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592" r:id="rId3"/>
    <p:sldId id="593" r:id="rId4"/>
    <p:sldId id="594" r:id="rId5"/>
  </p:sldIdLst>
  <p:sldSz cx="9144000" cy="5143500" type="screen16x9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7017" autoAdjust="0"/>
  </p:normalViewPr>
  <p:slideViewPr>
    <p:cSldViewPr snapToGrid="0" snapToObjects="1">
      <p:cViewPr varScale="1">
        <p:scale>
          <a:sx n="129" d="100"/>
          <a:sy n="129" d="100"/>
        </p:scale>
        <p:origin x="116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441B0-9397-0544-BA3C-383EBE5BC1F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7F7B8-5E14-9C47-B24A-15BF2067DE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05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7F7B8-5E14-9C47-B24A-15BF2067DE3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831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01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90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214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55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04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86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492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59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23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6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70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729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1" y="589144"/>
            <a:ext cx="8991677" cy="23031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i="0" kern="1200" baseline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en-US" sz="3600" dirty="0">
                <a:solidFill>
                  <a:schemeClr val="tx2"/>
                </a:solidFill>
              </a:rPr>
              <a:t>Surrogate endpoints of survival </a:t>
            </a:r>
          </a:p>
          <a:p>
            <a:pPr algn="ctr"/>
            <a:r>
              <a:rPr lang="en-US" sz="3600" dirty="0">
                <a:solidFill>
                  <a:schemeClr val="tx2"/>
                </a:solidFill>
              </a:rPr>
              <a:t>in early-stage breast cancer: </a:t>
            </a:r>
          </a:p>
          <a:p>
            <a:pPr algn="ctr"/>
            <a:r>
              <a:rPr lang="en-US" sz="3600" dirty="0">
                <a:solidFill>
                  <a:schemeClr val="tx2"/>
                </a:solidFill>
              </a:rPr>
              <a:t>an analysis of individual patient data </a:t>
            </a:r>
          </a:p>
          <a:p>
            <a:pPr algn="ctr"/>
            <a:r>
              <a:rPr lang="en-US" sz="3600" dirty="0">
                <a:solidFill>
                  <a:schemeClr val="tx2"/>
                </a:solidFill>
              </a:rPr>
              <a:t>from the GIM and MIG studies</a:t>
            </a:r>
          </a:p>
        </p:txBody>
      </p:sp>
      <p:sp>
        <p:nvSpPr>
          <p:cNvPr id="5" name="Subtitle 6"/>
          <p:cNvSpPr txBox="1">
            <a:spLocks/>
          </p:cNvSpPr>
          <p:nvPr/>
        </p:nvSpPr>
        <p:spPr>
          <a:xfrm>
            <a:off x="2260365" y="4052237"/>
            <a:ext cx="3803450" cy="1264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2000" b="1" dirty="0">
                <a:solidFill>
                  <a:schemeClr val="tx1"/>
                </a:solidFill>
              </a:rPr>
              <a:t>Eva </a:t>
            </a:r>
            <a:r>
              <a:rPr lang="it-IT" sz="2000" b="1" dirty="0" err="1">
                <a:solidFill>
                  <a:schemeClr val="tx1"/>
                </a:solidFill>
              </a:rPr>
              <a:t>Blondeaux</a:t>
            </a:r>
            <a:endParaRPr lang="it-IT" sz="2000" b="1" i="1" dirty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100" b="1" i="1" dirty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it-IT" sz="1400" b="1" i="1" dirty="0">
                <a:solidFill>
                  <a:schemeClr val="tx1"/>
                </a:solidFill>
              </a:rPr>
              <a:t>U.O. Oncologia Medica 2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400" b="1" i="1" dirty="0">
                <a:solidFill>
                  <a:schemeClr val="tx1"/>
                </a:solidFill>
              </a:rPr>
              <a:t>IRCCS Ospedale Policlinico San Martino</a:t>
            </a: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317" y="4036143"/>
            <a:ext cx="1638897" cy="104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786" y="4068071"/>
            <a:ext cx="2475461" cy="1028814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932" y="4052237"/>
            <a:ext cx="1639646" cy="1010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asellaDiTesto 14"/>
          <p:cNvSpPr txBox="1"/>
          <p:nvPr/>
        </p:nvSpPr>
        <p:spPr>
          <a:xfrm>
            <a:off x="111786" y="154194"/>
            <a:ext cx="887989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1F497D"/>
                </a:solidFill>
              </a:rPr>
              <a:t>RIUNIONE ANNUALE GIM 2021</a:t>
            </a:r>
          </a:p>
        </p:txBody>
      </p:sp>
      <p:sp>
        <p:nvSpPr>
          <p:cNvPr id="9" name="Subtitle 6">
            <a:extLst>
              <a:ext uri="{FF2B5EF4-FFF2-40B4-BE49-F238E27FC236}">
                <a16:creationId xmlns:a16="http://schemas.microsoft.com/office/drawing/2014/main" id="{08B911A3-430F-2F4F-86F8-86FD9A356E19}"/>
              </a:ext>
            </a:extLst>
          </p:cNvPr>
          <p:cNvSpPr txBox="1">
            <a:spLocks/>
          </p:cNvSpPr>
          <p:nvPr/>
        </p:nvSpPr>
        <p:spPr>
          <a:xfrm>
            <a:off x="152324" y="2892290"/>
            <a:ext cx="8839352" cy="950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1600" b="1" dirty="0" err="1">
                <a:solidFill>
                  <a:schemeClr val="tx1"/>
                </a:solidFill>
              </a:rPr>
              <a:t>Study</a:t>
            </a:r>
            <a:r>
              <a:rPr lang="it-IT" sz="1600" b="1" dirty="0">
                <a:solidFill>
                  <a:schemeClr val="tx1"/>
                </a:solidFill>
              </a:rPr>
              <a:t> </a:t>
            </a:r>
            <a:r>
              <a:rPr lang="it-IT" sz="1600" b="1" dirty="0" err="1">
                <a:solidFill>
                  <a:schemeClr val="tx1"/>
                </a:solidFill>
              </a:rPr>
              <a:t>coordinators</a:t>
            </a:r>
            <a:r>
              <a:rPr lang="it-IT" sz="1600" b="1" dirty="0">
                <a:solidFill>
                  <a:schemeClr val="tx1"/>
                </a:solidFill>
              </a:rPr>
              <a:t>: </a:t>
            </a:r>
            <a:r>
              <a:rPr lang="it-IT" sz="1600" dirty="0">
                <a:solidFill>
                  <a:schemeClr val="tx1"/>
                </a:solidFill>
              </a:rPr>
              <a:t>Eva </a:t>
            </a:r>
            <a:r>
              <a:rPr lang="it-IT" sz="1600" dirty="0" err="1">
                <a:solidFill>
                  <a:schemeClr val="tx1"/>
                </a:solidFill>
              </a:rPr>
              <a:t>Blondeaux</a:t>
            </a:r>
            <a:r>
              <a:rPr lang="it-IT" sz="1600" dirty="0">
                <a:solidFill>
                  <a:schemeClr val="tx1"/>
                </a:solidFill>
              </a:rPr>
              <a:t>, Lucia Del Mastro </a:t>
            </a:r>
          </a:p>
          <a:p>
            <a:pPr marL="0" indent="0" algn="ctr">
              <a:spcBef>
                <a:spcPts val="0"/>
              </a:spcBef>
              <a:buNone/>
            </a:pPr>
            <a:endParaRPr lang="it-IT" sz="1600" dirty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it-IT" sz="1600" b="1" dirty="0" err="1">
                <a:solidFill>
                  <a:schemeClr val="tx1"/>
                </a:solidFill>
              </a:rPr>
              <a:t>Study</a:t>
            </a:r>
            <a:r>
              <a:rPr lang="it-IT" sz="1600" b="1" dirty="0">
                <a:solidFill>
                  <a:schemeClr val="tx1"/>
                </a:solidFill>
              </a:rPr>
              <a:t> </a:t>
            </a:r>
            <a:r>
              <a:rPr lang="it-IT" sz="1600" b="1" dirty="0" err="1">
                <a:solidFill>
                  <a:schemeClr val="tx1"/>
                </a:solidFill>
              </a:rPr>
              <a:t>statisticians</a:t>
            </a:r>
            <a:r>
              <a:rPr lang="it-IT" sz="1600" b="1" dirty="0">
                <a:solidFill>
                  <a:schemeClr val="tx1"/>
                </a:solidFill>
              </a:rPr>
              <a:t>: </a:t>
            </a:r>
            <a:r>
              <a:rPr lang="it-IT" sz="1600" dirty="0">
                <a:solidFill>
                  <a:schemeClr val="tx1"/>
                </a:solidFill>
              </a:rPr>
              <a:t>Eva </a:t>
            </a:r>
            <a:r>
              <a:rPr lang="it-IT" sz="1600" dirty="0" err="1">
                <a:solidFill>
                  <a:schemeClr val="tx1"/>
                </a:solidFill>
              </a:rPr>
              <a:t>Blondeaux</a:t>
            </a:r>
            <a:r>
              <a:rPr lang="it-IT" sz="1600" dirty="0">
                <a:solidFill>
                  <a:schemeClr val="tx1"/>
                </a:solidFill>
              </a:rPr>
              <a:t>, Luca Boni</a:t>
            </a:r>
          </a:p>
        </p:txBody>
      </p:sp>
    </p:spTree>
    <p:extLst>
      <p:ext uri="{BB962C8B-B14F-4D97-AF65-F5344CB8AC3E}">
        <p14:creationId xmlns:p14="http://schemas.microsoft.com/office/powerpoint/2010/main" val="396641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151CD-FC49-574F-AB6D-B50F5B2D66D6}"/>
              </a:ext>
            </a:extLst>
          </p:cNvPr>
          <p:cNvSpPr txBox="1">
            <a:spLocks/>
          </p:cNvSpPr>
          <p:nvPr/>
        </p:nvSpPr>
        <p:spPr>
          <a:xfrm>
            <a:off x="89452" y="616226"/>
            <a:ext cx="8965095" cy="44560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0000"/>
                </a:solidFill>
              </a:rPr>
              <a:t>The </a:t>
            </a:r>
            <a:r>
              <a:rPr lang="it-IT" sz="1600" dirty="0" err="1">
                <a:solidFill>
                  <a:srgbClr val="000000"/>
                </a:solidFill>
              </a:rPr>
              <a:t>definition</a:t>
            </a:r>
            <a:r>
              <a:rPr lang="it-IT" sz="1600" dirty="0">
                <a:solidFill>
                  <a:srgbClr val="000000"/>
                </a:solidFill>
              </a:rPr>
              <a:t> of OS (i.e. the </a:t>
            </a:r>
            <a:r>
              <a:rPr lang="it-IT" sz="1600" dirty="0" err="1">
                <a:solidFill>
                  <a:srgbClr val="000000"/>
                </a:solidFill>
              </a:rPr>
              <a:t>elapsed</a:t>
            </a:r>
            <a:r>
              <a:rPr lang="it-IT" sz="1600" dirty="0">
                <a:solidFill>
                  <a:srgbClr val="000000"/>
                </a:solidFill>
              </a:rPr>
              <a:t> time from </a:t>
            </a:r>
            <a:r>
              <a:rPr lang="it-IT" sz="1600" dirty="0" err="1">
                <a:solidFill>
                  <a:srgbClr val="000000"/>
                </a:solidFill>
              </a:rPr>
              <a:t>diagnosis</a:t>
            </a:r>
            <a:r>
              <a:rPr lang="it-IT" sz="1600" dirty="0">
                <a:solidFill>
                  <a:srgbClr val="000000"/>
                </a:solidFill>
              </a:rPr>
              <a:t> to </a:t>
            </a:r>
            <a:r>
              <a:rPr lang="it-IT" sz="1600" dirty="0" err="1">
                <a:solidFill>
                  <a:srgbClr val="000000"/>
                </a:solidFill>
              </a:rPr>
              <a:t>death</a:t>
            </a:r>
            <a:r>
              <a:rPr lang="it-IT" sz="1600" dirty="0">
                <a:solidFill>
                  <a:srgbClr val="000000"/>
                </a:solidFill>
              </a:rPr>
              <a:t>) </a:t>
            </a:r>
            <a:r>
              <a:rPr lang="it-IT" sz="1600" dirty="0" err="1">
                <a:solidFill>
                  <a:srgbClr val="000000"/>
                </a:solidFill>
              </a:rPr>
              <a:t>is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unique</a:t>
            </a:r>
            <a:r>
              <a:rPr lang="it-IT" sz="1600" dirty="0">
                <a:solidFill>
                  <a:srgbClr val="000000"/>
                </a:solidFill>
              </a:rPr>
              <a:t> and an </a:t>
            </a:r>
            <a:r>
              <a:rPr lang="it-IT" sz="1600" dirty="0" err="1">
                <a:solidFill>
                  <a:srgbClr val="000000"/>
                </a:solidFill>
              </a:rPr>
              <a:t>improvements</a:t>
            </a:r>
            <a:r>
              <a:rPr lang="it-IT" sz="1600" dirty="0">
                <a:solidFill>
                  <a:srgbClr val="000000"/>
                </a:solidFill>
              </a:rPr>
              <a:t> in OS are </a:t>
            </a:r>
            <a:r>
              <a:rPr lang="it-IT" sz="1600" dirty="0" err="1">
                <a:solidFill>
                  <a:srgbClr val="000000"/>
                </a:solidFill>
              </a:rPr>
              <a:t>highly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relevant</a:t>
            </a:r>
            <a:r>
              <a:rPr lang="it-IT" sz="1600" dirty="0">
                <a:solidFill>
                  <a:srgbClr val="000000"/>
                </a:solidFill>
              </a:rPr>
              <a:t> and OS </a:t>
            </a:r>
            <a:r>
              <a:rPr lang="it-IT" sz="1600" dirty="0" err="1">
                <a:solidFill>
                  <a:srgbClr val="000000"/>
                </a:solidFill>
              </a:rPr>
              <a:t>is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accepted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as</a:t>
            </a:r>
            <a:r>
              <a:rPr lang="it-IT" sz="1600" dirty="0">
                <a:solidFill>
                  <a:srgbClr val="000000"/>
                </a:solidFill>
              </a:rPr>
              <a:t> an </a:t>
            </a:r>
            <a:r>
              <a:rPr lang="it-IT" sz="1600" dirty="0" err="1">
                <a:solidFill>
                  <a:srgbClr val="000000"/>
                </a:solidFill>
              </a:rPr>
              <a:t>efficacy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endpoint</a:t>
            </a:r>
            <a:r>
              <a:rPr lang="it-IT" sz="1600" dirty="0">
                <a:solidFill>
                  <a:srgbClr val="000000"/>
                </a:solidFill>
              </a:rPr>
              <a:t> for an </a:t>
            </a:r>
            <a:r>
              <a:rPr lang="it-IT" sz="1600" dirty="0" err="1">
                <a:solidFill>
                  <a:srgbClr val="000000"/>
                </a:solidFill>
              </a:rPr>
              <a:t>intervention</a:t>
            </a:r>
            <a:r>
              <a:rPr lang="it-IT" sz="1600" dirty="0">
                <a:solidFill>
                  <a:srgbClr val="000000"/>
                </a:solidFill>
              </a:rPr>
              <a:t> in </a:t>
            </a:r>
            <a:r>
              <a:rPr lang="it-IT" sz="1600" dirty="0" err="1">
                <a:solidFill>
                  <a:srgbClr val="000000"/>
                </a:solidFill>
              </a:rPr>
              <a:t>adjuvant</a:t>
            </a:r>
            <a:r>
              <a:rPr lang="it-IT" sz="1600" dirty="0">
                <a:solidFill>
                  <a:srgbClr val="000000"/>
                </a:solidFill>
              </a:rPr>
              <a:t> trials</a:t>
            </a:r>
            <a:r>
              <a:rPr lang="it-IT" sz="1600" baseline="30000" dirty="0">
                <a:solidFill>
                  <a:srgbClr val="000000"/>
                </a:solidFill>
              </a:rPr>
              <a:t>1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dirty="0" err="1">
                <a:solidFill>
                  <a:srgbClr val="000000"/>
                </a:solidFill>
              </a:rPr>
              <a:t>However</a:t>
            </a:r>
            <a:r>
              <a:rPr lang="it-IT" sz="1600" dirty="0">
                <a:solidFill>
                  <a:srgbClr val="000000"/>
                </a:solidFill>
              </a:rPr>
              <a:t>, OS in </a:t>
            </a:r>
            <a:r>
              <a:rPr lang="it-IT" sz="1600" dirty="0" err="1">
                <a:solidFill>
                  <a:srgbClr val="000000"/>
                </a:solidFill>
              </a:rPr>
              <a:t>prospective</a:t>
            </a:r>
            <a:r>
              <a:rPr lang="it-IT" sz="1600" dirty="0">
                <a:solidFill>
                  <a:srgbClr val="000000"/>
                </a:solidFill>
              </a:rPr>
              <a:t> trials </a:t>
            </a:r>
            <a:r>
              <a:rPr lang="it-IT" sz="1600" dirty="0" err="1">
                <a:solidFill>
                  <a:srgbClr val="000000"/>
                </a:solidFill>
              </a:rPr>
              <a:t>requires</a:t>
            </a:r>
            <a:r>
              <a:rPr lang="it-IT" sz="1600" dirty="0">
                <a:solidFill>
                  <a:srgbClr val="000000"/>
                </a:solidFill>
              </a:rPr>
              <a:t> mature data with </a:t>
            </a:r>
            <a:r>
              <a:rPr lang="it-IT" sz="1600" dirty="0" err="1">
                <a:solidFill>
                  <a:srgbClr val="000000"/>
                </a:solidFill>
              </a:rPr>
              <a:t>extended</a:t>
            </a:r>
            <a:r>
              <a:rPr lang="it-IT" sz="1600" dirty="0">
                <a:solidFill>
                  <a:srgbClr val="000000"/>
                </a:solidFill>
              </a:rPr>
              <a:t> follow-up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dirty="0" err="1">
                <a:solidFill>
                  <a:srgbClr val="000000"/>
                </a:solidFill>
              </a:rPr>
              <a:t>Other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efficacy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endpoints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such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disease</a:t>
            </a:r>
            <a:r>
              <a:rPr lang="it-IT" sz="1600" dirty="0">
                <a:solidFill>
                  <a:srgbClr val="000000"/>
                </a:solidFill>
              </a:rPr>
              <a:t>-free </a:t>
            </a:r>
            <a:r>
              <a:rPr lang="it-IT" sz="1600" dirty="0" err="1">
                <a:solidFill>
                  <a:srgbClr val="000000"/>
                </a:solidFill>
              </a:rPr>
              <a:t>survival</a:t>
            </a:r>
            <a:r>
              <a:rPr lang="it-IT" sz="1600" dirty="0">
                <a:solidFill>
                  <a:srgbClr val="000000"/>
                </a:solidFill>
              </a:rPr>
              <a:t> (DFS), invasive </a:t>
            </a:r>
            <a:r>
              <a:rPr lang="it-IT" sz="1600" dirty="0" err="1">
                <a:solidFill>
                  <a:srgbClr val="000000"/>
                </a:solidFill>
              </a:rPr>
              <a:t>disease</a:t>
            </a:r>
            <a:r>
              <a:rPr lang="it-IT" sz="1600" dirty="0">
                <a:solidFill>
                  <a:srgbClr val="000000"/>
                </a:solidFill>
              </a:rPr>
              <a:t>-free </a:t>
            </a:r>
            <a:r>
              <a:rPr lang="it-IT" sz="1600" dirty="0" err="1">
                <a:solidFill>
                  <a:srgbClr val="000000"/>
                </a:solidFill>
              </a:rPr>
              <a:t>survival</a:t>
            </a:r>
            <a:r>
              <a:rPr lang="it-IT" sz="1600" dirty="0">
                <a:solidFill>
                  <a:srgbClr val="000000"/>
                </a:solidFill>
              </a:rPr>
              <a:t> (</a:t>
            </a:r>
            <a:r>
              <a:rPr lang="it-IT" sz="1600" dirty="0" err="1">
                <a:solidFill>
                  <a:srgbClr val="000000"/>
                </a:solidFill>
              </a:rPr>
              <a:t>iDFS</a:t>
            </a:r>
            <a:r>
              <a:rPr lang="it-IT" sz="1600" dirty="0">
                <a:solidFill>
                  <a:srgbClr val="000000"/>
                </a:solidFill>
              </a:rPr>
              <a:t>), and </a:t>
            </a:r>
            <a:r>
              <a:rPr lang="it-IT" sz="1600" dirty="0" err="1">
                <a:solidFill>
                  <a:srgbClr val="000000"/>
                </a:solidFill>
              </a:rPr>
              <a:t>others</a:t>
            </a:r>
            <a:r>
              <a:rPr lang="it-IT" sz="1600" dirty="0">
                <a:solidFill>
                  <a:srgbClr val="000000"/>
                </a:solidFill>
              </a:rPr>
              <a:t> are more </a:t>
            </a:r>
            <a:r>
              <a:rPr lang="it-IT" sz="1600" dirty="0" err="1">
                <a:solidFill>
                  <a:srgbClr val="000000"/>
                </a:solidFill>
              </a:rPr>
              <a:t>readily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available</a:t>
            </a:r>
            <a:r>
              <a:rPr lang="it-IT" sz="1600" dirty="0">
                <a:solidFill>
                  <a:srgbClr val="000000"/>
                </a:solidFill>
              </a:rPr>
              <a:t> with a </a:t>
            </a:r>
            <a:r>
              <a:rPr lang="it-IT" sz="1600" dirty="0" err="1">
                <a:solidFill>
                  <a:srgbClr val="000000"/>
                </a:solidFill>
              </a:rPr>
              <a:t>shorted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follow</a:t>
            </a:r>
            <a:r>
              <a:rPr lang="it-IT" sz="1600" dirty="0">
                <a:solidFill>
                  <a:srgbClr val="000000"/>
                </a:solidFill>
              </a:rPr>
              <a:t> up </a:t>
            </a:r>
            <a:r>
              <a:rPr lang="it-IT" sz="1600" dirty="0" err="1">
                <a:solidFill>
                  <a:srgbClr val="000000"/>
                </a:solidFill>
              </a:rPr>
              <a:t>period</a:t>
            </a:r>
            <a:r>
              <a:rPr lang="it-IT" sz="1600" baseline="30000" dirty="0">
                <a:solidFill>
                  <a:srgbClr val="000000"/>
                </a:solidFill>
              </a:rPr>
              <a:t> </a:t>
            </a:r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dirty="0" err="1">
                <a:solidFill>
                  <a:srgbClr val="000000"/>
                </a:solidFill>
              </a:rPr>
              <a:t>One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previous</a:t>
            </a:r>
            <a:r>
              <a:rPr lang="it-IT" sz="1600" dirty="0">
                <a:solidFill>
                  <a:srgbClr val="000000"/>
                </a:solidFill>
              </a:rPr>
              <a:t> meta-</a:t>
            </a:r>
            <a:r>
              <a:rPr lang="it-IT" sz="1600" dirty="0" err="1">
                <a:solidFill>
                  <a:srgbClr val="000000"/>
                </a:solidFill>
              </a:rPr>
              <a:t>analysis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failed</a:t>
            </a:r>
            <a:r>
              <a:rPr lang="it-IT" sz="1600" dirty="0">
                <a:solidFill>
                  <a:srgbClr val="000000"/>
                </a:solidFill>
              </a:rPr>
              <a:t> to </a:t>
            </a:r>
            <a:r>
              <a:rPr lang="it-IT" sz="1600" dirty="0" err="1">
                <a:solidFill>
                  <a:srgbClr val="000000"/>
                </a:solidFill>
              </a:rPr>
              <a:t>demonstrate</a:t>
            </a:r>
            <a:r>
              <a:rPr lang="it-IT" sz="1600" dirty="0">
                <a:solidFill>
                  <a:srgbClr val="000000"/>
                </a:solidFill>
              </a:rPr>
              <a:t> a </a:t>
            </a:r>
            <a:r>
              <a:rPr lang="it-IT" sz="1600" dirty="0" err="1">
                <a:solidFill>
                  <a:srgbClr val="000000"/>
                </a:solidFill>
              </a:rPr>
              <a:t>correlation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between</a:t>
            </a:r>
            <a:r>
              <a:rPr lang="it-IT" sz="1600" dirty="0">
                <a:solidFill>
                  <a:srgbClr val="000000"/>
                </a:solidFill>
              </a:rPr>
              <a:t> 2-year DFS and 5-year OS </a:t>
            </a:r>
            <a:r>
              <a:rPr lang="it-IT" sz="1600" baseline="30000" dirty="0">
                <a:solidFill>
                  <a:srgbClr val="000000"/>
                </a:solidFill>
              </a:rPr>
              <a:t>2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baseline="300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0000"/>
                </a:solidFill>
              </a:rPr>
              <a:t>A </a:t>
            </a:r>
            <a:r>
              <a:rPr lang="it-IT" sz="1600" dirty="0" err="1">
                <a:solidFill>
                  <a:srgbClr val="000000"/>
                </a:solidFill>
              </a:rPr>
              <a:t>systematic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review</a:t>
            </a:r>
            <a:r>
              <a:rPr lang="it-IT" sz="1600" dirty="0">
                <a:solidFill>
                  <a:srgbClr val="000000"/>
                </a:solidFill>
              </a:rPr>
              <a:t> from the </a:t>
            </a:r>
            <a:r>
              <a:rPr lang="it-IT" sz="1600" dirty="0" err="1">
                <a:solidFill>
                  <a:srgbClr val="000000"/>
                </a:solidFill>
              </a:rPr>
              <a:t>Early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Breast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Cancer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Trialists</a:t>
            </a:r>
            <a:r>
              <a:rPr lang="it-IT" sz="1600" dirty="0">
                <a:solidFill>
                  <a:srgbClr val="000000"/>
                </a:solidFill>
              </a:rPr>
              <a:t>’ Collaborative Group </a:t>
            </a:r>
            <a:r>
              <a:rPr lang="it-IT" sz="1600" dirty="0" err="1">
                <a:solidFill>
                  <a:srgbClr val="000000"/>
                </a:solidFill>
              </a:rPr>
              <a:t>demonstrated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that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improvement</a:t>
            </a:r>
            <a:r>
              <a:rPr lang="it-IT" sz="1600" dirty="0">
                <a:solidFill>
                  <a:srgbClr val="000000"/>
                </a:solidFill>
              </a:rPr>
              <a:t> in DFS </a:t>
            </a:r>
            <a:r>
              <a:rPr lang="it-IT" sz="1600" dirty="0" err="1">
                <a:solidFill>
                  <a:srgbClr val="000000"/>
                </a:solidFill>
              </a:rPr>
              <a:t>regularly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predict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improvements</a:t>
            </a:r>
            <a:r>
              <a:rPr lang="it-IT" sz="1600" dirty="0">
                <a:solidFill>
                  <a:srgbClr val="000000"/>
                </a:solidFill>
              </a:rPr>
              <a:t> in OS </a:t>
            </a:r>
            <a:r>
              <a:rPr lang="it-IT" sz="1600" baseline="30000" dirty="0">
                <a:solidFill>
                  <a:srgbClr val="000000"/>
                </a:solidFill>
              </a:rPr>
              <a:t>3</a:t>
            </a:r>
          </a:p>
          <a:p>
            <a:pPr algn="just"/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dirty="0" err="1">
                <a:solidFill>
                  <a:srgbClr val="000000"/>
                </a:solidFill>
              </a:rPr>
              <a:t>However</a:t>
            </a:r>
            <a:r>
              <a:rPr lang="it-IT" sz="1600" dirty="0">
                <a:solidFill>
                  <a:srgbClr val="000000"/>
                </a:solidFill>
              </a:rPr>
              <a:t>, no </a:t>
            </a:r>
            <a:r>
              <a:rPr lang="it-IT" sz="1600" dirty="0" err="1">
                <a:solidFill>
                  <a:srgbClr val="000000"/>
                </a:solidFill>
              </a:rPr>
              <a:t>formal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statistical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analysis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were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undertaken</a:t>
            </a:r>
            <a:r>
              <a:rPr lang="it-IT" sz="1600" dirty="0">
                <a:solidFill>
                  <a:srgbClr val="000000"/>
                </a:solidFill>
              </a:rPr>
              <a:t> to </a:t>
            </a:r>
            <a:r>
              <a:rPr lang="it-IT" sz="1600" dirty="0" err="1">
                <a:solidFill>
                  <a:srgbClr val="000000"/>
                </a:solidFill>
              </a:rPr>
              <a:t>directly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establish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this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correlation</a:t>
            </a:r>
            <a:r>
              <a:rPr lang="it-IT" sz="1600" dirty="0">
                <a:solidFill>
                  <a:srgbClr val="000000"/>
                </a:solidFill>
              </a:rPr>
              <a:t> or to </a:t>
            </a:r>
            <a:r>
              <a:rPr lang="it-IT" sz="1600" dirty="0" err="1">
                <a:solidFill>
                  <a:srgbClr val="000000"/>
                </a:solidFill>
              </a:rPr>
              <a:t>assess</a:t>
            </a:r>
            <a:r>
              <a:rPr lang="it-IT" sz="1600" dirty="0">
                <a:solidFill>
                  <a:srgbClr val="000000"/>
                </a:solidFill>
              </a:rPr>
              <a:t> the </a:t>
            </a:r>
            <a:r>
              <a:rPr lang="it-IT" sz="1600" dirty="0" err="1">
                <a:solidFill>
                  <a:srgbClr val="000000"/>
                </a:solidFill>
              </a:rPr>
              <a:t>degree</a:t>
            </a:r>
            <a:r>
              <a:rPr lang="it-IT" sz="1600" dirty="0">
                <a:solidFill>
                  <a:srgbClr val="000000"/>
                </a:solidFill>
              </a:rPr>
              <a:t> of </a:t>
            </a:r>
            <a:r>
              <a:rPr lang="it-IT" sz="1600" dirty="0" err="1">
                <a:solidFill>
                  <a:srgbClr val="000000"/>
                </a:solidFill>
              </a:rPr>
              <a:t>correlation</a:t>
            </a:r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6994F97-B064-6547-B6AF-76D17D87E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621" y="4889584"/>
            <a:ext cx="6831379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it-IT" altLang="it-IT" sz="1050" baseline="30000" dirty="0">
                <a:latin typeface="+mn-lt"/>
                <a:ea typeface="Lucida Sans Unicode" pitchFamily="34" charset="0"/>
                <a:cs typeface="Lucida Sans Unicode" pitchFamily="34" charset="0"/>
              </a:rPr>
              <a:t>1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Gill </a:t>
            </a:r>
            <a:r>
              <a:rPr lang="it-IT" altLang="it-IT" sz="1050" dirty="0" err="1">
                <a:latin typeface="+mn-lt"/>
                <a:ea typeface="Lucida Sans Unicode" pitchFamily="34" charset="0"/>
                <a:cs typeface="Lucida Sans Unicode" pitchFamily="34" charset="0"/>
              </a:rPr>
              <a:t>S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 et al, The </a:t>
            </a:r>
            <a:r>
              <a:rPr lang="it-IT" altLang="it-IT" sz="1050" dirty="0" err="1">
                <a:latin typeface="+mn-lt"/>
                <a:ea typeface="Lucida Sans Unicode" pitchFamily="34" charset="0"/>
                <a:cs typeface="Lucida Sans Unicode" pitchFamily="34" charset="0"/>
              </a:rPr>
              <a:t>Oncologist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 2006; </a:t>
            </a:r>
            <a:r>
              <a:rPr lang="it-IT" altLang="it-IT" sz="1050" baseline="30000" dirty="0">
                <a:latin typeface="+mn-lt"/>
                <a:ea typeface="Lucida Sans Unicode" pitchFamily="34" charset="0"/>
                <a:cs typeface="Lucida Sans Unicode" pitchFamily="34" charset="0"/>
              </a:rPr>
              <a:t>2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it-IT" altLang="it-IT" sz="1050" dirty="0" err="1">
                <a:latin typeface="+mn-lt"/>
                <a:ea typeface="Lucida Sans Unicode" pitchFamily="34" charset="0"/>
                <a:cs typeface="Lucida Sans Unicode" pitchFamily="34" charset="0"/>
              </a:rPr>
              <a:t>Ng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 R et al, </a:t>
            </a:r>
            <a:r>
              <a:rPr lang="it-IT" altLang="it-IT" sz="1050" dirty="0" err="1">
                <a:latin typeface="+mn-lt"/>
                <a:ea typeface="Lucida Sans Unicode" pitchFamily="34" charset="0"/>
                <a:cs typeface="Lucida Sans Unicode" pitchFamily="34" charset="0"/>
              </a:rPr>
              <a:t>Ann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it-IT" altLang="it-IT" sz="1050" dirty="0" err="1">
                <a:latin typeface="+mn-lt"/>
                <a:ea typeface="Lucida Sans Unicode" pitchFamily="34" charset="0"/>
                <a:cs typeface="Lucida Sans Unicode" pitchFamily="34" charset="0"/>
              </a:rPr>
              <a:t>Oncol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 2008; </a:t>
            </a:r>
            <a:r>
              <a:rPr lang="it-IT" altLang="it-IT" sz="1050" baseline="30000" dirty="0">
                <a:latin typeface="+mn-lt"/>
                <a:ea typeface="Lucida Sans Unicode" pitchFamily="34" charset="0"/>
                <a:cs typeface="Lucida Sans Unicode" pitchFamily="34" charset="0"/>
              </a:rPr>
              <a:t>3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EBCTCG, Lancet 2005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A570B18-3683-174A-A7CA-C538EC6B0396}"/>
              </a:ext>
            </a:extLst>
          </p:cNvPr>
          <p:cNvSpPr txBox="1"/>
          <p:nvPr/>
        </p:nvSpPr>
        <p:spPr>
          <a:xfrm>
            <a:off x="111786" y="154194"/>
            <a:ext cx="887989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1F497D"/>
                </a:solidFill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59256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9F2B2F4-2BA4-5643-AC10-C013F525FD08}"/>
              </a:ext>
            </a:extLst>
          </p:cNvPr>
          <p:cNvSpPr txBox="1"/>
          <p:nvPr/>
        </p:nvSpPr>
        <p:spPr>
          <a:xfrm>
            <a:off x="111786" y="154194"/>
            <a:ext cx="887989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1F497D"/>
                </a:solidFill>
              </a:rPr>
              <a:t>THE GIM AND MIG STUDIES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9509A005-286A-4D44-B8B9-361E6AF5E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171608"/>
              </p:ext>
            </p:extLst>
          </p:nvPr>
        </p:nvGraphicFramePr>
        <p:xfrm>
          <a:off x="111786" y="562243"/>
          <a:ext cx="8879891" cy="4565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4689">
                  <a:extLst>
                    <a:ext uri="{9D8B030D-6E8A-4147-A177-3AD203B41FA5}">
                      <a16:colId xmlns:a16="http://schemas.microsoft.com/office/drawing/2014/main" val="592187395"/>
                    </a:ext>
                  </a:extLst>
                </a:gridCol>
                <a:gridCol w="877332">
                  <a:extLst>
                    <a:ext uri="{9D8B030D-6E8A-4147-A177-3AD203B41FA5}">
                      <a16:colId xmlns:a16="http://schemas.microsoft.com/office/drawing/2014/main" val="1953023613"/>
                    </a:ext>
                  </a:extLst>
                </a:gridCol>
                <a:gridCol w="3566164">
                  <a:extLst>
                    <a:ext uri="{9D8B030D-6E8A-4147-A177-3AD203B41FA5}">
                      <a16:colId xmlns:a16="http://schemas.microsoft.com/office/drawing/2014/main" val="2950619843"/>
                    </a:ext>
                  </a:extLst>
                </a:gridCol>
                <a:gridCol w="998100">
                  <a:extLst>
                    <a:ext uri="{9D8B030D-6E8A-4147-A177-3AD203B41FA5}">
                      <a16:colId xmlns:a16="http://schemas.microsoft.com/office/drawing/2014/main" val="1100116435"/>
                    </a:ext>
                  </a:extLst>
                </a:gridCol>
                <a:gridCol w="1145506">
                  <a:extLst>
                    <a:ext uri="{9D8B030D-6E8A-4147-A177-3AD203B41FA5}">
                      <a16:colId xmlns:a16="http://schemas.microsoft.com/office/drawing/2014/main" val="1813633553"/>
                    </a:ext>
                  </a:extLst>
                </a:gridCol>
                <a:gridCol w="998100">
                  <a:extLst>
                    <a:ext uri="{9D8B030D-6E8A-4147-A177-3AD203B41FA5}">
                      <a16:colId xmlns:a16="http://schemas.microsoft.com/office/drawing/2014/main" val="2533698695"/>
                    </a:ext>
                  </a:extLst>
                </a:gridCol>
              </a:tblGrid>
              <a:tr h="4097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 dirty="0" err="1">
                          <a:solidFill>
                            <a:schemeClr val="tx1"/>
                          </a:solidFill>
                          <a:effectLst/>
                        </a:rPr>
                        <a:t>Study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No. of </a:t>
                      </a:r>
                      <a:r>
                        <a:rPr lang="it-IT" sz="1100" dirty="0" err="1">
                          <a:solidFill>
                            <a:schemeClr val="tx1"/>
                          </a:solidFill>
                          <a:effectLst/>
                        </a:rPr>
                        <a:t>patients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Arms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Median follow-up (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No. of DFS/EFS events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No. of OS </a:t>
                      </a:r>
                      <a:r>
                        <a:rPr lang="it-IT" sz="1100" dirty="0" err="1">
                          <a:solidFill>
                            <a:schemeClr val="tx1"/>
                          </a:solidFill>
                          <a:effectLst/>
                        </a:rPr>
                        <a:t>events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extLst>
                  <a:ext uri="{0D108BD9-81ED-4DB2-BD59-A6C34878D82A}">
                    <a16:rowId xmlns:a16="http://schemas.microsoft.com/office/drawing/2014/main" val="1489465787"/>
                  </a:ext>
                </a:extLst>
              </a:tr>
              <a:tr h="7109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GIM2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2091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>
                          <a:effectLst/>
                        </a:rPr>
                        <a:t>FEC-P dose dense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>
                          <a:effectLst/>
                        </a:rPr>
                        <a:t>FEC-P standard interval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>
                          <a:effectLst/>
                        </a:rPr>
                        <a:t>EC-P dose dense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>
                          <a:effectLst/>
                        </a:rPr>
                        <a:t>EC-P standard interval</a:t>
                      </a:r>
                      <a:endParaRPr lang="it-IT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7.0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521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266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extLst>
                  <a:ext uri="{0D108BD9-81ED-4DB2-BD59-A6C34878D82A}">
                    <a16:rowId xmlns:a16="http://schemas.microsoft.com/office/drawing/2014/main" val="4100901292"/>
                  </a:ext>
                </a:extLst>
              </a:tr>
              <a:tr h="10697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GIM3 FATA</a:t>
                      </a:r>
                      <a:endParaRPr lang="it-IT" sz="24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</a:rPr>
                        <a:t>3697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dirty="0">
                          <a:effectLst/>
                        </a:rPr>
                        <a:t>Letrozole for 5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dirty="0">
                          <a:effectLst/>
                        </a:rPr>
                        <a:t>Anastrozole for 5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dirty="0">
                          <a:effectLst/>
                        </a:rPr>
                        <a:t>Exemestane for 5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dirty="0">
                          <a:effectLst/>
                        </a:rPr>
                        <a:t>Tamoxifen for 2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r>
                        <a:rPr lang="en-US" sz="1050" dirty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050" dirty="0">
                          <a:effectLst/>
                        </a:rPr>
                        <a:t> Letrozole for 3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dirty="0">
                          <a:effectLst/>
                        </a:rPr>
                        <a:t>Tamoxifen for 2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r>
                        <a:rPr lang="en-US" sz="1050" dirty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050" dirty="0">
                          <a:effectLst/>
                        </a:rPr>
                        <a:t> Exemestane for 3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dirty="0">
                          <a:effectLst/>
                        </a:rPr>
                        <a:t>Tamoxifen for 2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r>
                        <a:rPr lang="en-US" sz="1050" dirty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050" dirty="0">
                          <a:effectLst/>
                        </a:rPr>
                        <a:t> Anastrozole for 3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endParaRPr lang="it-IT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5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401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138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extLst>
                  <a:ext uri="{0D108BD9-81ED-4DB2-BD59-A6C34878D82A}">
                    <a16:rowId xmlns:a16="http://schemas.microsoft.com/office/drawing/2014/main" val="1130923229"/>
                  </a:ext>
                </a:extLst>
              </a:tr>
              <a:tr h="3510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GIM4 LEAD</a:t>
                      </a:r>
                      <a:endParaRPr lang="it-IT" sz="24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2056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dirty="0">
                          <a:effectLst/>
                        </a:rPr>
                        <a:t>Letrozole for 2-3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r>
                        <a:rPr lang="en-US" sz="1050" dirty="0">
                          <a:effectLst/>
                        </a:rPr>
                        <a:t> (5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r>
                        <a:rPr lang="en-US" sz="1050" dirty="0">
                          <a:effectLst/>
                        </a:rPr>
                        <a:t> of ET)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dirty="0">
                          <a:effectLst/>
                        </a:rPr>
                        <a:t>Letrozole for 5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r>
                        <a:rPr lang="en-US" sz="1050" dirty="0">
                          <a:effectLst/>
                        </a:rPr>
                        <a:t> (7-8 </a:t>
                      </a:r>
                      <a:r>
                        <a:rPr lang="en-US" sz="1050" dirty="0" err="1">
                          <a:effectLst/>
                        </a:rPr>
                        <a:t>yrs</a:t>
                      </a:r>
                      <a:r>
                        <a:rPr lang="en-US" sz="1050" dirty="0">
                          <a:effectLst/>
                        </a:rPr>
                        <a:t> of ET)</a:t>
                      </a:r>
                      <a:endParaRPr lang="it-IT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11.7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474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263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extLst>
                  <a:ext uri="{0D108BD9-81ED-4DB2-BD59-A6C34878D82A}">
                    <a16:rowId xmlns:a16="http://schemas.microsoft.com/office/drawing/2014/main" val="660489592"/>
                  </a:ext>
                </a:extLst>
              </a:tr>
              <a:tr h="3510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GIM6 PROMISE</a:t>
                      </a:r>
                      <a:endParaRPr lang="it-IT" sz="24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281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050">
                          <a:effectLst/>
                        </a:rPr>
                        <a:t>CT alone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050">
                          <a:effectLst/>
                        </a:rPr>
                        <a:t>CT + GnRHa</a:t>
                      </a:r>
                      <a:endParaRPr lang="it-IT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12.4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</a:rPr>
                        <a:t>87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51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extLst>
                  <a:ext uri="{0D108BD9-81ED-4DB2-BD59-A6C34878D82A}">
                    <a16:rowId xmlns:a16="http://schemas.microsoft.com/office/drawing/2014/main" val="1729018609"/>
                  </a:ext>
                </a:extLst>
              </a:tr>
              <a:tr h="3510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MIG1</a:t>
                      </a:r>
                      <a:endParaRPr lang="it-IT" sz="24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1214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050">
                          <a:effectLst/>
                        </a:rPr>
                        <a:t>FEC dose dense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050">
                          <a:effectLst/>
                        </a:rPr>
                        <a:t>FEC standard interval</a:t>
                      </a:r>
                      <a:endParaRPr lang="it-IT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15.8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</a:rPr>
                        <a:t>494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351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extLst>
                  <a:ext uri="{0D108BD9-81ED-4DB2-BD59-A6C34878D82A}">
                    <a16:rowId xmlns:a16="http://schemas.microsoft.com/office/drawing/2014/main" val="3095766540"/>
                  </a:ext>
                </a:extLst>
              </a:tr>
              <a:tr h="3510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MIG5</a:t>
                      </a:r>
                      <a:endParaRPr lang="it-IT" sz="24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1055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050" dirty="0">
                          <a:effectLst/>
                        </a:rPr>
                        <a:t>FEC x6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050" dirty="0">
                          <a:effectLst/>
                        </a:rPr>
                        <a:t>EP x 4</a:t>
                      </a:r>
                      <a:endParaRPr lang="it-IT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12.8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</a:rPr>
                        <a:t>422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</a:rPr>
                        <a:t>335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extLst>
                  <a:ext uri="{0D108BD9-81ED-4DB2-BD59-A6C34878D82A}">
                    <a16:rowId xmlns:a16="http://schemas.microsoft.com/office/drawing/2014/main" val="2168197796"/>
                  </a:ext>
                </a:extLst>
              </a:tr>
              <a:tr h="3510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GIM1*</a:t>
                      </a:r>
                      <a:endParaRPr lang="it-IT" sz="24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1636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050">
                          <a:effectLst/>
                        </a:rPr>
                        <a:t>EC</a:t>
                      </a:r>
                      <a:r>
                        <a:rPr lang="it-IT" sz="105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it-IT" sz="1050">
                          <a:effectLst/>
                        </a:rPr>
                        <a:t>P</a:t>
                      </a:r>
                      <a:endParaRPr lang="it-IT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050">
                          <a:effectLst/>
                        </a:rPr>
                        <a:t>FEC</a:t>
                      </a:r>
                      <a:endParaRPr lang="it-IT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2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extLst>
                  <a:ext uri="{0D108BD9-81ED-4DB2-BD59-A6C34878D82A}">
                    <a16:rowId xmlns:a16="http://schemas.microsoft.com/office/drawing/2014/main" val="3492943324"/>
                  </a:ext>
                </a:extLst>
              </a:tr>
              <a:tr h="3500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GIM10*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</a:rPr>
                        <a:t>1001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050" dirty="0">
                          <a:effectLst/>
                        </a:rPr>
                        <a:t>CT+OT</a:t>
                      </a:r>
                      <a:endParaRPr lang="it-IT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050" dirty="0">
                          <a:effectLst/>
                        </a:rPr>
                        <a:t>CT</a:t>
                      </a:r>
                      <a:r>
                        <a:rPr lang="it-IT" sz="1050" dirty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it-IT" sz="1050" dirty="0">
                          <a:effectLst/>
                        </a:rPr>
                        <a:t>OT</a:t>
                      </a:r>
                      <a:endParaRPr lang="it-IT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2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257" marR="49257" marT="0" marB="0"/>
                </a:tc>
                <a:extLst>
                  <a:ext uri="{0D108BD9-81ED-4DB2-BD59-A6C34878D82A}">
                    <a16:rowId xmlns:a16="http://schemas.microsoft.com/office/drawing/2014/main" val="659273636"/>
                  </a:ext>
                </a:extLst>
              </a:tr>
              <a:tr h="1625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13031</a:t>
                      </a: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2399</a:t>
                      </a:r>
                    </a:p>
                  </a:txBody>
                  <a:tcPr marL="49257" marR="49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1404</a:t>
                      </a:r>
                    </a:p>
                  </a:txBody>
                  <a:tcPr marL="49257" marR="49257" marT="0" marB="0"/>
                </a:tc>
                <a:extLst>
                  <a:ext uri="{0D108BD9-81ED-4DB2-BD59-A6C34878D82A}">
                    <a16:rowId xmlns:a16="http://schemas.microsoft.com/office/drawing/2014/main" val="1862277821"/>
                  </a:ext>
                </a:extLst>
              </a:tr>
            </a:tbl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id="{7F43D22B-DF66-CD4E-8007-F4A114A08AAE}"/>
              </a:ext>
            </a:extLst>
          </p:cNvPr>
          <p:cNvSpPr/>
          <p:nvPr/>
        </p:nvSpPr>
        <p:spPr>
          <a:xfrm>
            <a:off x="111786" y="4939747"/>
            <a:ext cx="8879891" cy="198783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61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86DB22-031F-A042-8B36-5E65D8D3E103}"/>
              </a:ext>
            </a:extLst>
          </p:cNvPr>
          <p:cNvSpPr txBox="1"/>
          <p:nvPr/>
        </p:nvSpPr>
        <p:spPr>
          <a:xfrm>
            <a:off x="111786" y="154194"/>
            <a:ext cx="887989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1F497D"/>
                </a:solidFill>
              </a:rPr>
              <a:t>OBJECTIVES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44CE48-0AAB-C443-A5C4-8D02D512D29D}"/>
              </a:ext>
            </a:extLst>
          </p:cNvPr>
          <p:cNvSpPr txBox="1">
            <a:spLocks/>
          </p:cNvSpPr>
          <p:nvPr/>
        </p:nvSpPr>
        <p:spPr>
          <a:xfrm>
            <a:off x="89452" y="616226"/>
            <a:ext cx="8965095" cy="44560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600" b="1" dirty="0" err="1">
                <a:solidFill>
                  <a:srgbClr val="000000"/>
                </a:solidFill>
              </a:rPr>
              <a:t>Primary</a:t>
            </a:r>
            <a:r>
              <a:rPr lang="it-IT" sz="1600" b="1" dirty="0">
                <a:solidFill>
                  <a:srgbClr val="000000"/>
                </a:solidFill>
              </a:rPr>
              <a:t> </a:t>
            </a:r>
            <a:r>
              <a:rPr lang="it-IT" sz="1600" b="1" dirty="0" err="1">
                <a:solidFill>
                  <a:srgbClr val="000000"/>
                </a:solidFill>
              </a:rPr>
              <a:t>objective</a:t>
            </a:r>
            <a:endParaRPr lang="it-IT" sz="1600" b="1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0000"/>
                </a:solidFill>
              </a:rPr>
              <a:t>To </a:t>
            </a:r>
            <a:r>
              <a:rPr lang="it-IT" sz="1600" dirty="0" err="1">
                <a:solidFill>
                  <a:srgbClr val="000000"/>
                </a:solidFill>
              </a:rPr>
              <a:t>assess</a:t>
            </a:r>
            <a:r>
              <a:rPr lang="it-IT" sz="1600" dirty="0">
                <a:solidFill>
                  <a:srgbClr val="000000"/>
                </a:solidFill>
              </a:rPr>
              <a:t> the </a:t>
            </a:r>
            <a:r>
              <a:rPr lang="it-IT" sz="1600" dirty="0" err="1">
                <a:solidFill>
                  <a:srgbClr val="000000"/>
                </a:solidFill>
              </a:rPr>
              <a:t>correlation</a:t>
            </a:r>
            <a:r>
              <a:rPr lang="it-IT" sz="1600" dirty="0">
                <a:solidFill>
                  <a:srgbClr val="000000"/>
                </a:solidFill>
              </a:rPr>
              <a:t> and to estimate the </a:t>
            </a:r>
            <a:r>
              <a:rPr lang="it-IT" sz="1600" dirty="0" err="1">
                <a:solidFill>
                  <a:srgbClr val="000000"/>
                </a:solidFill>
              </a:rPr>
              <a:t>degree</a:t>
            </a:r>
            <a:r>
              <a:rPr lang="it-IT" sz="1600" dirty="0">
                <a:solidFill>
                  <a:srgbClr val="000000"/>
                </a:solidFill>
              </a:rPr>
              <a:t> of </a:t>
            </a:r>
            <a:r>
              <a:rPr lang="it-IT" sz="1600" dirty="0" err="1">
                <a:solidFill>
                  <a:srgbClr val="000000"/>
                </a:solidFill>
              </a:rPr>
              <a:t>correlation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between</a:t>
            </a:r>
            <a:r>
              <a:rPr lang="it-IT" sz="1600" dirty="0">
                <a:solidFill>
                  <a:srgbClr val="000000"/>
                </a:solidFill>
              </a:rPr>
              <a:t> DFS and OS</a:t>
            </a:r>
          </a:p>
          <a:p>
            <a:pPr algn="just"/>
            <a:endParaRPr lang="it-IT" sz="1600" dirty="0">
              <a:solidFill>
                <a:srgbClr val="000000"/>
              </a:solidFill>
            </a:endParaRPr>
          </a:p>
          <a:p>
            <a:pPr algn="just"/>
            <a:r>
              <a:rPr lang="it-IT" sz="1600" b="1" dirty="0" err="1">
                <a:solidFill>
                  <a:srgbClr val="000000"/>
                </a:solidFill>
              </a:rPr>
              <a:t>Secondary</a:t>
            </a:r>
            <a:r>
              <a:rPr lang="it-IT" sz="1600" b="1" dirty="0">
                <a:solidFill>
                  <a:srgbClr val="000000"/>
                </a:solidFill>
              </a:rPr>
              <a:t> </a:t>
            </a:r>
            <a:r>
              <a:rPr lang="it-IT" sz="1600" b="1" dirty="0" err="1">
                <a:solidFill>
                  <a:srgbClr val="000000"/>
                </a:solidFill>
              </a:rPr>
              <a:t>objectives</a:t>
            </a:r>
            <a:endParaRPr lang="it-IT" sz="1600" b="1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0000"/>
                </a:solidFill>
              </a:rPr>
              <a:t>To </a:t>
            </a:r>
            <a:r>
              <a:rPr lang="it-IT" sz="1600" dirty="0" err="1">
                <a:solidFill>
                  <a:srgbClr val="000000"/>
                </a:solidFill>
              </a:rPr>
              <a:t>assess</a:t>
            </a:r>
            <a:r>
              <a:rPr lang="it-IT" sz="1600" dirty="0">
                <a:solidFill>
                  <a:srgbClr val="000000"/>
                </a:solidFill>
              </a:rPr>
              <a:t> the </a:t>
            </a:r>
            <a:r>
              <a:rPr lang="it-IT" sz="1600" dirty="0" err="1">
                <a:solidFill>
                  <a:srgbClr val="000000"/>
                </a:solidFill>
              </a:rPr>
              <a:t>correlation</a:t>
            </a:r>
            <a:r>
              <a:rPr lang="it-IT" sz="1600" dirty="0">
                <a:solidFill>
                  <a:srgbClr val="000000"/>
                </a:solidFill>
              </a:rPr>
              <a:t> and to estimate the </a:t>
            </a:r>
            <a:r>
              <a:rPr lang="it-IT" sz="1600" dirty="0" err="1">
                <a:solidFill>
                  <a:srgbClr val="000000"/>
                </a:solidFill>
              </a:rPr>
              <a:t>degree</a:t>
            </a:r>
            <a:r>
              <a:rPr lang="it-IT" sz="1600" dirty="0">
                <a:solidFill>
                  <a:srgbClr val="000000"/>
                </a:solidFill>
              </a:rPr>
              <a:t> of </a:t>
            </a:r>
            <a:r>
              <a:rPr lang="it-IT" sz="1600" dirty="0" err="1">
                <a:solidFill>
                  <a:srgbClr val="000000"/>
                </a:solidFill>
              </a:rPr>
              <a:t>correlation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between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other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efficacy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endpoint</a:t>
            </a:r>
            <a:r>
              <a:rPr lang="it-IT" sz="1600" dirty="0">
                <a:solidFill>
                  <a:srgbClr val="000000"/>
                </a:solidFill>
              </a:rPr>
              <a:t> (i.e. </a:t>
            </a:r>
            <a:r>
              <a:rPr lang="it-IT" sz="1600" dirty="0" err="1">
                <a:solidFill>
                  <a:srgbClr val="000000"/>
                </a:solidFill>
              </a:rPr>
              <a:t>iDFS</a:t>
            </a:r>
            <a:r>
              <a:rPr lang="it-IT" sz="1600" dirty="0">
                <a:solidFill>
                  <a:srgbClr val="000000"/>
                </a:solidFill>
              </a:rPr>
              <a:t>, DDFS, DRFS, RFS, RFI, DRFI, BCFI, IBCFS)  and OS</a:t>
            </a:r>
          </a:p>
          <a:p>
            <a:pPr algn="just"/>
            <a:endParaRPr lang="it-IT" sz="1600" b="1" dirty="0">
              <a:solidFill>
                <a:srgbClr val="000000"/>
              </a:solidFill>
            </a:endParaRPr>
          </a:p>
          <a:p>
            <a:pPr algn="just"/>
            <a:r>
              <a:rPr lang="it-IT" sz="1600" b="1" dirty="0">
                <a:solidFill>
                  <a:srgbClr val="000000"/>
                </a:solidFill>
              </a:rPr>
              <a:t>Analysis of </a:t>
            </a:r>
            <a:r>
              <a:rPr lang="it-IT" sz="1600" b="1" dirty="0" err="1">
                <a:solidFill>
                  <a:srgbClr val="000000"/>
                </a:solidFill>
              </a:rPr>
              <a:t>subgroups</a:t>
            </a:r>
            <a:r>
              <a:rPr lang="it-IT" sz="1600" b="1" dirty="0">
                <a:solidFill>
                  <a:srgbClr val="000000"/>
                </a:solidFill>
              </a:rPr>
              <a:t> or </a:t>
            </a:r>
            <a:r>
              <a:rPr lang="it-IT" sz="1600" b="1" dirty="0" err="1">
                <a:solidFill>
                  <a:srgbClr val="000000"/>
                </a:solidFill>
              </a:rPr>
              <a:t>subsets</a:t>
            </a:r>
            <a:endParaRPr lang="it-IT" sz="1600" b="1" dirty="0">
              <a:solidFill>
                <a:srgbClr val="000000"/>
              </a:solidFill>
            </a:endParaRPr>
          </a:p>
          <a:p>
            <a:pPr algn="just"/>
            <a:r>
              <a:rPr lang="it-IT" sz="1600" dirty="0" err="1">
                <a:solidFill>
                  <a:srgbClr val="000000"/>
                </a:solidFill>
              </a:rPr>
              <a:t>Moreover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we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will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analyze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each</a:t>
            </a:r>
            <a:r>
              <a:rPr lang="it-IT" sz="1600" dirty="0">
                <a:solidFill>
                  <a:srgbClr val="000000"/>
                </a:solidFill>
              </a:rPr>
              <a:t> of the </a:t>
            </a:r>
            <a:r>
              <a:rPr lang="it-IT" sz="1600" dirty="0" err="1">
                <a:solidFill>
                  <a:srgbClr val="000000"/>
                </a:solidFill>
              </a:rPr>
              <a:t>efficacy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endpoints</a:t>
            </a:r>
            <a:r>
              <a:rPr lang="it-IT" sz="1600" dirty="0">
                <a:solidFill>
                  <a:srgbClr val="000000"/>
                </a:solidFill>
              </a:rPr>
              <a:t>, </a:t>
            </a:r>
            <a:r>
              <a:rPr lang="it-IT" sz="1600" dirty="0" err="1">
                <a:solidFill>
                  <a:srgbClr val="000000"/>
                </a:solidFill>
              </a:rPr>
              <a:t>according</a:t>
            </a:r>
            <a:r>
              <a:rPr lang="it-IT" sz="1600" dirty="0">
                <a:solidFill>
                  <a:srgbClr val="000000"/>
                </a:solidFill>
              </a:rPr>
              <a:t> to: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err="1">
                <a:solidFill>
                  <a:srgbClr val="000000"/>
                </a:solidFill>
              </a:rPr>
              <a:t>tumor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subtype</a:t>
            </a:r>
            <a:r>
              <a:rPr lang="it-IT" sz="1600" dirty="0">
                <a:solidFill>
                  <a:srgbClr val="000000"/>
                </a:solidFill>
              </a:rPr>
              <a:t> (i.e. luminal-</a:t>
            </a:r>
            <a:r>
              <a:rPr lang="it-IT" sz="1600" dirty="0" err="1">
                <a:solidFill>
                  <a:srgbClr val="000000"/>
                </a:solidFill>
              </a:rPr>
              <a:t>like</a:t>
            </a:r>
            <a:r>
              <a:rPr lang="it-IT" sz="1600" dirty="0">
                <a:solidFill>
                  <a:srgbClr val="000000"/>
                </a:solidFill>
              </a:rPr>
              <a:t>, HER2-postive, triple negative </a:t>
            </a:r>
            <a:r>
              <a:rPr lang="it-IT" sz="1600" dirty="0" err="1">
                <a:solidFill>
                  <a:srgbClr val="000000"/>
                </a:solidFill>
              </a:rPr>
              <a:t>breast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cancer</a:t>
            </a:r>
            <a:r>
              <a:rPr lang="it-IT" sz="1600" dirty="0">
                <a:solidFill>
                  <a:srgbClr val="000000"/>
                </a:solidFill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err="1">
                <a:solidFill>
                  <a:srgbClr val="000000"/>
                </a:solidFill>
              </a:rPr>
              <a:t>experimental</a:t>
            </a:r>
            <a:r>
              <a:rPr lang="it-IT" sz="1600" dirty="0">
                <a:solidFill>
                  <a:srgbClr val="000000"/>
                </a:solidFill>
              </a:rPr>
              <a:t> treatment (i.e. </a:t>
            </a:r>
            <a:r>
              <a:rPr lang="it-IT" sz="1600" dirty="0" err="1">
                <a:solidFill>
                  <a:srgbClr val="000000"/>
                </a:solidFill>
              </a:rPr>
              <a:t>adjuvant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chemotherapy</a:t>
            </a:r>
            <a:r>
              <a:rPr lang="it-IT" sz="1600" dirty="0">
                <a:solidFill>
                  <a:srgbClr val="000000"/>
                </a:solidFill>
              </a:rPr>
              <a:t>, </a:t>
            </a:r>
            <a:r>
              <a:rPr lang="it-IT" sz="1600" dirty="0" err="1">
                <a:solidFill>
                  <a:srgbClr val="000000"/>
                </a:solidFill>
              </a:rPr>
              <a:t>adjuvant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hormone-therapy</a:t>
            </a:r>
            <a:r>
              <a:rPr lang="it-IT" sz="1600" dirty="0">
                <a:solidFill>
                  <a:srgbClr val="000000"/>
                </a:solidFill>
              </a:rPr>
              <a:t>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01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</TotalTime>
  <Words>499</Words>
  <Application>Microsoft Macintosh PowerPoint</Application>
  <PresentationFormat>Presentazione su schermo (16:9)</PresentationFormat>
  <Paragraphs>113</Paragraphs>
  <Slides>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Garamond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Matteo Lambertini</dc:creator>
  <cp:lastModifiedBy>Eva Blondeaux</cp:lastModifiedBy>
  <cp:revision>550</cp:revision>
  <dcterms:created xsi:type="dcterms:W3CDTF">2019-10-15T19:17:10Z</dcterms:created>
  <dcterms:modified xsi:type="dcterms:W3CDTF">2021-11-24T13:30:45Z</dcterms:modified>
</cp:coreProperties>
</file>