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0" r:id="rId4"/>
  </p:sldMasterIdLst>
  <p:notesMasterIdLst>
    <p:notesMasterId r:id="rId25"/>
  </p:notesMasterIdLst>
  <p:sldIdLst>
    <p:sldId id="256" r:id="rId5"/>
    <p:sldId id="318" r:id="rId6"/>
    <p:sldId id="257" r:id="rId7"/>
    <p:sldId id="2811" r:id="rId8"/>
    <p:sldId id="321" r:id="rId9"/>
    <p:sldId id="323" r:id="rId10"/>
    <p:sldId id="324" r:id="rId11"/>
    <p:sldId id="326" r:id="rId12"/>
    <p:sldId id="2812" r:id="rId13"/>
    <p:sldId id="325" r:id="rId14"/>
    <p:sldId id="328" r:id="rId15"/>
    <p:sldId id="2815" r:id="rId16"/>
    <p:sldId id="284" r:id="rId17"/>
    <p:sldId id="285" r:id="rId18"/>
    <p:sldId id="263" r:id="rId19"/>
    <p:sldId id="265" r:id="rId20"/>
    <p:sldId id="293" r:id="rId21"/>
    <p:sldId id="282" r:id="rId22"/>
    <p:sldId id="266" r:id="rId23"/>
    <p:sldId id="267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431" autoAdjust="0"/>
  </p:normalViewPr>
  <p:slideViewPr>
    <p:cSldViewPr snapToGrid="0">
      <p:cViewPr varScale="1">
        <p:scale>
          <a:sx n="60" d="100"/>
          <a:sy n="60" d="100"/>
        </p:scale>
        <p:origin x="9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F24C-B356-4810-86C7-5CA3765DC81C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3553B-A941-488D-84F3-7397022D5C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309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20% OFS</a:t>
            </a:r>
          </a:p>
          <a:p>
            <a:r>
              <a:rPr lang="it-IT" dirty="0"/>
              <a:t>15% BFS</a:t>
            </a:r>
          </a:p>
          <a:p>
            <a:r>
              <a:rPr lang="it-IT" dirty="0"/>
              <a:t>69% AI first on-study ET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553B-A941-488D-84F3-7397022D5C8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42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553B-A941-488D-84F3-7397022D5C8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7119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Missing Ki67&gt;20%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553B-A941-488D-84F3-7397022D5C8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51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è predittivo, beneficio relativo simile ma prognostico</a:t>
            </a:r>
          </a:p>
          <a:p>
            <a:r>
              <a:rPr lang="it-IT" dirty="0"/>
              <a:t>Essendo comunque ambito di alto rischio per altri criteri di selezione il beneficio assoluto c’è anche in pazienti a prognosi migliore, che rimane comunque subottimale</a:t>
            </a:r>
          </a:p>
          <a:p>
            <a:r>
              <a:rPr lang="it-IT" dirty="0"/>
              <a:t>Riproducibilità</a:t>
            </a:r>
          </a:p>
          <a:p>
            <a:r>
              <a:rPr lang="it-IT" dirty="0"/>
              <a:t>Dati mancanti per oltre 20%, Ki67 low 34%</a:t>
            </a:r>
          </a:p>
          <a:p>
            <a:r>
              <a:rPr lang="it-IT" dirty="0"/>
              <a:t>D’altra parte: follow up più lungo può essere più importante per pz a rischio più basso?</a:t>
            </a:r>
          </a:p>
          <a:p>
            <a:r>
              <a:rPr lang="it-IT" dirty="0" err="1"/>
              <a:t>Overall</a:t>
            </a:r>
            <a:r>
              <a:rPr lang="it-IT" dirty="0"/>
              <a:t> immatura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53553B-A941-488D-84F3-7397022D5C8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929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E4682-D969-4F9E-85B2-2A92816C73EA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529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EDAD9E-50E2-4E02-AE4C-5A317BA67FBD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43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66EE86-B085-4E2E-973F-17F754C93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ADFD3B6-1362-4F3B-8021-ABC5AA342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5FED9B-6D56-49E2-AD57-5AE613212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7CBD30-93A9-48C9-B28C-B5F073884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DDB54C-C49D-406C-B63D-D9F4CB76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83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E9452A-C520-40E0-9A93-838FAB9A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0A4A9A1-6FB9-406D-856D-60753743A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3663B5-2E79-4CD5-977D-ED665AC0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78BEBCB-EB0B-436E-8B06-456A447C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C80DA3-A238-4FBA-87C2-375A77D9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844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C741636-1512-4EEB-9EB0-7AD1B23CDE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FFAF5EE-FBC0-426B-81E8-8F6AC35F9A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05F9E7-B67E-4CEA-8870-18B036EED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0052B1C-FDB0-40B5-A1C3-1831D598A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04BBF40-08B8-4933-B13E-83445068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94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635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1639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73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760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088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0805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97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08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06B6BC-344D-421F-AB5A-128CD1E8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9D04C6-4C63-4658-9185-63A85319F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FACEBA-0509-458C-A2CE-7F9C8064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032F95-606B-4EDF-B90C-80EE998D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A1A9E6B-1D0D-44FF-8545-904B95E3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700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8894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707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823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slide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b="81378"/>
          <a:stretch/>
        </p:blipFill>
        <p:spPr bwMode="auto">
          <a:xfrm>
            <a:off x="8642196" y="0"/>
            <a:ext cx="3549805" cy="1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552259"/>
            <a:ext cx="8028000" cy="553999"/>
          </a:xfrm>
        </p:spPr>
        <p:txBody>
          <a:bodyPr anchor="b">
            <a:noAutofit/>
          </a:bodyPr>
          <a:lstStyle>
            <a:lvl1pPr>
              <a:defRPr sz="2800" cap="all" baseline="0"/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8400" y="1080015"/>
            <a:ext cx="8028000" cy="48879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81104F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8400" y="2112963"/>
            <a:ext cx="10982400" cy="4020208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788FA-F864-4521-9DFD-AF03C9BFF3E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4" descr="background-tit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7" t="90813" r="3152" b="4472"/>
          <a:stretch/>
        </p:blipFill>
        <p:spPr bwMode="auto">
          <a:xfrm>
            <a:off x="11246005" y="6211243"/>
            <a:ext cx="657923" cy="3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215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0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Corpo livello uno…"/>
          <p:cNvSpPr txBox="1">
            <a:spLocks noGrp="1"/>
          </p:cNvSpPr>
          <p:nvPr>
            <p:ph type="body" idx="21" hasCustomPrompt="1"/>
          </p:nvPr>
        </p:nvSpPr>
        <p:spPr>
          <a:xfrm>
            <a:off x="603250" y="2124252"/>
            <a:ext cx="10985500" cy="4128008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9507307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845" y="553069"/>
            <a:ext cx="10984311" cy="3184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Autore e data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Corpo livello uno…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250" y="5804955"/>
            <a:ext cx="10985500" cy="558477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Sottotitolo presentazione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692904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62892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34606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5185229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0"/>
            <a:ext cx="4889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603250" y="2124252"/>
            <a:ext cx="4889500" cy="4128316"/>
          </a:xfrm>
          <a:prstGeom prst="rect">
            <a:avLst/>
          </a:prstGeom>
        </p:spPr>
        <p:txBody>
          <a:bodyPr numCol="1" spcCol="38100"/>
          <a:lstStyle/>
          <a:p>
            <a:r>
              <a:t>Testo elenco puntato diapositiva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7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42857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3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62892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17545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D7E264-905B-4838-94ED-8E3ADADD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DAB3CD-FC66-42F4-B9A5-F938DEF4DF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0933802-8536-4424-A49E-E9BD39197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9AD68B-C5C0-43BB-888A-AAD799727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1786B7-EA3F-4FE7-BB2B-8A3FA380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988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6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0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8074729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0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Sottotitolo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Corpo livello uno…"/>
          <p:cNvSpPr txBox="1">
            <a:spLocks noGrp="1"/>
          </p:cNvSpPr>
          <p:nvPr>
            <p:ph type="body" idx="21" hasCustomPrompt="1"/>
          </p:nvPr>
        </p:nvSpPr>
        <p:spPr>
          <a:xfrm>
            <a:off x="603250" y="2124252"/>
            <a:ext cx="10985500" cy="4128008"/>
          </a:xfrm>
          <a:prstGeom prst="rect">
            <a:avLst/>
          </a:prstGeom>
        </p:spPr>
        <p:txBody>
          <a:bodyPr numCol="1" spcCol="38100"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50"/>
            </a:lvl1pPr>
          </a:lstStyle>
          <a:p>
            <a:r>
              <a:t>Argomenti del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840074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152720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3"/>
            <a:ext cx="10985500" cy="3620794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Dettagli informazione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225896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5011" y="5337727"/>
            <a:ext cx="10100028" cy="3184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  <a:lvl2pPr marL="533400" indent="-228600" defTabSz="412750">
              <a:lnSpc>
                <a:spcPct val="100000"/>
              </a:lnSpc>
              <a:spcBef>
                <a:spcPts val="0"/>
              </a:spcBef>
              <a:defRPr sz="1800" b="1"/>
            </a:lvl2pPr>
            <a:lvl3pPr marL="838200" indent="-228600" defTabSz="412750">
              <a:lnSpc>
                <a:spcPct val="100000"/>
              </a:lnSpc>
              <a:spcBef>
                <a:spcPts val="0"/>
              </a:spcBef>
              <a:defRPr sz="1800" b="1"/>
            </a:lvl3pPr>
            <a:lvl4pPr marL="1143000" indent="-228600" defTabSz="412750">
              <a:lnSpc>
                <a:spcPct val="100000"/>
              </a:lnSpc>
              <a:spcBef>
                <a:spcPts val="0"/>
              </a:spcBef>
              <a:defRPr sz="1800" b="1"/>
            </a:lvl4pPr>
            <a:lvl5pPr marL="1447800" indent="-228600" defTabSz="412750">
              <a:lnSpc>
                <a:spcPct val="100000"/>
              </a:lnSpc>
              <a:spcBef>
                <a:spcPts val="0"/>
              </a:spcBef>
              <a:defRPr sz="1800" b="1"/>
            </a:lvl5pPr>
          </a:lstStyle>
          <a:p>
            <a:r>
              <a:t>Attribuzione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876962" y="2469930"/>
            <a:ext cx="10438077" cy="1918141"/>
          </a:xfrm>
          <a:prstGeom prst="rect">
            <a:avLst/>
          </a:prstGeom>
        </p:spPr>
        <p:txBody>
          <a:bodyPr numCol="1" spcCol="38100"/>
          <a:lstStyle>
            <a:lvl1pPr marL="150438" indent="-65926">
              <a:spcBef>
                <a:spcPts val="0"/>
              </a:spcBef>
              <a:buSzTx/>
              <a:buNone/>
              <a:defRPr sz="4250" spc="-1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“Citazione degna di nota”</a:t>
            </a:r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64222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magin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Immagine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Immagin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47620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magin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272330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723903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67DF3F2-6B46-4904-8117-A86422B4ECEC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385FB-A7CE-4179-A638-4E6C954C7C68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62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D9AD62-4EB7-4A67-A467-46AA250D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6A14CC-F464-478A-878F-4ED828204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46DF4D-8B64-4BAC-8773-F517EA68E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C6F3FA-738A-4D73-9DDF-EC6B1463C9FE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C84ADF-4B94-4D3D-9A20-F6E5E694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B5D5C8-DBF1-43FB-9B3E-7E4B2867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6FF7D-2C97-4FAB-BB04-D13793F8D2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877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8207A3-6901-47D6-9771-66C290387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F61095-2E71-4620-8865-6F4ED470C1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90FA19F-B2EC-478D-8ABC-FD77A4C9EF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95937C4-F5E2-4092-95BD-B4961CD8C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BDA4D5C-C18B-43E8-B748-63B5A1F4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071725-E0D5-4EAE-98FF-48584D66F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9494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321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81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490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23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889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240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6584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98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7658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11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2AB339-0221-431F-8CA2-1F922902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833E89-B917-419C-9394-1B172A550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719CBA1-E08D-4CDA-8424-B5230BF3C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F932F8E-1AF8-4B81-9AEC-F15678398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28D0D5A-C831-4073-BCE0-3FA875BC6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F53AA6A-E441-4F3D-8575-087F45E7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78563BF-795E-44EB-9D3E-DD4290E8A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58F097F-263F-4823-B0D5-B7CACFC4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1601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096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558800" y="6591300"/>
            <a:ext cx="7890065" cy="2921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571500" indent="-114300">
              <a:spcBef>
                <a:spcPts val="0"/>
              </a:spcBef>
              <a:buClrTx/>
              <a:defRPr sz="1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051560" indent="-137160">
              <a:spcBef>
                <a:spcPts val="0"/>
              </a:spcBef>
              <a:buClrTx/>
              <a:defRPr sz="1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524000" indent="-152400">
              <a:spcBef>
                <a:spcPts val="0"/>
              </a:spcBef>
              <a:buClrTx/>
              <a:defRPr sz="1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1981200" indent="-152400">
              <a:spcBef>
                <a:spcPts val="0"/>
              </a:spcBef>
              <a:buClrTx/>
              <a:defRPr sz="1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" name="Segnaposto testo 11"/>
          <p:cNvSpPr>
            <a:spLocks noGrp="1"/>
          </p:cNvSpPr>
          <p:nvPr>
            <p:ph type="body" sz="quarter" idx="21"/>
          </p:nvPr>
        </p:nvSpPr>
        <p:spPr>
          <a:xfrm>
            <a:off x="183716" y="25399"/>
            <a:ext cx="10968842" cy="701460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None/>
              <a:defRPr sz="3500" b="1">
                <a:solidFill>
                  <a:srgbClr val="E9615A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31" name="Connettore 1 7"/>
          <p:cNvSpPr/>
          <p:nvPr/>
        </p:nvSpPr>
        <p:spPr>
          <a:xfrm>
            <a:off x="0" y="741362"/>
            <a:ext cx="12192001" cy="1"/>
          </a:xfrm>
          <a:prstGeom prst="line">
            <a:avLst/>
          </a:prstGeom>
          <a:ln w="38100">
            <a:solidFill>
              <a:srgbClr val="E9615A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egnaposto testo 9"/>
          <p:cNvSpPr>
            <a:spLocks noGrp="1"/>
          </p:cNvSpPr>
          <p:nvPr>
            <p:ph type="body" idx="22" hasCustomPrompt="1"/>
          </p:nvPr>
        </p:nvSpPr>
        <p:spPr>
          <a:xfrm>
            <a:off x="304800" y="979487"/>
            <a:ext cx="11277600" cy="5181601"/>
          </a:xfrm>
          <a:prstGeom prst="rect">
            <a:avLst/>
          </a:prstGeom>
        </p:spPr>
        <p:txBody>
          <a:bodyPr/>
          <a:lstStyle>
            <a:lvl1pPr marL="215900" indent="-215900"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Fare clic per modificare stili del testo dello schema
Secondo livello
Terzo livello</a:t>
            </a:r>
          </a:p>
        </p:txBody>
      </p:sp>
      <p:sp>
        <p:nvSpPr>
          <p:cNvPr id="3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649385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F737C-0441-425E-B621-576FFE76F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D75CDE-A404-4F95-83BF-196640916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B9D5D23-E9E3-48DC-9DBF-926C5950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4CAF174-6F68-4C72-B8F5-0241B6204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77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0868682-2A13-4512-93CC-724FFAF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551D1F-7355-476C-BD59-B5ACB1B9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070296-EE6A-426F-98F8-E4DF20FD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2404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022629-7E65-44F8-B343-FFEB3499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40810F-B0BA-45F1-BA73-E5F22C21D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7C7EAC1-85F0-4B5F-AC67-9FC1AE150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6DD059-F1E9-4A5A-917D-CE3DA1A3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7B942A-0E94-4E77-90B5-5C007D7D0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53269F-22F4-4B7C-BC7A-FE999DC5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1F5B79-1820-4AB5-A492-422AA419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2B6F82D-8471-4F52-84BE-893E612C44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CDB1425-E548-4D3B-B44E-63DA4CBBA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5461C96-209D-4314-A6A8-A8434A70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334DB5-E047-4538-A982-84DC1494F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0E5A14-01F8-41D5-A50D-46AF228D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34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10F014-B4F0-4E67-935B-DD9B3740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EDD97ED-C556-4113-B7CF-450977124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F95817-248C-4D96-984F-B2AF3AD36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DB6EE-0A48-4FDB-AC46-FE0DF90ED362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D5ADF5-B352-46D3-B592-4F8B98BAA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C2CAF59-8A6C-4A01-9556-0AF3BF609D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6D7F2-4144-4D65-B062-550E5FB247B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941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06054-B6B7-4061-A536-8FB1B0636C58}" type="datetimeFigureOut">
              <a:rPr lang="it-IT" smtClean="0"/>
              <a:t>26/11/2021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484F8-E072-4331-9B91-7CB55B85418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2573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olo Testo"/>
          <p:cNvSpPr txBox="1">
            <a:spLocks noGrp="1"/>
          </p:cNvSpPr>
          <p:nvPr>
            <p:ph type="title"/>
          </p:nvPr>
        </p:nvSpPr>
        <p:spPr>
          <a:xfrm>
            <a:off x="1826683" y="1371600"/>
            <a:ext cx="9753601" cy="752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 Testo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5961430" y="6486708"/>
            <a:ext cx="26289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pPr algn="ctr" hangingPunct="0"/>
            <a:fld id="{86CB4B4D-7CA3-9044-876B-883B54F8677D}" type="slidenum">
              <a:rPr kern="0"/>
              <a:pPr algn="ctr" hangingPunct="0"/>
              <a:t>‹N›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168447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B9A0-C1B9-43F6-A891-9BB9F1602C2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26/11/2021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DCA0C-7D12-4342-A0AC-F02203CAA409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asco.org/practice-patients/guidelines/breast-cancer#/11081" TargetMode="External"/><Relationship Id="rId5" Type="http://schemas.openxmlformats.org/officeDocument/2006/relationships/hyperlink" Target="https://www.fda.gov/drugs/resources-information-approved-drugs/fda-approves-abemaciclib-endocrine-therapy-early-breast-cancer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9FAFD68-DECA-4729-85FC-C36C483FFD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58" t="33678" r="15103" b="6116"/>
          <a:stretch/>
        </p:blipFill>
        <p:spPr>
          <a:xfrm>
            <a:off x="0" y="0"/>
            <a:ext cx="3978111" cy="6859891"/>
          </a:xfrm>
          <a:prstGeom prst="rect">
            <a:avLst/>
          </a:prstGeom>
        </p:spPr>
      </p:pic>
      <p:pic>
        <p:nvPicPr>
          <p:cNvPr id="6" name="Google Shape;294;p51">
            <a:extLst>
              <a:ext uri="{FF2B5EF4-FFF2-40B4-BE49-F238E27FC236}">
                <a16:creationId xmlns:a16="http://schemas.microsoft.com/office/drawing/2014/main" id="{80038EB0-66F2-4964-B93C-C2350C5F09B9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3" cstate="print"/>
          <a:srcRect l="9467" t="12666" r="70338" b="9798"/>
          <a:stretch/>
        </p:blipFill>
        <p:spPr bwMode="auto">
          <a:xfrm>
            <a:off x="10811933" y="5696918"/>
            <a:ext cx="959443" cy="97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43423C3-4E13-4662-A96F-D638385466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778" t="12592" r="38194" b="75062"/>
          <a:stretch/>
        </p:blipFill>
        <p:spPr>
          <a:xfrm>
            <a:off x="4232234" y="5696918"/>
            <a:ext cx="3492770" cy="1009471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21943ED9-BC0A-4FE9-AAD6-7F70BE2CB4F2}"/>
              </a:ext>
            </a:extLst>
          </p:cNvPr>
          <p:cNvSpPr/>
          <p:nvPr/>
        </p:nvSpPr>
        <p:spPr>
          <a:xfrm>
            <a:off x="3978111" y="1731382"/>
            <a:ext cx="8213889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cap="small" dirty="0">
                <a:solidFill>
                  <a:srgbClr val="526A83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</a:rPr>
              <a:t>MALATTIA NON METASTATICA</a:t>
            </a:r>
          </a:p>
          <a:p>
            <a:pPr algn="ctr"/>
            <a:r>
              <a:rPr lang="it-IT" sz="5400" b="1" cap="small" dirty="0">
                <a:solidFill>
                  <a:srgbClr val="526A83"/>
                </a:solidFill>
                <a:latin typeface="Arial Narrow" panose="020B0606020202030204" pitchFamily="34" charset="0"/>
              </a:rPr>
              <a:t>Principali Novità luminal</a:t>
            </a:r>
            <a:endParaRPr lang="it-IT" sz="5400" cap="small" dirty="0">
              <a:solidFill>
                <a:srgbClr val="526A83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7071251-4CAF-4B45-B133-566B86B7AD70}"/>
              </a:ext>
            </a:extLst>
          </p:cNvPr>
          <p:cNvSpPr/>
          <p:nvPr/>
        </p:nvSpPr>
        <p:spPr>
          <a:xfrm>
            <a:off x="3978110" y="3558618"/>
            <a:ext cx="8213889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25"/>
              </a:spcBef>
            </a:pPr>
            <a:r>
              <a:rPr lang="it-IT" altLang="fr-FR" sz="2400" i="1" dirty="0">
                <a:solidFill>
                  <a:srgbClr val="526A83"/>
                </a:solidFill>
                <a:latin typeface="Arial Narrow" panose="020B0606020202030204" pitchFamily="34" charset="0"/>
              </a:rPr>
              <a:t>Maria Vittoria Dieci</a:t>
            </a:r>
          </a:p>
          <a:p>
            <a:pPr algn="ctr">
              <a:spcBef>
                <a:spcPts val="225"/>
              </a:spcBef>
            </a:pPr>
            <a:r>
              <a:rPr lang="it-IT" altLang="fr-FR" dirty="0">
                <a:solidFill>
                  <a:srgbClr val="526A83"/>
                </a:solidFill>
                <a:latin typeface="Arial Narrow" panose="020B0606020202030204" pitchFamily="34" charset="0"/>
              </a:rPr>
              <a:t>DiSCOG - </a:t>
            </a:r>
            <a:r>
              <a:rPr lang="it-IT" altLang="fr-FR" dirty="0" err="1">
                <a:solidFill>
                  <a:srgbClr val="526A83"/>
                </a:solidFill>
                <a:latin typeface="Arial Narrow" panose="020B0606020202030204" pitchFamily="34" charset="0"/>
              </a:rPr>
              <a:t>UniPD</a:t>
            </a:r>
            <a:endParaRPr lang="it-IT" altLang="fr-FR" dirty="0">
              <a:solidFill>
                <a:srgbClr val="526A83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225"/>
              </a:spcBef>
            </a:pPr>
            <a:r>
              <a:rPr lang="it-IT" altLang="fr-FR" dirty="0">
                <a:solidFill>
                  <a:srgbClr val="526A83"/>
                </a:solidFill>
                <a:latin typeface="Arial Narrow" panose="020B0606020202030204" pitchFamily="34" charset="0"/>
              </a:rPr>
              <a:t>IOV – Istituto Oncologico Veneto I.R.C.C.S.</a:t>
            </a:r>
          </a:p>
        </p:txBody>
      </p:sp>
    </p:spTree>
    <p:extLst>
      <p:ext uri="{BB962C8B-B14F-4D97-AF65-F5344CB8AC3E}">
        <p14:creationId xmlns:p14="http://schemas.microsoft.com/office/powerpoint/2010/main" val="56894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313910-9030-4BFC-AFF7-B1B4BD3D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Updated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 </a:t>
            </a:r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analysis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: </a:t>
            </a:r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Cohort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 1 AND High Ki67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4850B18-0569-4CE8-9017-74EF205EEC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74" t="24533" r="18026" b="19867"/>
          <a:stretch/>
        </p:blipFill>
        <p:spPr>
          <a:xfrm>
            <a:off x="85598" y="1952244"/>
            <a:ext cx="7028434" cy="34399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4BFBE94-8E27-48A1-A86A-A1583675B1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950" t="19333" r="21025" b="4800"/>
          <a:stretch/>
        </p:blipFill>
        <p:spPr>
          <a:xfrm>
            <a:off x="7114032" y="2025396"/>
            <a:ext cx="4773168" cy="3450994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4DD4B5E-553D-4089-87C7-66719E2D7E01}"/>
              </a:ext>
            </a:extLst>
          </p:cNvPr>
          <p:cNvSpPr txBox="1"/>
          <p:nvPr/>
        </p:nvSpPr>
        <p:spPr>
          <a:xfrm>
            <a:off x="10030968" y="6510274"/>
            <a:ext cx="2010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>
                <a:latin typeface="Arial Narrow" panose="020B0606020202030204" pitchFamily="34" charset="0"/>
              </a:rPr>
              <a:t>Harbeck</a:t>
            </a:r>
            <a:r>
              <a:rPr lang="it-IT" sz="1400" i="1" dirty="0">
                <a:latin typeface="Arial Narrow" panose="020B0606020202030204" pitchFamily="34" charset="0"/>
              </a:rPr>
              <a:t> N, </a:t>
            </a:r>
            <a:r>
              <a:rPr lang="it-IT" sz="1400" i="1" dirty="0" err="1">
                <a:latin typeface="Arial Narrow" panose="020B0606020202030204" pitchFamily="34" charset="0"/>
              </a:rPr>
              <a:t>Ann</a:t>
            </a:r>
            <a:r>
              <a:rPr lang="it-IT" sz="1400" i="1" dirty="0">
                <a:latin typeface="Arial Narrow" panose="020B0606020202030204" pitchFamily="34" charset="0"/>
              </a:rPr>
              <a:t> </a:t>
            </a:r>
            <a:r>
              <a:rPr lang="it-IT" sz="1400" i="1" dirty="0" err="1">
                <a:latin typeface="Arial Narrow" panose="020B0606020202030204" pitchFamily="34" charset="0"/>
              </a:rPr>
              <a:t>Oncol</a:t>
            </a:r>
            <a:r>
              <a:rPr lang="it-IT" sz="1400" i="1" dirty="0">
                <a:latin typeface="Arial Narrow" panose="020B060602020203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30139643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8AFE00-A901-40DC-9A66-FA2355D6C8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75" t="19867" r="30025" b="40133"/>
          <a:stretch/>
        </p:blipFill>
        <p:spPr>
          <a:xfrm>
            <a:off x="316992" y="881155"/>
            <a:ext cx="5779008" cy="3210560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097949C-D1B3-4F4D-B18C-B6A4C3529DF2}"/>
              </a:ext>
            </a:extLst>
          </p:cNvPr>
          <p:cNvSpPr/>
          <p:nvPr/>
        </p:nvSpPr>
        <p:spPr>
          <a:xfrm>
            <a:off x="316992" y="399013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node-positive HR+/HER2-, early BC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high risk: either 4 LNs, or 1-3 positive LNs with G3 and/or T3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Ki67 </a:t>
            </a:r>
            <a:r>
              <a:rPr lang="en-US" u="sng" dirty="0">
                <a:latin typeface="Arial Narrow" panose="020B0606020202030204" pitchFamily="34" charset="0"/>
              </a:rPr>
              <a:t>&gt;</a:t>
            </a:r>
            <a:r>
              <a:rPr lang="en-US" dirty="0">
                <a:latin typeface="Arial Narrow" panose="020B0606020202030204" pitchFamily="34" charset="0"/>
              </a:rPr>
              <a:t>20%</a:t>
            </a:r>
          </a:p>
          <a:p>
            <a:r>
              <a:rPr lang="en-US" b="1" dirty="0">
                <a:latin typeface="Arial Narrow" panose="020B0606020202030204" pitchFamily="34" charset="0"/>
              </a:rPr>
              <a:t>all three components required </a:t>
            </a:r>
            <a:endParaRPr lang="it-IT" b="1" dirty="0">
              <a:latin typeface="Arial Narrow" panose="020B0606020202030204" pitchFamily="34" charset="0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AC7D3CE-38D5-4986-93FF-B87790C19682}"/>
              </a:ext>
            </a:extLst>
          </p:cNvPr>
          <p:cNvSpPr/>
          <p:nvPr/>
        </p:nvSpPr>
        <p:spPr>
          <a:xfrm>
            <a:off x="6358128" y="2872605"/>
            <a:ext cx="5663184" cy="3139321"/>
          </a:xfrm>
          <a:prstGeom prst="rect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 Panel also recommends that </a:t>
            </a:r>
            <a:r>
              <a:rPr lang="en-US" dirty="0" err="1">
                <a:solidFill>
                  <a:srgbClr val="000000"/>
                </a:solidFill>
              </a:rPr>
              <a:t>abemaciclib</a:t>
            </a:r>
            <a:r>
              <a:rPr lang="en-US" dirty="0">
                <a:solidFill>
                  <a:srgbClr val="000000"/>
                </a:solidFill>
              </a:rPr>
              <a:t> for two years plus ET for ≥5 years may be offered to the </a:t>
            </a:r>
            <a:r>
              <a:rPr lang="en-US" b="1" dirty="0">
                <a:solidFill>
                  <a:srgbClr val="000000"/>
                </a:solidFill>
              </a:rPr>
              <a:t>broader ITT population</a:t>
            </a:r>
            <a:r>
              <a:rPr lang="en-US" dirty="0">
                <a:solidFill>
                  <a:srgbClr val="000000"/>
                </a:solidFill>
              </a:rPr>
              <a:t> of patients with resected, HR-positive, HER2-negative, node-positive, early breast cancer at high risk of recurrence, defined as having 4+ LN, or as having 1-3 LN and one or more of the following features: histologic G3, T</a:t>
            </a:r>
            <a:r>
              <a:rPr lang="en-US" u="sng" dirty="0">
                <a:solidFill>
                  <a:srgbClr val="000000"/>
                </a:solidFill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5 cm, or Ki-67 index </a:t>
            </a:r>
            <a:r>
              <a:rPr lang="en-US" u="sng" dirty="0">
                <a:solidFill>
                  <a:srgbClr val="000000"/>
                </a:solidFill>
              </a:rPr>
              <a:t>&gt;</a:t>
            </a:r>
            <a:r>
              <a:rPr lang="en-US" dirty="0">
                <a:solidFill>
                  <a:srgbClr val="000000"/>
                </a:solidFill>
              </a:rPr>
              <a:t>20%.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(Type: evidence-based, benefits outweigh harms; Evidence quality: moderate; Strength of recommendation: strong). 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DB1D4B30-C4A0-44C7-B007-35379DC9413E}"/>
              </a:ext>
            </a:extLst>
          </p:cNvPr>
          <p:cNvGrpSpPr/>
          <p:nvPr/>
        </p:nvGrpSpPr>
        <p:grpSpPr>
          <a:xfrm>
            <a:off x="6486144" y="881155"/>
            <a:ext cx="5367782" cy="1866841"/>
            <a:chOff x="6412992" y="373439"/>
            <a:chExt cx="5367782" cy="1866841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1242C9A9-CBB6-46E7-8AC3-BFD777FE35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6975" t="39600" r="19825" b="34667"/>
            <a:stretch/>
          </p:blipFill>
          <p:spPr>
            <a:xfrm>
              <a:off x="6412992" y="373439"/>
              <a:ext cx="5266944" cy="1764792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AD000C9-D2EA-491E-A203-E4774CF72330}"/>
                </a:ext>
              </a:extLst>
            </p:cNvPr>
            <p:cNvSpPr/>
            <p:nvPr/>
          </p:nvSpPr>
          <p:spPr>
            <a:xfrm>
              <a:off x="9753854" y="1823720"/>
              <a:ext cx="2026920" cy="4165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2" name="Immagine 11">
            <a:extLst>
              <a:ext uri="{FF2B5EF4-FFF2-40B4-BE49-F238E27FC236}">
                <a16:creationId xmlns:a16="http://schemas.microsoft.com/office/drawing/2014/main" id="{FBF3C9E9-3FC6-48DF-92E0-09B5198A23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59" t="7546" r="69128" b="86870"/>
          <a:stretch/>
        </p:blipFill>
        <p:spPr>
          <a:xfrm>
            <a:off x="9827006" y="492281"/>
            <a:ext cx="2093976" cy="38887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EC42809-07F8-498D-9BBB-CA6AB63F30F0}"/>
              </a:ext>
            </a:extLst>
          </p:cNvPr>
          <p:cNvSpPr txBox="1"/>
          <p:nvPr/>
        </p:nvSpPr>
        <p:spPr>
          <a:xfrm>
            <a:off x="0" y="6529727"/>
            <a:ext cx="12225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hlinkClick r:id="rId5"/>
              </a:rPr>
              <a:t>https://www.fda.gov/drugs/resources-information-approved-drugs/fda-approves-abemaciclib-endocrine-therapy-early-breast-cancer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; Spring l. et al,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Ann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Oncol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2021; 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hlinkClick r:id="rId6"/>
              </a:rPr>
              <a:t>https://www.asco.org/practice-patients/guidelines/breast-cancer#/11081</a:t>
            </a:r>
            <a:r>
              <a:rPr lang="it-IT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90694058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1742" y="1293974"/>
            <a:ext cx="11214422" cy="5341001"/>
          </a:xfrm>
        </p:spPr>
        <p:txBody>
          <a:bodyPr>
            <a:normAutofit/>
          </a:bodyPr>
          <a:lstStyle/>
          <a:p>
            <a:pPr lvl="0"/>
            <a:r>
              <a:rPr lang="it-IT" dirty="0" err="1">
                <a:latin typeface="Arial Narrow" panose="020B0606020202030204" pitchFamily="34" charset="0"/>
              </a:rPr>
              <a:t>MonarchE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has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formally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established</a:t>
            </a:r>
            <a:r>
              <a:rPr lang="it-IT" dirty="0">
                <a:latin typeface="Arial Narrow" panose="020B0606020202030204" pitchFamily="34" charset="0"/>
              </a:rPr>
              <a:t> the </a:t>
            </a:r>
            <a:r>
              <a:rPr lang="it-IT" dirty="0" err="1">
                <a:latin typeface="Arial Narrow" panose="020B0606020202030204" pitchFamily="34" charset="0"/>
              </a:rPr>
              <a:t>superiority</a:t>
            </a:r>
            <a:r>
              <a:rPr lang="it-IT" dirty="0">
                <a:latin typeface="Arial Narrow" panose="020B0606020202030204" pitchFamily="34" charset="0"/>
              </a:rPr>
              <a:t> of </a:t>
            </a:r>
            <a:r>
              <a:rPr lang="it-IT" dirty="0" err="1">
                <a:latin typeface="Arial Narrow" panose="020B0606020202030204" pitchFamily="34" charset="0"/>
              </a:rPr>
              <a:t>abemaciclib</a:t>
            </a:r>
            <a:r>
              <a:rPr lang="it-IT" dirty="0">
                <a:latin typeface="Arial Narrow" panose="020B0606020202030204" pitchFamily="34" charset="0"/>
              </a:rPr>
              <a:t> + ET over ET alone in high risk early </a:t>
            </a:r>
            <a:r>
              <a:rPr lang="it-IT" dirty="0" err="1">
                <a:latin typeface="Arial Narrow" panose="020B0606020202030204" pitchFamily="34" charset="0"/>
              </a:rPr>
              <a:t>breast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cancer</a:t>
            </a:r>
            <a:r>
              <a:rPr lang="it-IT" dirty="0">
                <a:latin typeface="Arial Narrow" panose="020B0606020202030204" pitchFamily="34" charset="0"/>
              </a:rPr>
              <a:t>. Benefit </a:t>
            </a:r>
            <a:r>
              <a:rPr lang="it-IT" dirty="0" err="1">
                <a:latin typeface="Arial Narrow" panose="020B0606020202030204" pitchFamily="34" charset="0"/>
              </a:rPr>
              <a:t>is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maintained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at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further</a:t>
            </a:r>
            <a:r>
              <a:rPr lang="it-IT" dirty="0">
                <a:latin typeface="Arial Narrow" panose="020B0606020202030204" pitchFamily="34" charset="0"/>
              </a:rPr>
              <a:t> follow up.</a:t>
            </a:r>
          </a:p>
          <a:p>
            <a:pPr marL="0" lvl="0" indent="0">
              <a:buNone/>
            </a:pPr>
            <a:endParaRPr lang="it-IT" dirty="0">
              <a:latin typeface="Arial Narrow" panose="020B0606020202030204" pitchFamily="34" charset="0"/>
            </a:endParaRPr>
          </a:p>
          <a:p>
            <a:pPr lvl="0"/>
            <a:r>
              <a:rPr lang="it-IT" dirty="0">
                <a:latin typeface="Arial Narrow" panose="020B0606020202030204" pitchFamily="34" charset="0"/>
              </a:rPr>
              <a:t>Negative results with </a:t>
            </a:r>
            <a:r>
              <a:rPr lang="it-IT" dirty="0" err="1">
                <a:latin typeface="Arial Narrow" panose="020B0606020202030204" pitchFamily="34" charset="0"/>
              </a:rPr>
              <a:t>palbociclib</a:t>
            </a:r>
            <a:r>
              <a:rPr lang="it-IT" dirty="0">
                <a:latin typeface="Arial Narrow" panose="020B0606020202030204" pitchFamily="34" charset="0"/>
              </a:rPr>
              <a:t> so far from 2 trials (PALLAS and PENELOPE-B).</a:t>
            </a:r>
          </a:p>
          <a:p>
            <a:pPr lvl="1"/>
            <a:r>
              <a:rPr lang="it-IT" dirty="0">
                <a:latin typeface="Arial Narrow" panose="020B0606020202030204" pitchFamily="34" charset="0"/>
              </a:rPr>
              <a:t>Potential </a:t>
            </a:r>
            <a:r>
              <a:rPr lang="it-IT" dirty="0" err="1">
                <a:latin typeface="Arial Narrow" panose="020B0606020202030204" pitchFamily="34" charset="0"/>
              </a:rPr>
              <a:t>advantages</a:t>
            </a:r>
            <a:r>
              <a:rPr lang="it-IT" dirty="0">
                <a:latin typeface="Arial Narrow" panose="020B0606020202030204" pitchFamily="34" charset="0"/>
              </a:rPr>
              <a:t> of </a:t>
            </a:r>
            <a:r>
              <a:rPr lang="it-IT" dirty="0" err="1">
                <a:latin typeface="Arial Narrow" panose="020B0606020202030204" pitchFamily="34" charset="0"/>
              </a:rPr>
              <a:t>abemaciclib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possibly</a:t>
            </a:r>
            <a:r>
              <a:rPr lang="it-IT" dirty="0">
                <a:latin typeface="Arial Narrow" panose="020B0606020202030204" pitchFamily="34" charset="0"/>
              </a:rPr>
              <a:t> more </a:t>
            </a:r>
            <a:r>
              <a:rPr lang="it-IT" dirty="0" err="1">
                <a:latin typeface="Arial Narrow" panose="020B0606020202030204" pitchFamily="34" charset="0"/>
              </a:rPr>
              <a:t>relevant</a:t>
            </a:r>
            <a:r>
              <a:rPr lang="it-IT" dirty="0">
                <a:latin typeface="Arial Narrow" panose="020B0606020202030204" pitchFamily="34" charset="0"/>
              </a:rPr>
              <a:t> in early disease setting.</a:t>
            </a:r>
          </a:p>
          <a:p>
            <a:pPr lvl="1"/>
            <a:r>
              <a:rPr lang="it-IT" dirty="0" err="1">
                <a:latin typeface="Arial Narrow" panose="020B0606020202030204" pitchFamily="34" charset="0"/>
              </a:rPr>
              <a:t>Waiting</a:t>
            </a:r>
            <a:r>
              <a:rPr lang="it-IT" dirty="0">
                <a:latin typeface="Arial Narrow" panose="020B0606020202030204" pitchFamily="34" charset="0"/>
              </a:rPr>
              <a:t> for NATALEE trial results.</a:t>
            </a:r>
          </a:p>
          <a:p>
            <a:pPr marL="0" lvl="0" indent="0">
              <a:buNone/>
            </a:pPr>
            <a:endParaRPr lang="it-IT" dirty="0">
              <a:latin typeface="Arial Narrow" panose="020B0606020202030204" pitchFamily="34" charset="0"/>
            </a:endParaRPr>
          </a:p>
          <a:p>
            <a:pPr lvl="0"/>
            <a:r>
              <a:rPr lang="it-IT" dirty="0">
                <a:latin typeface="Arial Narrow" panose="020B0606020202030204" pitchFamily="34" charset="0"/>
              </a:rPr>
              <a:t>Still to be </a:t>
            </a:r>
            <a:r>
              <a:rPr lang="it-IT" dirty="0" err="1">
                <a:latin typeface="Arial Narrow" panose="020B0606020202030204" pitchFamily="34" charset="0"/>
              </a:rPr>
              <a:t>clarified</a:t>
            </a:r>
            <a:r>
              <a:rPr lang="it-IT" dirty="0">
                <a:latin typeface="Arial Narrow" panose="020B0606020202030204" pitchFamily="34" charset="0"/>
              </a:rPr>
              <a:t>: duration of CDK4/6i, </a:t>
            </a:r>
            <a:r>
              <a:rPr lang="it-IT" dirty="0" err="1">
                <a:latin typeface="Arial Narrow" panose="020B0606020202030204" pitchFamily="34" charset="0"/>
              </a:rPr>
              <a:t>role</a:t>
            </a:r>
            <a:r>
              <a:rPr lang="it-IT" dirty="0">
                <a:latin typeface="Arial Narrow" panose="020B0606020202030204" pitchFamily="34" charset="0"/>
              </a:rPr>
              <a:t> of CDK4/6i vs CT,  </a:t>
            </a:r>
            <a:r>
              <a:rPr lang="it-IT" dirty="0" err="1">
                <a:latin typeface="Arial Narrow" panose="020B0606020202030204" pitchFamily="34" charset="0"/>
              </a:rPr>
              <a:t>genomic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classifiers</a:t>
            </a:r>
            <a:r>
              <a:rPr lang="it-IT" dirty="0">
                <a:latin typeface="Arial Narrow" panose="020B0606020202030204" pitchFamily="34" charset="0"/>
              </a:rPr>
              <a:t> for </a:t>
            </a:r>
            <a:r>
              <a:rPr lang="it-IT" dirty="0" err="1">
                <a:latin typeface="Arial Narrow" panose="020B0606020202030204" pitchFamily="34" charset="0"/>
              </a:rPr>
              <a:t>patients</a:t>
            </a:r>
            <a:r>
              <a:rPr lang="it-IT" dirty="0">
                <a:latin typeface="Arial Narrow" panose="020B0606020202030204" pitchFamily="34" charset="0"/>
              </a:rPr>
              <a:t> </a:t>
            </a:r>
            <a:r>
              <a:rPr lang="it-IT" dirty="0" err="1">
                <a:latin typeface="Arial Narrow" panose="020B0606020202030204" pitchFamily="34" charset="0"/>
              </a:rPr>
              <a:t>selection</a:t>
            </a:r>
            <a:r>
              <a:rPr lang="it-IT" dirty="0">
                <a:latin typeface="Arial Narrow" panose="020B0606020202030204" pitchFamily="34" charset="0"/>
              </a:rPr>
              <a:t>.</a:t>
            </a:r>
          </a:p>
          <a:p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4" name="TITOLO"/>
          <p:cNvSpPr txBox="1"/>
          <p:nvPr/>
        </p:nvSpPr>
        <p:spPr>
          <a:xfrm>
            <a:off x="366898" y="313957"/>
            <a:ext cx="11214423" cy="718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71" tIns="50771" rIns="50771" bIns="50771" anchor="ctr">
            <a:spAutoFit/>
          </a:bodyPr>
          <a:lstStyle>
            <a:lvl1pPr algn="l">
              <a:defRPr sz="5000" b="1">
                <a:solidFill>
                  <a:srgbClr val="42959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2437014"/>
            <a:r>
              <a:rPr lang="en-US" sz="4000" kern="0" dirty="0">
                <a:solidFill>
                  <a:srgbClr val="526A83"/>
                </a:solidFill>
                <a:latin typeface="Arial Narrow" panose="020B0606020202030204" pitchFamily="34" charset="0"/>
              </a:rPr>
              <a:t>Adjuvant CDK4/6i:</a:t>
            </a:r>
          </a:p>
        </p:txBody>
      </p:sp>
    </p:spTree>
    <p:extLst>
      <p:ext uri="{BB962C8B-B14F-4D97-AF65-F5344CB8AC3E}">
        <p14:creationId xmlns:p14="http://schemas.microsoft.com/office/powerpoint/2010/main" val="2298466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3F2EBE-7B0C-48C7-988A-7A8688F69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7BF7B6-FEAF-4FED-AB9D-1E45EDCEAD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76" t="16806" r="5859" b="11389"/>
          <a:stretch/>
        </p:blipFill>
        <p:spPr>
          <a:xfrm>
            <a:off x="195262" y="858792"/>
            <a:ext cx="11801475" cy="5557838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F4C84642-1C5B-47F7-B308-9C03D1850820}"/>
              </a:ext>
            </a:extLst>
          </p:cNvPr>
          <p:cNvSpPr txBox="1">
            <a:spLocks noChangeArrowheads="1"/>
          </p:cNvSpPr>
          <p:nvPr/>
        </p:nvSpPr>
        <p:spPr>
          <a:xfrm>
            <a:off x="619125" y="219075"/>
            <a:ext cx="10953750" cy="8763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RxPONDER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iDFS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 in overall population by treatment arm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526A83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321C351-6122-4ED6-8F4B-0767D2E202C2}"/>
              </a:ext>
            </a:extLst>
          </p:cNvPr>
          <p:cNvSpPr txBox="1"/>
          <p:nvPr/>
        </p:nvSpPr>
        <p:spPr>
          <a:xfrm>
            <a:off x="10296438" y="6581001"/>
            <a:ext cx="1620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</a:rPr>
              <a:t>Kalinsky</a:t>
            </a: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</a:rPr>
              <a:t> K, SABCS 2020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16541" y="191727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E5E5E"/>
                </a:solidFill>
                <a:latin typeface="Helvetica"/>
                <a:cs typeface="Helvetica"/>
              </a:rPr>
              <a:t>HR+/HER2-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</a:rPr>
              <a:t>N1-3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E5E5E"/>
                </a:solidFill>
                <a:latin typeface="Helvetica"/>
                <a:cs typeface="Helvetica"/>
              </a:rPr>
              <a:t>RS 0-25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5E5E5E"/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</a:rPr>
              <a:t>~90%: 1-2 N+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5E5E5E"/>
                </a:solidFill>
                <a:latin typeface="Helvetica"/>
                <a:cs typeface="Helvetica"/>
              </a:rPr>
              <a:t>(37% underwent SNB only)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Helvetica"/>
                <a:cs typeface="Helvetica"/>
              </a:rPr>
              <a:t>85%-90%: G1-G2</a:t>
            </a:r>
          </a:p>
        </p:txBody>
      </p:sp>
    </p:spTree>
    <p:extLst>
      <p:ext uri="{BB962C8B-B14F-4D97-AF65-F5344CB8AC3E}">
        <p14:creationId xmlns:p14="http://schemas.microsoft.com/office/powerpoint/2010/main" val="154571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4EFF2E5-7CED-42B0-B639-1F4B21199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447"/>
          <a:stretch/>
        </p:blipFill>
        <p:spPr>
          <a:xfrm>
            <a:off x="536846" y="1693597"/>
            <a:ext cx="10662024" cy="3362497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06AA2B7-1CB8-4566-8572-48396A5F99CF}"/>
              </a:ext>
            </a:extLst>
          </p:cNvPr>
          <p:cNvSpPr txBox="1"/>
          <p:nvPr/>
        </p:nvSpPr>
        <p:spPr>
          <a:xfrm>
            <a:off x="6786633" y="5289413"/>
            <a:ext cx="4624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PRE-MENOPAUSAL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RS 0-25 HAD BENEFIT from CT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87D619-9302-433F-885F-C975BEC1132C}"/>
              </a:ext>
            </a:extLst>
          </p:cNvPr>
          <p:cNvSpPr txBox="1"/>
          <p:nvPr/>
        </p:nvSpPr>
        <p:spPr>
          <a:xfrm>
            <a:off x="9748055" y="6619137"/>
            <a:ext cx="2176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cs typeface="Helvetica"/>
              </a:rPr>
              <a:t>Kalinsky</a:t>
            </a:r>
            <a:r>
              <a:rPr kumimoji="0" lang="it-IT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 "/>
                <a:cs typeface="Helvetica"/>
              </a:rPr>
              <a:t> et al, SABCS 2020</a:t>
            </a:r>
            <a:endParaRPr kumimoji="0" lang="it-IT" sz="11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latin typeface="Calibri  "/>
              <a:cs typeface="Helvetica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2B09742E-84AA-4D65-B687-52B26F4C7D65}"/>
              </a:ext>
            </a:extLst>
          </p:cNvPr>
          <p:cNvSpPr/>
          <p:nvPr/>
        </p:nvSpPr>
        <p:spPr>
          <a:xfrm>
            <a:off x="1016000" y="5217459"/>
            <a:ext cx="5007246" cy="87854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4F00EB2-5BB9-458F-B742-094376529CE9}"/>
              </a:ext>
            </a:extLst>
          </p:cNvPr>
          <p:cNvSpPr txBox="1"/>
          <p:nvPr/>
        </p:nvSpPr>
        <p:spPr>
          <a:xfrm>
            <a:off x="1081055" y="5292194"/>
            <a:ext cx="4942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POST-MENOPAUSAL </a:t>
            </a:r>
            <a:r>
              <a:rPr kumimoji="0" lang="it-IT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pts</a:t>
            </a:r>
            <a:r>
              <a:rPr kumimoji="0" lang="it-IT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RS 0-25 DID NOT BENEFIT from CT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5CC020D9-C72D-4ED2-9001-96F09C657D48}"/>
              </a:ext>
            </a:extLst>
          </p:cNvPr>
          <p:cNvSpPr txBox="1">
            <a:spLocks noChangeArrowheads="1"/>
          </p:cNvSpPr>
          <p:nvPr/>
        </p:nvSpPr>
        <p:spPr>
          <a:xfrm>
            <a:off x="619125" y="219075"/>
            <a:ext cx="10953750" cy="8763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RxPONDER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iDFS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26A83"/>
                </a:solidFill>
                <a:effectLst/>
                <a:uLnTx/>
                <a:uFillTx/>
                <a:latin typeface="Arial Narrow" panose="020B0606020202030204" pitchFamily="34" charset="0"/>
              </a:rPr>
              <a:t> by treatment arm in post- and premenopausal pts</a:t>
            </a: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526A83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84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27FE577A-A8AA-4573-B39A-6C4007B060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8" t="17876" r="41751" b="53022"/>
          <a:stretch/>
        </p:blipFill>
        <p:spPr>
          <a:xfrm>
            <a:off x="942090" y="1354597"/>
            <a:ext cx="10431662" cy="414880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38B17A7-9A48-4B29-8C18-21DD9B8257CE}"/>
              </a:ext>
            </a:extLst>
          </p:cNvPr>
          <p:cNvSpPr txBox="1"/>
          <p:nvPr/>
        </p:nvSpPr>
        <p:spPr>
          <a:xfrm>
            <a:off x="7419277" y="6449108"/>
            <a:ext cx="4585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i="1" dirty="0" err="1">
                <a:latin typeface="Arial Narrow" panose="020B0606020202030204" pitchFamily="34" charset="0"/>
              </a:rPr>
              <a:t>Piccart</a:t>
            </a:r>
            <a:r>
              <a:rPr lang="it-IT" sz="1600" i="1" dirty="0">
                <a:latin typeface="Arial Narrow" panose="020B0606020202030204" pitchFamily="34" charset="0"/>
              </a:rPr>
              <a:t> M,  </a:t>
            </a:r>
            <a:r>
              <a:rPr lang="it-IT" sz="1600" i="1" dirty="0" err="1">
                <a:latin typeface="Arial Narrow" panose="020B0606020202030204" pitchFamily="34" charset="0"/>
              </a:rPr>
              <a:t>Ann</a:t>
            </a:r>
            <a:r>
              <a:rPr lang="it-IT" sz="1600" i="1" dirty="0">
                <a:latin typeface="Arial Narrow" panose="020B0606020202030204" pitchFamily="34" charset="0"/>
              </a:rPr>
              <a:t> </a:t>
            </a:r>
            <a:r>
              <a:rPr lang="it-IT" sz="1600" i="1" dirty="0" err="1">
                <a:latin typeface="Arial Narrow" panose="020B0606020202030204" pitchFamily="34" charset="0"/>
              </a:rPr>
              <a:t>Oncol</a:t>
            </a:r>
            <a:r>
              <a:rPr lang="it-IT" sz="1600" i="1" dirty="0">
                <a:latin typeface="Arial Narrow" panose="020B0606020202030204" pitchFamily="34" charset="0"/>
              </a:rPr>
              <a:t> 2021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DCBC8BB-F9DC-4105-A2E0-63D8AE0DC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88" t="76881" r="41751" b="16786"/>
          <a:stretch/>
        </p:blipFill>
        <p:spPr>
          <a:xfrm>
            <a:off x="942090" y="5256079"/>
            <a:ext cx="10431662" cy="90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8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E534A74-4CCE-45CD-9426-37B37F7B1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5" t="27154" r="2040" b="64553"/>
          <a:stretch/>
        </p:blipFill>
        <p:spPr>
          <a:xfrm>
            <a:off x="559419" y="423747"/>
            <a:ext cx="11073161" cy="56871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C406FEB-AFFA-4B84-9182-56FFA4AD33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35" t="35447" r="48109" b="38212"/>
          <a:stretch/>
        </p:blipFill>
        <p:spPr>
          <a:xfrm>
            <a:off x="3367667" y="1282391"/>
            <a:ext cx="5456664" cy="180649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6C77E24-8CCA-4A9E-AEBF-83CD618012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951" t="33659" r="10915" b="15772"/>
          <a:stretch/>
        </p:blipFill>
        <p:spPr>
          <a:xfrm>
            <a:off x="730180" y="3188299"/>
            <a:ext cx="5949176" cy="3245954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AFD94671-701A-444A-A0EB-E142F3A03040}"/>
              </a:ext>
            </a:extLst>
          </p:cNvPr>
          <p:cNvSpPr txBox="1"/>
          <p:nvPr/>
        </p:nvSpPr>
        <p:spPr>
          <a:xfrm>
            <a:off x="7129587" y="3467318"/>
            <a:ext cx="4638741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Stadio I-IIIA, ER+/HER2-</a:t>
            </a:r>
          </a:p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Non indicazione per</a:t>
            </a:r>
            <a:r>
              <a:rPr lang="it-IT" sz="2400" dirty="0">
                <a:solidFill>
                  <a:srgbClr val="C00000"/>
                </a:solidFill>
                <a:sym typeface="Helvetica"/>
              </a:rPr>
              <a:t>:</a:t>
            </a:r>
          </a:p>
          <a:p>
            <a:pPr marL="342900" marR="0" indent="-34290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0" u="sng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&gt;</a:t>
            </a:r>
            <a:r>
              <a:rPr kumimoji="0" lang="it-IT" sz="2400" b="0" i="0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4 linfonodi positivi</a:t>
            </a:r>
            <a:endParaRPr kumimoji="0" lang="it-IT" sz="2400" b="0" i="0" u="sng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  <a:p>
            <a:pPr marL="342900" marR="0" indent="-34290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Basso o alto rischio</a:t>
            </a:r>
          </a:p>
          <a:p>
            <a:pPr marL="342900" marR="0" indent="-34290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2400" b="0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Paziente non candidabile a CT</a:t>
            </a:r>
          </a:p>
          <a:p>
            <a:pPr marL="342900" marR="0" indent="-34290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it-IT" sz="2400" dirty="0">
                <a:solidFill>
                  <a:srgbClr val="C00000"/>
                </a:solidFill>
                <a:sym typeface="Helvetica"/>
              </a:rPr>
              <a:t>Paziente che rifiuta CT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44635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060" y="2571751"/>
            <a:ext cx="7317878" cy="322957"/>
          </a:xfrm>
        </p:spPr>
        <p:txBody>
          <a:bodyPr/>
          <a:lstStyle/>
          <a:p>
            <a:r>
              <a:rPr lang="en-US" sz="656" b="1" dirty="0">
                <a:latin typeface="Arial" charset="0"/>
                <a:ea typeface="+mn-ea"/>
                <a:cs typeface="+mn-cs"/>
              </a:rPr>
              <a:t>Slide 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8" y="0"/>
            <a:ext cx="11413764" cy="6420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ccia destra 7">
            <a:extLst>
              <a:ext uri="{FF2B5EF4-FFF2-40B4-BE49-F238E27FC236}">
                <a16:creationId xmlns:a16="http://schemas.microsoft.com/office/drawing/2014/main" id="{4B031D2E-87CB-484F-91E8-D6CF41C3CABC}"/>
              </a:ext>
            </a:extLst>
          </p:cNvPr>
          <p:cNvSpPr/>
          <p:nvPr/>
        </p:nvSpPr>
        <p:spPr>
          <a:xfrm>
            <a:off x="1190368" y="3278659"/>
            <a:ext cx="543698" cy="16218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46025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egnaposto testo 11"/>
          <p:cNvSpPr>
            <a:spLocks noGrp="1"/>
          </p:cNvSpPr>
          <p:nvPr>
            <p:ph type="body" idx="21"/>
          </p:nvPr>
        </p:nvSpPr>
        <p:spPr>
          <a:xfrm>
            <a:off x="250767" y="395347"/>
            <a:ext cx="10968842" cy="7014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 marL="0" indent="0" defTabSz="905255">
              <a:spcBef>
                <a:spcPts val="900"/>
              </a:spcBef>
              <a:buClrTx/>
              <a:buSzTx/>
              <a:buNone/>
              <a:defRPr sz="3465" b="1">
                <a:solidFill>
                  <a:srgbClr val="E9615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lang="it-IT" dirty="0">
                <a:solidFill>
                  <a:srgbClr val="526A83"/>
                </a:solidFill>
              </a:rPr>
              <a:t>I-SPY2 trial: NACT +/- </a:t>
            </a:r>
            <a:r>
              <a:rPr lang="it-IT" dirty="0" err="1">
                <a:solidFill>
                  <a:srgbClr val="526A83"/>
                </a:solidFill>
              </a:rPr>
              <a:t>Pembrolizumab</a:t>
            </a:r>
            <a:endParaRPr dirty="0">
              <a:solidFill>
                <a:srgbClr val="526A83"/>
              </a:solidFill>
            </a:endParaRPr>
          </a:p>
        </p:txBody>
      </p:sp>
      <p:graphicFrame>
        <p:nvGraphicFramePr>
          <p:cNvPr id="8" name="Tabella 4">
            <a:extLst>
              <a:ext uri="{FF2B5EF4-FFF2-40B4-BE49-F238E27FC236}">
                <a16:creationId xmlns:a16="http://schemas.microsoft.com/office/drawing/2014/main" id="{3C7D691A-AE81-4878-BCA3-300AC1D7806B}"/>
              </a:ext>
            </a:extLst>
          </p:cNvPr>
          <p:cNvGraphicFramePr/>
          <p:nvPr>
            <p:extLst/>
          </p:nvPr>
        </p:nvGraphicFramePr>
        <p:xfrm>
          <a:off x="250768" y="1877183"/>
          <a:ext cx="11654186" cy="3383280"/>
        </p:xfrm>
        <a:graphic>
          <a:graphicData uri="http://schemas.openxmlformats.org/drawingml/2006/table">
            <a:tbl>
              <a:tblPr bandRow="1"/>
              <a:tblGrid>
                <a:gridCol w="1581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4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4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98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152">
                <a:tc rowSpan="2">
                  <a:txBody>
                    <a:bodyPr/>
                    <a:lstStyle/>
                    <a:p>
                      <a:pPr>
                        <a:def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Biomarker </a:t>
                      </a:r>
                      <a:endParaRPr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>
                        <a:def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signature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Estimated </a:t>
                      </a:r>
                      <a:r>
                        <a:rPr sz="2400" b="1" dirty="0" err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pCR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rate (95% interval)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def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Probability superior </a:t>
                      </a:r>
                      <a:endParaRPr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>
                        <a:def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to control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def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Predictive probability of </a:t>
                      </a:r>
                      <a:endParaRPr>
                        <a:latin typeface="+mj-lt"/>
                        <a:ea typeface="+mj-ea"/>
                        <a:cs typeface="+mj-cs"/>
                        <a:sym typeface="Calibri"/>
                      </a:endParaRPr>
                    </a:p>
                    <a:p>
                      <a:pPr>
                        <a:def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success in phase 3 trial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Pembro (n=69)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2400" b="1">
                          <a:solidFill>
                            <a:srgbClr val="FFFFFF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Control (n=181)</a:t>
                      </a:r>
                    </a:p>
                  </a:txBody>
                  <a:tcPr marL="45720" marR="45720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1F4E7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All HER2-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44</a:t>
                      </a:r>
                      <a:r>
                        <a:rPr b="0"/>
                        <a:t> </a:t>
                      </a:r>
                    </a:p>
                    <a:p>
                      <a:pPr algn="ctr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(33-55)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17 </a:t>
                      </a:r>
                    </a:p>
                    <a:p>
                      <a:pPr algn="ctr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(11-23)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&gt;99.9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98.5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24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HR+/HER2-</a:t>
                      </a:r>
                      <a:r>
                        <a:rPr lang="it-IT" sz="24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it-IT" sz="18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(MP high risk)</a:t>
                      </a:r>
                      <a:endParaRPr sz="2400" dirty="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30</a:t>
                      </a:r>
                      <a:r>
                        <a:rPr b="0"/>
                        <a:t> </a:t>
                      </a:r>
                    </a:p>
                    <a:p>
                      <a:pPr algn="ctr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(17-43)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13 </a:t>
                      </a:r>
                    </a:p>
                    <a:p>
                      <a:pPr algn="ctr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(7-19)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&gt;99.9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99.6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TN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60</a:t>
                      </a:r>
                      <a:r>
                        <a:rPr b="0"/>
                        <a:t> </a:t>
                      </a:r>
                    </a:p>
                    <a:p>
                      <a:pPr algn="ctr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(44-75)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2400" b="1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22</a:t>
                      </a:r>
                      <a:r>
                        <a:rPr b="0"/>
                        <a:t> </a:t>
                      </a:r>
                    </a:p>
                    <a:p>
                      <a:pPr algn="ctr">
                        <a:defRPr sz="2400">
                          <a:latin typeface="Arial Narrow"/>
                          <a:ea typeface="Arial Narrow"/>
                          <a:cs typeface="Arial Narrow"/>
                          <a:sym typeface="Arial Narrow"/>
                        </a:defRPr>
                      </a:pPr>
                      <a:r>
                        <a:t>(13-30)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99.6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83.4</a:t>
                      </a:r>
                    </a:p>
                  </a:txBody>
                  <a:tcPr marL="45720" marR="45720" anchor="ctr" horzOverflow="overflow">
                    <a:lnL w="12700">
                      <a:solidFill>
                        <a:srgbClr val="FFFFFF"/>
                      </a:solidFill>
                    </a:lnL>
                    <a:lnR w="12700">
                      <a:solidFill>
                        <a:srgbClr val="FFFFFF"/>
                      </a:solidFill>
                    </a:lnR>
                    <a:lnT w="12700">
                      <a:solidFill>
                        <a:srgbClr val="FFFFFF"/>
                      </a:solidFill>
                    </a:lnT>
                    <a:lnB w="12700">
                      <a:solidFill>
                        <a:srgbClr val="FFFFFF"/>
                      </a:solidFill>
                    </a:lnB>
                    <a:solidFill>
                      <a:srgbClr val="E8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ttangolo 5">
            <a:extLst>
              <a:ext uri="{FF2B5EF4-FFF2-40B4-BE49-F238E27FC236}">
                <a16:creationId xmlns:a16="http://schemas.microsoft.com/office/drawing/2014/main" id="{149EB599-54AC-4BDF-A53F-C2CE986D3D16}"/>
              </a:ext>
            </a:extLst>
          </p:cNvPr>
          <p:cNvSpPr/>
          <p:nvPr/>
        </p:nvSpPr>
        <p:spPr>
          <a:xfrm>
            <a:off x="250767" y="3594615"/>
            <a:ext cx="11654189" cy="896105"/>
          </a:xfrm>
          <a:prstGeom prst="rect">
            <a:avLst/>
          </a:prstGeom>
          <a:ln w="57150">
            <a:solidFill>
              <a:srgbClr val="FF33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Nanda R, JAMA Oncol 2020">
            <a:extLst>
              <a:ext uri="{FF2B5EF4-FFF2-40B4-BE49-F238E27FC236}">
                <a16:creationId xmlns:a16="http://schemas.microsoft.com/office/drawing/2014/main" id="{FF3766ED-F0B1-4F9C-9F34-1134AA30B4A8}"/>
              </a:ext>
            </a:extLst>
          </p:cNvPr>
          <p:cNvSpPr txBox="1"/>
          <p:nvPr/>
        </p:nvSpPr>
        <p:spPr>
          <a:xfrm>
            <a:off x="9937223" y="6462653"/>
            <a:ext cx="1932322" cy="2862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defRPr sz="1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400" i="1"/>
              <a:t>Nanda R, JAMA Oncol 2020</a:t>
            </a:r>
          </a:p>
        </p:txBody>
      </p:sp>
    </p:spTree>
    <p:extLst>
      <p:ext uri="{BB962C8B-B14F-4D97-AF65-F5344CB8AC3E}">
        <p14:creationId xmlns:p14="http://schemas.microsoft.com/office/powerpoint/2010/main" val="368329880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egnaposto testo 2"/>
          <p:cNvSpPr txBox="1">
            <a:spLocks noGrp="1"/>
          </p:cNvSpPr>
          <p:nvPr>
            <p:ph type="body" sz="quarter" idx="1"/>
          </p:nvPr>
        </p:nvSpPr>
        <p:spPr>
          <a:xfrm>
            <a:off x="165960" y="17754"/>
            <a:ext cx="10001685" cy="70146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1000"/>
              </a:spcBef>
              <a:defRPr sz="3600" b="1" cap="small">
                <a:solidFill>
                  <a:srgbClr val="E9615A"/>
                </a:solidFill>
              </a:defRPr>
            </a:lvl1pPr>
          </a:lstStyle>
          <a:p>
            <a:r>
              <a:rPr dirty="0">
                <a:solidFill>
                  <a:srgbClr val="526A83"/>
                </a:solidFill>
              </a:rPr>
              <a:t>GIADA phase II trial: main results</a:t>
            </a:r>
          </a:p>
        </p:txBody>
      </p:sp>
      <p:pic>
        <p:nvPicPr>
          <p:cNvPr id="424" name="Immagine 26" descr="Immagine 26"/>
          <p:cNvPicPr>
            <a:picLocks noChangeAspect="1"/>
          </p:cNvPicPr>
          <p:nvPr/>
        </p:nvPicPr>
        <p:blipFill rotWithShape="1">
          <a:blip r:embed="rId2"/>
          <a:srcRect r="46697" b="45522"/>
          <a:stretch/>
        </p:blipFill>
        <p:spPr>
          <a:xfrm>
            <a:off x="584790" y="3779418"/>
            <a:ext cx="4172677" cy="2790938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Rettangolo 1"/>
          <p:cNvSpPr txBox="1"/>
          <p:nvPr/>
        </p:nvSpPr>
        <p:spPr>
          <a:xfrm>
            <a:off x="5588751" y="6532469"/>
            <a:ext cx="2187007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300" i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sz="1400" dirty="0"/>
              <a:t>Dieci MV, </a:t>
            </a:r>
            <a:r>
              <a:rPr lang="it-IT" sz="1400" dirty="0" err="1"/>
              <a:t>Clin</a:t>
            </a:r>
            <a:r>
              <a:rPr lang="it-IT" sz="1400" dirty="0"/>
              <a:t> Cancer Res 2021</a:t>
            </a:r>
            <a:endParaRPr sz="1400" dirty="0"/>
          </a:p>
        </p:txBody>
      </p:sp>
      <p:pic>
        <p:nvPicPr>
          <p:cNvPr id="5" name="Immagine 26" descr="Immagine 26">
            <a:extLst>
              <a:ext uri="{FF2B5EF4-FFF2-40B4-BE49-F238E27FC236}">
                <a16:creationId xmlns:a16="http://schemas.microsoft.com/office/drawing/2014/main" id="{4BAF4462-0725-4DBC-89D9-4C71B62F0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97" t="54501" r="58552" b="-663"/>
          <a:stretch/>
        </p:blipFill>
        <p:spPr>
          <a:xfrm>
            <a:off x="4757467" y="3779418"/>
            <a:ext cx="3849574" cy="317296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26" descr="Immagine 26">
            <a:extLst>
              <a:ext uri="{FF2B5EF4-FFF2-40B4-BE49-F238E27FC236}">
                <a16:creationId xmlns:a16="http://schemas.microsoft.com/office/drawing/2014/main" id="{A7BD5602-0F22-4546-B27E-9EBB338874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18" t="54704" r="8429" b="-3547"/>
          <a:stretch/>
        </p:blipFill>
        <p:spPr>
          <a:xfrm>
            <a:off x="8884967" y="4073863"/>
            <a:ext cx="2722243" cy="27841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330D4BF-5B56-4ACE-99FC-6CB867DC6DCD}"/>
              </a:ext>
            </a:extLst>
          </p:cNvPr>
          <p:cNvSpPr txBox="1"/>
          <p:nvPr/>
        </p:nvSpPr>
        <p:spPr>
          <a:xfrm>
            <a:off x="852256" y="3442120"/>
            <a:ext cx="327268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pCR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overall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and by PAM50 </a:t>
            </a:r>
            <a:r>
              <a:rPr lang="it-IT" b="1" dirty="0" err="1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s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ubtype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161FB1F-8A96-45E4-A781-9257B179DA74}"/>
              </a:ext>
            </a:extLst>
          </p:cNvPr>
          <p:cNvSpPr txBox="1"/>
          <p:nvPr/>
        </p:nvSpPr>
        <p:spPr>
          <a:xfrm>
            <a:off x="9028590" y="3442120"/>
            <a:ext cx="27222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TILs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+ 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Basal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combined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score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55A4AF-798F-415D-B4DD-E77AD3F6EE9E}"/>
              </a:ext>
            </a:extLst>
          </p:cNvPr>
          <p:cNvSpPr txBox="1"/>
          <p:nvPr/>
        </p:nvSpPr>
        <p:spPr>
          <a:xfrm>
            <a:off x="5827571" y="3442120"/>
            <a:ext cx="213295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TILs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in 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pCR</a:t>
            </a: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 vs no </a:t>
            </a:r>
            <a:r>
              <a:rPr kumimoji="0" lang="it-IT" sz="1800" b="1" i="0" u="none" strike="noStrike" cap="none" spc="0" normalizeH="0" baseline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latin typeface="Arial Narrow" panose="020B0606020202030204" pitchFamily="34" charset="0"/>
                <a:sym typeface="Calibri"/>
              </a:rPr>
              <a:t>pCR</a:t>
            </a:r>
            <a:endParaRPr kumimoji="0" lang="it-IT" sz="1800" b="1" i="0" u="none" strike="noStrike" cap="none" spc="0" normalizeH="0" baseline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FillTx/>
              <a:latin typeface="Arial Narrow" panose="020B0606020202030204" pitchFamily="34" charset="0"/>
              <a:sym typeface="Calibri"/>
            </a:endParaRPr>
          </a:p>
        </p:txBody>
      </p:sp>
      <p:pic>
        <p:nvPicPr>
          <p:cNvPr id="12" name="Immagine 1" descr="Immagine 1">
            <a:extLst>
              <a:ext uri="{FF2B5EF4-FFF2-40B4-BE49-F238E27FC236}">
                <a16:creationId xmlns:a16="http://schemas.microsoft.com/office/drawing/2014/main" id="{F05B5C42-531D-4DBA-8103-4F7F9B7F2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129" b="23461"/>
          <a:stretch/>
        </p:blipFill>
        <p:spPr>
          <a:xfrm>
            <a:off x="3249760" y="760141"/>
            <a:ext cx="5635207" cy="268009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5A81A9F7-4EC6-43E7-A833-3DECBA76EFCB}"/>
              </a:ext>
            </a:extLst>
          </p:cNvPr>
          <p:cNvSpPr/>
          <p:nvPr/>
        </p:nvSpPr>
        <p:spPr>
          <a:xfrm>
            <a:off x="8697433" y="981627"/>
            <a:ext cx="606055" cy="1198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Disclosures</a:t>
            </a:r>
            <a:endParaRPr lang="it-IT" b="1" dirty="0">
              <a:solidFill>
                <a:srgbClr val="526A8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latin typeface="Arial Narrow" panose="020B0606020202030204" pitchFamily="34" charset="0"/>
              </a:rPr>
              <a:t>Eli Lilly: Personal fees for advisory boards/consultancy role, invited speaker</a:t>
            </a:r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Novartis: personal fees for advisory boards/consultancy role</a:t>
            </a:r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Pfizer: personal fees for consultancy role, invited speaker</a:t>
            </a:r>
          </a:p>
          <a:p>
            <a:pPr algn="just"/>
            <a:r>
              <a:rPr lang="en-US" dirty="0" err="1">
                <a:latin typeface="Arial Narrow" panose="020B0606020202030204" pitchFamily="34" charset="0"/>
              </a:rPr>
              <a:t>Seagen</a:t>
            </a:r>
            <a:r>
              <a:rPr lang="en-US" dirty="0">
                <a:latin typeface="Arial Narrow" panose="020B0606020202030204" pitchFamily="34" charset="0"/>
              </a:rPr>
              <a:t>: personal fees for advisory boards</a:t>
            </a:r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Exact Sciences: personal fees for advisory boards</a:t>
            </a:r>
          </a:p>
          <a:p>
            <a:pPr algn="just"/>
            <a:r>
              <a:rPr lang="en-US" dirty="0">
                <a:latin typeface="Arial Narrow" panose="020B0606020202030204" pitchFamily="34" charset="0"/>
              </a:rPr>
              <a:t>MSD: personal fees for advisory boards</a:t>
            </a:r>
          </a:p>
          <a:p>
            <a:endParaRPr lang="it-IT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5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egnaposto testo 2"/>
          <p:cNvSpPr txBox="1">
            <a:spLocks noGrp="1"/>
          </p:cNvSpPr>
          <p:nvPr>
            <p:ph type="body" sz="quarter" idx="1"/>
          </p:nvPr>
        </p:nvSpPr>
        <p:spPr>
          <a:xfrm>
            <a:off x="373262" y="286727"/>
            <a:ext cx="11105567" cy="701460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1000"/>
              </a:spcBef>
              <a:defRPr sz="3200" b="1">
                <a:solidFill>
                  <a:srgbClr val="E9615A"/>
                </a:solidFill>
              </a:defRPr>
            </a:lvl1pPr>
          </a:lstStyle>
          <a:p>
            <a:r>
              <a:rPr dirty="0">
                <a:solidFill>
                  <a:srgbClr val="526A83"/>
                </a:solidFill>
              </a:rPr>
              <a:t>Ongoing neoadjuvant RCT of ICI + CT in HR+/HER2- BC</a:t>
            </a:r>
          </a:p>
        </p:txBody>
      </p:sp>
      <p:grpSp>
        <p:nvGrpSpPr>
          <p:cNvPr id="430" name="Rettangolo 6"/>
          <p:cNvGrpSpPr/>
          <p:nvPr/>
        </p:nvGrpSpPr>
        <p:grpSpPr>
          <a:xfrm>
            <a:off x="6001302" y="2383852"/>
            <a:ext cx="5477526" cy="3155814"/>
            <a:chOff x="0" y="0"/>
            <a:chExt cx="5477524" cy="3155812"/>
          </a:xfrm>
        </p:grpSpPr>
        <p:sp>
          <p:nvSpPr>
            <p:cNvPr id="428" name="Rettangolo"/>
            <p:cNvSpPr/>
            <p:nvPr/>
          </p:nvSpPr>
          <p:spPr>
            <a:xfrm>
              <a:off x="-1" y="0"/>
              <a:ext cx="5477526" cy="3155813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/>
            </a:p>
          </p:txBody>
        </p:sp>
        <p:sp>
          <p:nvSpPr>
            <p:cNvPr id="429" name="I-SPY2…"/>
            <p:cNvSpPr txBox="1"/>
            <p:nvPr/>
          </p:nvSpPr>
          <p:spPr>
            <a:xfrm>
              <a:off x="52069" y="6350"/>
              <a:ext cx="5373386" cy="3025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85750" indent="-285750">
                <a:buSzPct val="100000"/>
                <a:buFont typeface="Arial"/>
                <a:buChar char="•"/>
                <a:defRPr b="1"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I-SPY2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b="1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>
                <a:buSzPct val="100000"/>
                <a:buFont typeface="Arial"/>
                <a:buChar char="•"/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Endocrinopathies: Hypo/hyperthiroidism 13%, adrenal insufficiency 8.7% (5/6 G3-4)</a:t>
              </a:r>
              <a:endParaRPr>
                <a:solidFill>
                  <a:srgbClr val="FFFFFF"/>
                </a:solidFill>
              </a:endParaRPr>
            </a:p>
            <a:p>
              <a:pPr marL="742950" lvl="1" indent="-285750">
                <a:buSzPct val="100000"/>
                <a:buFont typeface="Arial"/>
                <a:buChar char="•"/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G3 irAEs: hepatitis (n=2), colitis (n=1)</a:t>
              </a:r>
              <a:endParaRPr>
                <a:solidFill>
                  <a:srgbClr val="FFFFFF"/>
                </a:solidFill>
              </a:endParaRPr>
            </a:p>
            <a:p>
              <a:pPr lvl="1"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>
                <a:solidFill>
                  <a:srgbClr val="FFFFFF"/>
                </a:solidFill>
              </a:endParaRPr>
            </a:p>
            <a:p>
              <a:pPr lvl="1"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b="1"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GIADA</a:t>
              </a:r>
              <a:endParaRPr>
                <a:solidFill>
                  <a:srgbClr val="FFFFFF"/>
                </a:solidFill>
              </a:endParaRPr>
            </a:p>
            <a:p>
              <a:pPr marL="285750" indent="-285750">
                <a:buSzPct val="100000"/>
                <a:buFont typeface="Arial"/>
                <a:buChar char="•"/>
                <a:defRPr b="1">
                  <a:latin typeface="Arial Narrow"/>
                  <a:ea typeface="Arial Narrow"/>
                  <a:cs typeface="Arial Narrow"/>
                  <a:sym typeface="Arial Narrow"/>
                </a:defRPr>
              </a:pPr>
              <a:endParaRPr>
                <a:solidFill>
                  <a:srgbClr val="FFFFFF"/>
                </a:solidFill>
              </a:endParaRPr>
            </a:p>
            <a:p>
              <a:pPr marL="742950" lvl="1" indent="-285750">
                <a:buSzPct val="100000"/>
                <a:buFont typeface="Arial"/>
                <a:buChar char="•"/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G3 liver toxicity (17% ALT, 10% AST, 17% GGT)</a:t>
              </a:r>
              <a:endParaRPr>
                <a:solidFill>
                  <a:srgbClr val="FFFFFF"/>
                </a:solidFill>
              </a:endParaRPr>
            </a:p>
            <a:p>
              <a:pPr marL="742950" lvl="1" indent="-285750">
                <a:buSzPct val="100000"/>
                <a:buFont typeface="Arial"/>
                <a:buChar char="•"/>
                <a:defRPr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G3 irAEs: erythema nodosus (n=1), pancreatitis (n=1)</a:t>
              </a:r>
            </a:p>
          </p:txBody>
        </p:sp>
      </p:grpSp>
      <p:sp>
        <p:nvSpPr>
          <p:cNvPr id="431" name="CasellaDiTesto 8"/>
          <p:cNvSpPr txBox="1"/>
          <p:nvPr/>
        </p:nvSpPr>
        <p:spPr>
          <a:xfrm>
            <a:off x="633275" y="1363047"/>
            <a:ext cx="1479201" cy="358141"/>
          </a:xfrm>
          <a:prstGeom prst="rect">
            <a:avLst/>
          </a:prstGeom>
          <a:solidFill>
            <a:srgbClr val="BDD7E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CheckMate 7FL</a:t>
            </a:r>
          </a:p>
        </p:txBody>
      </p:sp>
      <p:sp>
        <p:nvSpPr>
          <p:cNvPr id="432" name="Rettangolo 9"/>
          <p:cNvSpPr/>
          <p:nvPr/>
        </p:nvSpPr>
        <p:spPr>
          <a:xfrm>
            <a:off x="633274" y="1824713"/>
            <a:ext cx="3734541" cy="17011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N=1200</a:t>
            </a:r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ER+/HER2-</a:t>
            </a:r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G3 or G2 with ER 1-10%</a:t>
            </a:r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Paclitaxel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AC + Nivolumab/Placebo </a:t>
            </a:r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(to be continuted in adj)</a:t>
            </a:r>
          </a:p>
        </p:txBody>
      </p:sp>
      <p:sp>
        <p:nvSpPr>
          <p:cNvPr id="433" name="Rettangolo 10"/>
          <p:cNvSpPr/>
          <p:nvPr/>
        </p:nvSpPr>
        <p:spPr>
          <a:xfrm>
            <a:off x="633274" y="4275599"/>
            <a:ext cx="3734541" cy="1434466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N=1140</a:t>
            </a:r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ER+/HER2-, G3, ductal</a:t>
            </a:r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Paclitaxel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t>AC + Pembrolizumab/Placebo </a:t>
            </a:r>
          </a:p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(to be continuted in adj)</a:t>
            </a:r>
          </a:p>
        </p:txBody>
      </p:sp>
      <p:sp>
        <p:nvSpPr>
          <p:cNvPr id="434" name="Rettangolo 11"/>
          <p:cNvSpPr/>
          <p:nvPr/>
        </p:nvSpPr>
        <p:spPr>
          <a:xfrm>
            <a:off x="633275" y="3813933"/>
            <a:ext cx="1218789" cy="358141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Keynote-756</a:t>
            </a:r>
          </a:p>
        </p:txBody>
      </p:sp>
      <p:sp>
        <p:nvSpPr>
          <p:cNvPr id="435" name="CasellaDiTesto 12"/>
          <p:cNvSpPr txBox="1"/>
          <p:nvPr/>
        </p:nvSpPr>
        <p:spPr>
          <a:xfrm>
            <a:off x="6001302" y="1913531"/>
            <a:ext cx="3249512" cy="358141"/>
          </a:xfrm>
          <a:prstGeom prst="rect">
            <a:avLst/>
          </a:prstGeom>
          <a:solidFill>
            <a:srgbClr val="F4B183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b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SAFETY FROM I-SPY-2 AND GIADA</a:t>
            </a:r>
          </a:p>
        </p:txBody>
      </p:sp>
      <p:sp>
        <p:nvSpPr>
          <p:cNvPr id="436" name="CasellaDiTesto 13"/>
          <p:cNvSpPr txBox="1"/>
          <p:nvPr/>
        </p:nvSpPr>
        <p:spPr>
          <a:xfrm>
            <a:off x="7368475" y="6417384"/>
            <a:ext cx="4110354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rPr dirty="0"/>
              <a:t>Nanda R, JAMA Oncol 2020; Dieci MV, </a:t>
            </a:r>
            <a:r>
              <a:rPr lang="it-IT" dirty="0" err="1"/>
              <a:t>Clin</a:t>
            </a:r>
            <a:r>
              <a:rPr lang="it-IT" dirty="0"/>
              <a:t> Cancer Res 2021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Outline</a:t>
            </a:r>
            <a:endParaRPr lang="it-IT" sz="4800" b="1" dirty="0">
              <a:solidFill>
                <a:srgbClr val="526A8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it-IT" sz="3200" dirty="0">
                <a:latin typeface="Arial Narrow" panose="020B0606020202030204" pitchFamily="34" charset="0"/>
              </a:rPr>
              <a:t>Definition of ER </a:t>
            </a:r>
            <a:r>
              <a:rPr lang="it-IT" sz="3200" dirty="0" err="1">
                <a:latin typeface="Arial Narrow" panose="020B0606020202030204" pitchFamily="34" charset="0"/>
              </a:rPr>
              <a:t>expression</a:t>
            </a:r>
            <a:r>
              <a:rPr lang="it-IT" sz="3200" dirty="0">
                <a:latin typeface="Arial Narrow" panose="020B0606020202030204" pitchFamily="34" charset="0"/>
              </a:rPr>
              <a:t> </a:t>
            </a:r>
            <a:r>
              <a:rPr lang="it-IT" sz="3200" dirty="0" err="1">
                <a:latin typeface="Arial Narrow" panose="020B0606020202030204" pitchFamily="34" charset="0"/>
              </a:rPr>
              <a:t>cut</a:t>
            </a:r>
            <a:r>
              <a:rPr lang="it-IT" sz="3200" dirty="0">
                <a:latin typeface="Arial Narrow" panose="020B0606020202030204" pitchFamily="34" charset="0"/>
              </a:rPr>
              <a:t>-off</a:t>
            </a:r>
          </a:p>
          <a:p>
            <a:pPr marL="457200" lvl="1" indent="0">
              <a:buNone/>
            </a:pPr>
            <a:endParaRPr lang="it-IT" sz="3200" dirty="0">
              <a:latin typeface="Arial Narrow" panose="020B0606020202030204" pitchFamily="34" charset="0"/>
            </a:endParaRPr>
          </a:p>
          <a:p>
            <a:pPr lvl="1"/>
            <a:r>
              <a:rPr lang="it-IT" sz="3200" dirty="0" err="1">
                <a:latin typeface="Arial Narrow" panose="020B0606020202030204" pitchFamily="34" charset="0"/>
              </a:rPr>
              <a:t>Adjuvant</a:t>
            </a:r>
            <a:r>
              <a:rPr lang="it-IT" sz="3200" dirty="0">
                <a:latin typeface="Arial Narrow" panose="020B0606020202030204" pitchFamily="34" charset="0"/>
              </a:rPr>
              <a:t> CDK4/6i</a:t>
            </a:r>
          </a:p>
          <a:p>
            <a:pPr lvl="1"/>
            <a:endParaRPr lang="it-IT" sz="3200" dirty="0">
              <a:latin typeface="Arial Narrow" panose="020B0606020202030204" pitchFamily="34" charset="0"/>
            </a:endParaRPr>
          </a:p>
          <a:p>
            <a:pPr lvl="1"/>
            <a:r>
              <a:rPr lang="it-IT" sz="3200" dirty="0" err="1">
                <a:latin typeface="Arial Narrow" panose="020B0606020202030204" pitchFamily="34" charset="0"/>
              </a:rPr>
              <a:t>Genomic</a:t>
            </a:r>
            <a:r>
              <a:rPr lang="it-IT" sz="3200" dirty="0">
                <a:latin typeface="Arial Narrow" panose="020B0606020202030204" pitchFamily="34" charset="0"/>
              </a:rPr>
              <a:t> </a:t>
            </a:r>
            <a:r>
              <a:rPr lang="it-IT" sz="3200" dirty="0" err="1">
                <a:latin typeface="Arial Narrow" panose="020B0606020202030204" pitchFamily="34" charset="0"/>
              </a:rPr>
              <a:t>prognostic</a:t>
            </a:r>
            <a:r>
              <a:rPr lang="it-IT" sz="3200" dirty="0">
                <a:latin typeface="Arial Narrow" panose="020B0606020202030204" pitchFamily="34" charset="0"/>
              </a:rPr>
              <a:t> </a:t>
            </a:r>
            <a:r>
              <a:rPr lang="it-IT" sz="3200" dirty="0" err="1">
                <a:latin typeface="Arial Narrow" panose="020B0606020202030204" pitchFamily="34" charset="0"/>
              </a:rPr>
              <a:t>tests</a:t>
            </a:r>
            <a:endParaRPr lang="it-IT" sz="3200" dirty="0">
              <a:latin typeface="Arial Narrow" panose="020B0606020202030204" pitchFamily="34" charset="0"/>
            </a:endParaRPr>
          </a:p>
          <a:p>
            <a:pPr lvl="1"/>
            <a:endParaRPr lang="it-IT" sz="3200" dirty="0">
              <a:latin typeface="Arial Narrow" panose="020B0606020202030204" pitchFamily="34" charset="0"/>
            </a:endParaRPr>
          </a:p>
          <a:p>
            <a:pPr lvl="1"/>
            <a:r>
              <a:rPr lang="it-IT" sz="3200" dirty="0" err="1">
                <a:latin typeface="Arial Narrow" panose="020B0606020202030204" pitchFamily="34" charset="0"/>
              </a:rPr>
              <a:t>PARPi</a:t>
            </a:r>
            <a:r>
              <a:rPr lang="it-IT" sz="3200" dirty="0">
                <a:latin typeface="Arial Narrow" panose="020B0606020202030204" pitchFamily="34" charset="0"/>
              </a:rPr>
              <a:t> for high risk </a:t>
            </a:r>
            <a:r>
              <a:rPr lang="it-IT" sz="3200" dirty="0" err="1">
                <a:latin typeface="Arial Narrow" panose="020B0606020202030204" pitchFamily="34" charset="0"/>
              </a:rPr>
              <a:t>gBRCAmut</a:t>
            </a:r>
            <a:endParaRPr lang="it-IT" sz="3200" dirty="0">
              <a:latin typeface="Arial Narrow" panose="020B0606020202030204" pitchFamily="34" charset="0"/>
            </a:endParaRPr>
          </a:p>
          <a:p>
            <a:pPr lvl="1"/>
            <a:endParaRPr lang="it-IT" sz="3200" dirty="0">
              <a:latin typeface="Arial Narrow" panose="020B0606020202030204" pitchFamily="34" charset="0"/>
            </a:endParaRPr>
          </a:p>
          <a:p>
            <a:pPr lvl="1"/>
            <a:r>
              <a:rPr lang="it-IT" sz="3200" dirty="0" err="1">
                <a:latin typeface="Arial Narrow" panose="020B0606020202030204" pitchFamily="34" charset="0"/>
              </a:rPr>
              <a:t>Immunotherapy</a:t>
            </a:r>
            <a:endParaRPr lang="it-IT" sz="3200" dirty="0">
              <a:latin typeface="Arial Narrow" panose="020B0606020202030204" pitchFamily="34" charset="0"/>
            </a:endParaRPr>
          </a:p>
          <a:p>
            <a:pPr lvl="1"/>
            <a:endParaRPr lang="it-IT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45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9517" y="227908"/>
            <a:ext cx="10515600" cy="1325563"/>
          </a:xfrm>
        </p:spPr>
        <p:txBody>
          <a:bodyPr/>
          <a:lstStyle/>
          <a:p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Cut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-off for ER-</a:t>
            </a:r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positivity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: 1% vs 10%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823278" y="6550223"/>
            <a:ext cx="63590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 Narrow" panose="020B0606020202030204" pitchFamily="34" charset="0"/>
              </a:rPr>
              <a:t>Paakkola</a:t>
            </a:r>
            <a:r>
              <a:rPr lang="it-IT" sz="1400" dirty="0">
                <a:latin typeface="Arial Narrow" panose="020B0606020202030204" pitchFamily="34" charset="0"/>
              </a:rPr>
              <a:t> N.-M., ESMO Open 2021; </a:t>
            </a:r>
            <a:r>
              <a:rPr lang="it-IT" sz="1400" dirty="0" err="1">
                <a:latin typeface="Arial Narrow" panose="020B0606020202030204" pitchFamily="34" charset="0"/>
              </a:rPr>
              <a:t>Allison</a:t>
            </a:r>
            <a:r>
              <a:rPr lang="it-IT" sz="1400" dirty="0">
                <a:latin typeface="Arial Narrow" panose="020B0606020202030204" pitchFamily="34" charset="0"/>
              </a:rPr>
              <a:t> KH, J </a:t>
            </a:r>
            <a:r>
              <a:rPr lang="it-IT" sz="1400" dirty="0" err="1">
                <a:latin typeface="Arial Narrow" panose="020B0606020202030204" pitchFamily="34" charset="0"/>
              </a:rPr>
              <a:t>Clin</a:t>
            </a:r>
            <a:r>
              <a:rPr lang="it-IT" sz="1400" dirty="0">
                <a:latin typeface="Arial Narrow" panose="020B0606020202030204" pitchFamily="34" charset="0"/>
              </a:rPr>
              <a:t> </a:t>
            </a:r>
            <a:r>
              <a:rPr lang="it-IT" sz="1400" dirty="0" err="1">
                <a:latin typeface="Arial Narrow" panose="020B0606020202030204" pitchFamily="34" charset="0"/>
              </a:rPr>
              <a:t>Oncol</a:t>
            </a:r>
            <a:r>
              <a:rPr lang="it-IT" sz="1400" dirty="0">
                <a:latin typeface="Arial Narrow" panose="020B0606020202030204" pitchFamily="34" charset="0"/>
              </a:rPr>
              <a:t> 2020; Cardoso F, </a:t>
            </a:r>
            <a:r>
              <a:rPr lang="it-IT" sz="1400" dirty="0" err="1">
                <a:latin typeface="Arial Narrow" panose="020B0606020202030204" pitchFamily="34" charset="0"/>
              </a:rPr>
              <a:t>Ann</a:t>
            </a:r>
            <a:r>
              <a:rPr lang="it-IT" sz="1400" dirty="0">
                <a:latin typeface="Arial Narrow" panose="020B0606020202030204" pitchFamily="34" charset="0"/>
              </a:rPr>
              <a:t> </a:t>
            </a:r>
            <a:r>
              <a:rPr lang="it-IT" sz="1400" dirty="0" err="1">
                <a:latin typeface="Arial Narrow" panose="020B0606020202030204" pitchFamily="34" charset="0"/>
              </a:rPr>
              <a:t>Oncol</a:t>
            </a:r>
            <a:r>
              <a:rPr lang="it-IT" sz="1400" dirty="0">
                <a:latin typeface="Arial Narrow" panose="020B0606020202030204" pitchFamily="34" charset="0"/>
              </a:rPr>
              <a:t>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62B1AED-772E-4954-B66F-3C203D044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00" t="21651" r="16335" b="31100"/>
          <a:stretch/>
        </p:blipFill>
        <p:spPr>
          <a:xfrm>
            <a:off x="191344" y="2059582"/>
            <a:ext cx="5696633" cy="288032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48D758F6-792C-4530-B204-FD838E5B39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00" t="21651" r="16335" b="33200"/>
          <a:stretch/>
        </p:blipFill>
        <p:spPr>
          <a:xfrm>
            <a:off x="6023992" y="2059582"/>
            <a:ext cx="6061316" cy="292850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B995309-6491-4B5E-B384-BC8877CB93BB}"/>
              </a:ext>
            </a:extLst>
          </p:cNvPr>
          <p:cNvSpPr txBox="1"/>
          <p:nvPr/>
        </p:nvSpPr>
        <p:spPr>
          <a:xfrm flipH="1">
            <a:off x="1176883" y="1626747"/>
            <a:ext cx="37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rial Narrow" panose="020B0606020202030204" pitchFamily="34" charset="0"/>
              </a:rPr>
              <a:t>DFS: ER-low vs ER-positive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88DFA5E-124E-4375-86C9-941AFD782F75}"/>
              </a:ext>
            </a:extLst>
          </p:cNvPr>
          <p:cNvSpPr txBox="1"/>
          <p:nvPr/>
        </p:nvSpPr>
        <p:spPr>
          <a:xfrm flipH="1">
            <a:off x="7191873" y="1626747"/>
            <a:ext cx="37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C00000"/>
                </a:solidFill>
                <a:latin typeface="Arial Narrow" panose="020B0606020202030204" pitchFamily="34" charset="0"/>
              </a:rPr>
              <a:t>DFS: ER-low vs ER-negative </a:t>
            </a:r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4CD22ADE-D95C-4255-8A4F-9819A9C354E0}"/>
              </a:ext>
            </a:extLst>
          </p:cNvPr>
          <p:cNvSpPr/>
          <p:nvPr/>
        </p:nvSpPr>
        <p:spPr>
          <a:xfrm>
            <a:off x="4639112" y="4339219"/>
            <a:ext cx="360728" cy="230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E3AD655A-1039-47CE-A2DD-6F8C267E51E0}"/>
              </a:ext>
            </a:extLst>
          </p:cNvPr>
          <p:cNvSpPr/>
          <p:nvPr/>
        </p:nvSpPr>
        <p:spPr>
          <a:xfrm>
            <a:off x="10617214" y="4314052"/>
            <a:ext cx="360728" cy="2301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2CC84F-2999-4A71-991C-1FF78D9A78E5}"/>
              </a:ext>
            </a:extLst>
          </p:cNvPr>
          <p:cNvSpPr txBox="1"/>
          <p:nvPr/>
        </p:nvSpPr>
        <p:spPr>
          <a:xfrm>
            <a:off x="2154641" y="4939902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Arial Narrow" panose="020B0606020202030204" pitchFamily="34" charset="0"/>
              </a:rPr>
              <a:t>Similar</a:t>
            </a:r>
            <a:r>
              <a:rPr lang="it-IT" sz="1600" dirty="0">
                <a:latin typeface="Arial Narrow" panose="020B0606020202030204" pitchFamily="34" charset="0"/>
              </a:rPr>
              <a:t> results for OS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053D125-EB5A-4E60-8697-F742AEBAF1B6}"/>
              </a:ext>
            </a:extLst>
          </p:cNvPr>
          <p:cNvSpPr txBox="1"/>
          <p:nvPr/>
        </p:nvSpPr>
        <p:spPr>
          <a:xfrm>
            <a:off x="8291121" y="4939902"/>
            <a:ext cx="17700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>
                <a:latin typeface="Arial Narrow" panose="020B0606020202030204" pitchFamily="34" charset="0"/>
              </a:rPr>
              <a:t>Similar</a:t>
            </a:r>
            <a:r>
              <a:rPr lang="it-IT" sz="1600" dirty="0">
                <a:latin typeface="Arial Narrow" panose="020B0606020202030204" pitchFamily="34" charset="0"/>
              </a:rPr>
              <a:t> results for OS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DF617FD-3470-4257-88A7-5BDC162A814A}"/>
              </a:ext>
            </a:extLst>
          </p:cNvPr>
          <p:cNvSpPr/>
          <p:nvPr/>
        </p:nvSpPr>
        <p:spPr>
          <a:xfrm>
            <a:off x="191344" y="5425008"/>
            <a:ext cx="11845516" cy="9047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BCs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with ER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expression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1%-9%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should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be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reported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as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ER-low-positive (ASCO, ABC5)</a:t>
            </a:r>
          </a:p>
          <a:p>
            <a:pPr algn="ctr"/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Enrolment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in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clinical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trials for TNBC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should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be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allowed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to </a:t>
            </a:r>
            <a:r>
              <a:rPr lang="it-IT" sz="2400" b="1" dirty="0" err="1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patients</a:t>
            </a:r>
            <a:r>
              <a:rPr lang="it-IT" sz="2400" b="1" dirty="0">
                <a:solidFill>
                  <a:schemeClr val="bg2">
                    <a:lumMod val="10000"/>
                  </a:schemeClr>
                </a:solidFill>
                <a:latin typeface="Arial Narrow" panose="020B0606020202030204" pitchFamily="34" charset="0"/>
              </a:rPr>
              <a:t> with ER-low-positive BC</a:t>
            </a:r>
          </a:p>
        </p:txBody>
      </p:sp>
    </p:spTree>
    <p:extLst>
      <p:ext uri="{BB962C8B-B14F-4D97-AF65-F5344CB8AC3E}">
        <p14:creationId xmlns:p14="http://schemas.microsoft.com/office/powerpoint/2010/main" val="8234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">
            <a:extLst>
              <a:ext uri="{FF2B5EF4-FFF2-40B4-BE49-F238E27FC236}">
                <a16:creationId xmlns:a16="http://schemas.microsoft.com/office/drawing/2014/main" id="{F620FAF7-6E26-444D-A098-59B90B654960}"/>
              </a:ext>
            </a:extLst>
          </p:cNvPr>
          <p:cNvSpPr txBox="1"/>
          <p:nvPr/>
        </p:nvSpPr>
        <p:spPr>
          <a:xfrm>
            <a:off x="274890" y="317236"/>
            <a:ext cx="11642219" cy="66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5000" b="1">
                <a:solidFill>
                  <a:srgbClr val="42959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9169" hangingPunct="0"/>
            <a:r>
              <a:rPr lang="it-IT" sz="4000" kern="0" dirty="0">
                <a:solidFill>
                  <a:srgbClr val="526A83"/>
                </a:solidFill>
                <a:latin typeface="Arial Narrow" panose="020B0606020202030204" pitchFamily="34" charset="0"/>
              </a:rPr>
              <a:t>MONARCHE: STUDY DESIGN</a:t>
            </a:r>
            <a:endParaRPr sz="4000" kern="0" dirty="0">
              <a:solidFill>
                <a:srgbClr val="526A83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7F17F7D-5574-4CB7-9012-8DC0353089B4}"/>
              </a:ext>
            </a:extLst>
          </p:cNvPr>
          <p:cNvSpPr txBox="1"/>
          <p:nvPr/>
        </p:nvSpPr>
        <p:spPr>
          <a:xfrm>
            <a:off x="9581189" y="6521350"/>
            <a:ext cx="2624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69" hangingPunct="0"/>
            <a:r>
              <a:rPr lang="it-IT" sz="1200" kern="0" dirty="0" err="1">
                <a:solidFill>
                  <a:srgbClr val="5E5E5E"/>
                </a:solidFill>
                <a:latin typeface="Arial Narrow" panose="020B0606020202030204" pitchFamily="34" charset="0"/>
                <a:sym typeface="Helvetica"/>
              </a:rPr>
              <a:t>O’Shaughnessy</a:t>
            </a:r>
            <a:r>
              <a:rPr lang="it-IT" sz="1200" kern="0" dirty="0">
                <a:solidFill>
                  <a:srgbClr val="5E5E5E"/>
                </a:solidFill>
                <a:latin typeface="Arial Narrow" panose="020B0606020202030204" pitchFamily="34" charset="0"/>
                <a:sym typeface="Helvetica"/>
              </a:rPr>
              <a:t> J, ESMO VP </a:t>
            </a:r>
            <a:r>
              <a:rPr lang="it-IT" sz="1200" kern="0" dirty="0" err="1">
                <a:solidFill>
                  <a:srgbClr val="5E5E5E"/>
                </a:solidFill>
                <a:latin typeface="Arial Narrow" panose="020B0606020202030204" pitchFamily="34" charset="0"/>
                <a:sym typeface="Helvetica"/>
              </a:rPr>
              <a:t>October</a:t>
            </a:r>
            <a:r>
              <a:rPr lang="it-IT" sz="1200" kern="0" dirty="0">
                <a:solidFill>
                  <a:srgbClr val="5E5E5E"/>
                </a:solidFill>
                <a:latin typeface="Arial Narrow" panose="020B0606020202030204" pitchFamily="34" charset="0"/>
                <a:sym typeface="Helvetica"/>
              </a:rPr>
              <a:t> 2021</a:t>
            </a:r>
          </a:p>
        </p:txBody>
      </p:sp>
      <p:sp>
        <p:nvSpPr>
          <p:cNvPr id="3" name="Rettangolo 2"/>
          <p:cNvSpPr/>
          <p:nvPr/>
        </p:nvSpPr>
        <p:spPr>
          <a:xfrm>
            <a:off x="592018" y="5933686"/>
            <a:ext cx="7373908" cy="582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 eaLnBrk="0" fontAlgn="base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Power ~85%, HR 0.73 for IDFS, cumulative 2-sided alpha level of 0.05 (390 events primary analysis)</a:t>
            </a:r>
          </a:p>
          <a:p>
            <a:pPr marL="285750" lvl="0" indent="-285750" defTabSz="457200" eaLnBrk="0" fontAlgn="base">
              <a:lnSpc>
                <a:spcPct val="93000"/>
              </a:lnSpc>
              <a:spcBef>
                <a:spcPct val="0"/>
              </a:spcBef>
              <a:spcAft>
                <a:spcPts val="7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Pre-planned efficacy interim analysis, 75% </a:t>
            </a:r>
            <a:r>
              <a:rPr lang="en-US" sz="1400" dirty="0" err="1">
                <a:solidFill>
                  <a:srgbClr val="000000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iDFS</a:t>
            </a:r>
            <a:r>
              <a:rPr lang="en-US" sz="1400" dirty="0">
                <a:solidFill>
                  <a:srgbClr val="000000"/>
                </a:solidFill>
                <a:latin typeface="Arial Narrow" panose="020B0606020202030204" pitchFamily="34" charset="0"/>
                <a:ea typeface="Arial Unicode MS"/>
                <a:cs typeface="Arial Unicode MS"/>
              </a:rPr>
              <a:t> events, 2-sided p-value &lt; 0.0264 to claim positivity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415806" y="5659590"/>
            <a:ext cx="2330766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Almost</a:t>
            </a: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 </a:t>
            </a:r>
            <a:r>
              <a:rPr kumimoji="0" lang="it-IT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all</a:t>
            </a: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 </a:t>
            </a:r>
            <a:r>
              <a:rPr kumimoji="0" lang="it-IT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received</a:t>
            </a: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 </a:t>
            </a:r>
            <a:r>
              <a:rPr kumimoji="0" lang="it-IT" sz="1600" b="1" i="0" u="none" strike="noStrike" cap="none" spc="0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prior</a:t>
            </a:r>
            <a:r>
              <a:rPr kumimoji="0" lang="it-IT" sz="1600" b="1" i="0" u="none" strike="noStrike" cap="none" spc="0" normalizeH="0" baseline="0" dirty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Arial Narrow" panose="020B0606020202030204" pitchFamily="34" charset="0"/>
                <a:sym typeface="Helvetica"/>
              </a:rPr>
              <a:t> CT</a:t>
            </a:r>
          </a:p>
          <a:p>
            <a:pPr marL="0" marR="0" indent="0" defTabSz="243833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1600" b="1" dirty="0" err="1">
                <a:solidFill>
                  <a:srgbClr val="C00000"/>
                </a:solidFill>
                <a:latin typeface="Arial Narrow" panose="020B0606020202030204" pitchFamily="34" charset="0"/>
                <a:sym typeface="Helvetica"/>
              </a:rPr>
              <a:t>Premenopausal</a:t>
            </a:r>
            <a:r>
              <a:rPr lang="it-IT" sz="1600" b="1" dirty="0">
                <a:solidFill>
                  <a:srgbClr val="C00000"/>
                </a:solidFill>
                <a:latin typeface="Arial Narrow" panose="020B0606020202030204" pitchFamily="34" charset="0"/>
                <a:sym typeface="Helvetica"/>
              </a:rPr>
              <a:t> </a:t>
            </a:r>
            <a:r>
              <a:rPr lang="it-IT" sz="1600" b="1" dirty="0" err="1">
                <a:solidFill>
                  <a:srgbClr val="C00000"/>
                </a:solidFill>
                <a:latin typeface="Arial Narrow" panose="020B0606020202030204" pitchFamily="34" charset="0"/>
                <a:sym typeface="Helvetica"/>
              </a:rPr>
              <a:t>at</a:t>
            </a:r>
            <a:r>
              <a:rPr lang="it-IT" sz="1600" b="1" dirty="0">
                <a:solidFill>
                  <a:srgbClr val="C00000"/>
                </a:solidFill>
                <a:latin typeface="Arial Narrow" panose="020B0606020202030204" pitchFamily="34" charset="0"/>
                <a:sym typeface="Helvetica"/>
              </a:rPr>
              <a:t> dg 43%</a:t>
            </a:r>
            <a:endParaRPr kumimoji="0" lang="it-IT" sz="16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Arial Narrow" panose="020B0606020202030204" pitchFamily="34" charset="0"/>
              <a:sym typeface="Helvetica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9CFA0F-3701-4A2F-A7A8-B792F63E2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39" t="30519" r="14938" b="18518"/>
          <a:stretch/>
        </p:blipFill>
        <p:spPr>
          <a:xfrm>
            <a:off x="568960" y="1169390"/>
            <a:ext cx="11054080" cy="439368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1FADC9A-258E-4A39-905E-47AE9A2A14B3}"/>
              </a:ext>
            </a:extLst>
          </p:cNvPr>
          <p:cNvSpPr txBox="1"/>
          <p:nvPr/>
        </p:nvSpPr>
        <p:spPr>
          <a:xfrm flipH="1">
            <a:off x="2937920" y="1316075"/>
            <a:ext cx="220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 Narrow" panose="020B0606020202030204" pitchFamily="34" charset="0"/>
              </a:rPr>
              <a:t>N=5120 (91% of ITT)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CE162B1-E378-48AB-9C29-392991F45630}"/>
              </a:ext>
            </a:extLst>
          </p:cNvPr>
          <p:cNvSpPr txBox="1"/>
          <p:nvPr/>
        </p:nvSpPr>
        <p:spPr>
          <a:xfrm flipH="1">
            <a:off x="3090329" y="3620068"/>
            <a:ext cx="204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Arial Narrow" panose="020B0606020202030204" pitchFamily="34" charset="0"/>
              </a:rPr>
              <a:t>N= 517 (9% of ITT)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F795B8-CC69-4406-9C60-96A671B4DE88}"/>
              </a:ext>
            </a:extLst>
          </p:cNvPr>
          <p:cNvSpPr txBox="1"/>
          <p:nvPr/>
        </p:nvSpPr>
        <p:spPr>
          <a:xfrm flipH="1">
            <a:off x="3470738" y="2127257"/>
            <a:ext cx="1531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60%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E4C600F-0482-45D8-9687-DBE15F9A20D4}"/>
              </a:ext>
            </a:extLst>
          </p:cNvPr>
          <p:cNvSpPr txBox="1"/>
          <p:nvPr/>
        </p:nvSpPr>
        <p:spPr>
          <a:xfrm flipH="1">
            <a:off x="4654060" y="2314183"/>
            <a:ext cx="97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Arial Narrow" panose="020B0606020202030204" pitchFamily="34" charset="0"/>
              </a:rPr>
              <a:t>31%</a:t>
            </a:r>
          </a:p>
        </p:txBody>
      </p:sp>
    </p:spTree>
    <p:extLst>
      <p:ext uri="{BB962C8B-B14F-4D97-AF65-F5344CB8AC3E}">
        <p14:creationId xmlns:p14="http://schemas.microsoft.com/office/powerpoint/2010/main" val="14508165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">
            <a:extLst>
              <a:ext uri="{FF2B5EF4-FFF2-40B4-BE49-F238E27FC236}">
                <a16:creationId xmlns:a16="http://schemas.microsoft.com/office/drawing/2014/main" id="{17159C8E-DCED-416C-AE71-FB306B4049E7}"/>
              </a:ext>
            </a:extLst>
          </p:cNvPr>
          <p:cNvSpPr txBox="1"/>
          <p:nvPr/>
        </p:nvSpPr>
        <p:spPr>
          <a:xfrm>
            <a:off x="274890" y="284930"/>
            <a:ext cx="1164221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5000" b="1">
                <a:solidFill>
                  <a:srgbClr val="42959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9169" hangingPunct="0"/>
            <a:r>
              <a:rPr lang="it-IT" sz="3600" kern="0" dirty="0">
                <a:solidFill>
                  <a:srgbClr val="526A83"/>
                </a:solidFill>
                <a:latin typeface="Arial Narrow" panose="020B0606020202030204" pitchFamily="34" charset="0"/>
              </a:rPr>
              <a:t>MONARCHE: PRIMARY ENDPOINT IDFS</a:t>
            </a:r>
            <a:endParaRPr sz="3600" kern="0" dirty="0">
              <a:solidFill>
                <a:srgbClr val="526A83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sto diapositiva Testo diapositiva Testo diapositiva Testo diapositiva Testo diapositiva Testo diapositiva Testo diapositiva Testo diapositiva Testo diapositiva Testo diapositiva Testo diapositiva Testo diapositiva Testo diapositiva Testo diapositiva Te">
            <a:extLst>
              <a:ext uri="{FF2B5EF4-FFF2-40B4-BE49-F238E27FC236}">
                <a16:creationId xmlns:a16="http://schemas.microsoft.com/office/drawing/2014/main" id="{83EE9CAE-6D43-47FE-A49B-9B6BAEC802BB}"/>
              </a:ext>
            </a:extLst>
          </p:cNvPr>
          <p:cNvSpPr txBox="1"/>
          <p:nvPr/>
        </p:nvSpPr>
        <p:spPr>
          <a:xfrm>
            <a:off x="274891" y="3181618"/>
            <a:ext cx="11449361" cy="282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3000">
                <a:solidFill>
                  <a:srgbClr val="000000">
                    <a:alpha val="24705"/>
                  </a:srgb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9169" hangingPunct="0"/>
            <a:endParaRPr sz="1500" kern="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4C0552A-F4E0-4B61-8524-5905B2716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44" y="1433726"/>
            <a:ext cx="10225578" cy="4564828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7009EAE-2C2D-4AB5-A526-F2E46AC10457}"/>
              </a:ext>
            </a:extLst>
          </p:cNvPr>
          <p:cNvSpPr txBox="1"/>
          <p:nvPr/>
        </p:nvSpPr>
        <p:spPr>
          <a:xfrm>
            <a:off x="4986562" y="6516538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69" hangingPunct="0"/>
            <a:r>
              <a:rPr lang="it-IT" sz="1200" kern="0" dirty="0">
                <a:solidFill>
                  <a:srgbClr val="5E5E5E"/>
                </a:solidFill>
                <a:latin typeface="Arial Narrow" panose="020B0606020202030204" pitchFamily="34" charset="0"/>
                <a:sym typeface="Helvetica"/>
              </a:rPr>
              <a:t>Johnston S, ESMO 2020, JCO 2020</a:t>
            </a:r>
          </a:p>
        </p:txBody>
      </p:sp>
      <p:sp>
        <p:nvSpPr>
          <p:cNvPr id="3" name="Rettangolo 2"/>
          <p:cNvSpPr/>
          <p:nvPr/>
        </p:nvSpPr>
        <p:spPr>
          <a:xfrm>
            <a:off x="274890" y="746482"/>
            <a:ext cx="77652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526A83"/>
                </a:solidFill>
                <a:latin typeface="Arial Narrow" panose="020B0606020202030204" pitchFamily="34" charset="0"/>
              </a:rPr>
              <a:t>323 </a:t>
            </a:r>
            <a:r>
              <a:rPr lang="en-US" sz="2800" dirty="0" err="1">
                <a:solidFill>
                  <a:srgbClr val="526A83"/>
                </a:solidFill>
                <a:latin typeface="Arial Narrow" panose="020B0606020202030204" pitchFamily="34" charset="0"/>
              </a:rPr>
              <a:t>iDFS</a:t>
            </a:r>
            <a:r>
              <a:rPr lang="en-US" sz="2800" dirty="0">
                <a:solidFill>
                  <a:srgbClr val="526A83"/>
                </a:solidFill>
                <a:latin typeface="Arial Narrow" panose="020B0606020202030204" pitchFamily="34" charset="0"/>
              </a:rPr>
              <a:t> events (82.8%), </a:t>
            </a:r>
            <a:r>
              <a:rPr lang="en-US" sz="2800" dirty="0" err="1">
                <a:solidFill>
                  <a:srgbClr val="526A83"/>
                </a:solidFill>
                <a:latin typeface="Arial Narrow" panose="020B0606020202030204" pitchFamily="34" charset="0"/>
              </a:rPr>
              <a:t>mFU</a:t>
            </a:r>
            <a:r>
              <a:rPr lang="en-US" sz="2800" dirty="0">
                <a:solidFill>
                  <a:srgbClr val="526A83"/>
                </a:solidFill>
                <a:latin typeface="Arial Narrow" panose="020B0606020202030204" pitchFamily="34" charset="0"/>
              </a:rPr>
              <a:t> ~15.5 months in each arm</a:t>
            </a:r>
          </a:p>
        </p:txBody>
      </p:sp>
    </p:spTree>
    <p:extLst>
      <p:ext uri="{BB962C8B-B14F-4D97-AF65-F5344CB8AC3E}">
        <p14:creationId xmlns:p14="http://schemas.microsoft.com/office/powerpoint/2010/main" val="58264064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2AFA133-FFA6-4EC5-B771-3038A3868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4" y="1316613"/>
            <a:ext cx="9486750" cy="4576264"/>
          </a:xfrm>
          <a:prstGeom prst="rect">
            <a:avLst/>
          </a:prstGeom>
        </p:spPr>
      </p:pic>
      <p:sp>
        <p:nvSpPr>
          <p:cNvPr id="10" name="TITOLO">
            <a:extLst>
              <a:ext uri="{FF2B5EF4-FFF2-40B4-BE49-F238E27FC236}">
                <a16:creationId xmlns:a16="http://schemas.microsoft.com/office/drawing/2014/main" id="{61E43EE3-52BC-4B42-B570-B40E2F8677F6}"/>
              </a:ext>
            </a:extLst>
          </p:cNvPr>
          <p:cNvSpPr txBox="1"/>
          <p:nvPr/>
        </p:nvSpPr>
        <p:spPr>
          <a:xfrm>
            <a:off x="393763" y="359829"/>
            <a:ext cx="11642219" cy="605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defRPr sz="5000" b="1">
                <a:solidFill>
                  <a:srgbClr val="42959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1219169" hangingPunct="0"/>
            <a:r>
              <a:rPr lang="it-IT" sz="3600" kern="0" dirty="0">
                <a:solidFill>
                  <a:srgbClr val="526A83"/>
                </a:solidFill>
                <a:latin typeface="Arial Narrow" panose="020B0606020202030204" pitchFamily="34" charset="0"/>
              </a:rPr>
              <a:t>MONARCHE: SECONDARY ENDPOINT DRFS</a:t>
            </a:r>
            <a:endParaRPr sz="3600" kern="0" dirty="0">
              <a:solidFill>
                <a:srgbClr val="526A83"/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693A63C-88B8-43DC-B951-86B2F8798DC7}"/>
              </a:ext>
            </a:extLst>
          </p:cNvPr>
          <p:cNvSpPr txBox="1"/>
          <p:nvPr/>
        </p:nvSpPr>
        <p:spPr>
          <a:xfrm>
            <a:off x="4986562" y="6516538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69" hangingPunct="0"/>
            <a:r>
              <a:rPr lang="it-IT" sz="1200" kern="0" dirty="0">
                <a:solidFill>
                  <a:srgbClr val="5E5E5E"/>
                </a:solidFill>
                <a:latin typeface="Arial Narrow" panose="020B0606020202030204" pitchFamily="34" charset="0"/>
                <a:sym typeface="Helvetica"/>
              </a:rPr>
              <a:t>Johnston S, ESMO 2020, JCO 2020</a:t>
            </a:r>
          </a:p>
        </p:txBody>
      </p:sp>
    </p:spTree>
    <p:extLst>
      <p:ext uri="{BB962C8B-B14F-4D97-AF65-F5344CB8AC3E}">
        <p14:creationId xmlns:p14="http://schemas.microsoft.com/office/powerpoint/2010/main" val="305909492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67E25-BA9B-441D-9CDE-B5684041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347726"/>
            <a:ext cx="10985500" cy="716582"/>
          </a:xfrm>
        </p:spPr>
        <p:txBody>
          <a:bodyPr/>
          <a:lstStyle/>
          <a:p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Updated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 </a:t>
            </a:r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analysis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: ITT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5BDB36F-A050-41FD-BAD5-2892891D3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75" t="27733" r="19975" b="16667"/>
          <a:stretch/>
        </p:blipFill>
        <p:spPr>
          <a:xfrm>
            <a:off x="1472184" y="1901952"/>
            <a:ext cx="8284464" cy="381304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3C05B2FD-A9F1-497D-95C5-FF4359BEDAC7}"/>
              </a:ext>
            </a:extLst>
          </p:cNvPr>
          <p:cNvSpPr txBox="1"/>
          <p:nvPr/>
        </p:nvSpPr>
        <p:spPr>
          <a:xfrm>
            <a:off x="624031" y="1104488"/>
            <a:ext cx="9980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Median FU 27 months</a:t>
            </a:r>
          </a:p>
          <a:p>
            <a:r>
              <a:rPr lang="en-US" dirty="0">
                <a:latin typeface="Arial Narrow" panose="020B0606020202030204" pitchFamily="34" charset="0"/>
              </a:rPr>
              <a:t>89.6% of pts off-study</a:t>
            </a:r>
            <a:r>
              <a:rPr lang="en-US" dirty="0">
                <a:latin typeface="Arial Narrow" panose="020B0606020202030204" pitchFamily="34" charset="0"/>
                <a:sym typeface="Wingdings" panose="05000000000000000000" pitchFamily="2" charset="2"/>
              </a:rPr>
              <a:t> 72.2% completed the 2-yr treatment period, 17.4% discontinued prematurely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AF0712FA-2275-4428-9DB1-2E2DC6306966}"/>
              </a:ext>
            </a:extLst>
          </p:cNvPr>
          <p:cNvSpPr/>
          <p:nvPr/>
        </p:nvSpPr>
        <p:spPr>
          <a:xfrm>
            <a:off x="3344320" y="5866133"/>
            <a:ext cx="5875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latin typeface="Arial Narrow" panose="020B0606020202030204" pitchFamily="34" charset="0"/>
              </a:rPr>
              <a:t>DRFS: HR 0.69, 95% CI 0.57-0.83; P&lt;0.0001</a:t>
            </a:r>
          </a:p>
          <a:p>
            <a:r>
              <a:rPr lang="en-US" dirty="0">
                <a:latin typeface="Arial Narrow" panose="020B0606020202030204" pitchFamily="34" charset="0"/>
              </a:rPr>
              <a:t>3-year DRFS rates: </a:t>
            </a:r>
            <a:r>
              <a:rPr lang="en-US" dirty="0" err="1">
                <a:latin typeface="Arial Narrow" panose="020B0606020202030204" pitchFamily="34" charset="0"/>
              </a:rPr>
              <a:t>abemaciclib</a:t>
            </a:r>
            <a:r>
              <a:rPr lang="en-US" dirty="0">
                <a:latin typeface="Arial Narrow" panose="020B0606020202030204" pitchFamily="34" charset="0"/>
              </a:rPr>
              <a:t> + ET 90.3% versus ET alone 86.1%</a:t>
            </a:r>
            <a:endParaRPr lang="it-IT" dirty="0">
              <a:latin typeface="Arial Narrow" panose="020B060602020203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D78D40-84F2-4FFF-8DB0-1E26E0C824A7}"/>
              </a:ext>
            </a:extLst>
          </p:cNvPr>
          <p:cNvSpPr txBox="1"/>
          <p:nvPr/>
        </p:nvSpPr>
        <p:spPr>
          <a:xfrm>
            <a:off x="10030968" y="6510274"/>
            <a:ext cx="2010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>
                <a:latin typeface="Arial Narrow" panose="020B0606020202030204" pitchFamily="34" charset="0"/>
              </a:rPr>
              <a:t>Harbeck</a:t>
            </a:r>
            <a:r>
              <a:rPr lang="it-IT" sz="1400" i="1" dirty="0">
                <a:latin typeface="Arial Narrow" panose="020B0606020202030204" pitchFamily="34" charset="0"/>
              </a:rPr>
              <a:t> N, </a:t>
            </a:r>
            <a:r>
              <a:rPr lang="it-IT" sz="1400" i="1" dirty="0" err="1">
                <a:latin typeface="Arial Narrow" panose="020B0606020202030204" pitchFamily="34" charset="0"/>
              </a:rPr>
              <a:t>Ann</a:t>
            </a:r>
            <a:r>
              <a:rPr lang="it-IT" sz="1400" i="1" dirty="0">
                <a:latin typeface="Arial Narrow" panose="020B0606020202030204" pitchFamily="34" charset="0"/>
              </a:rPr>
              <a:t> </a:t>
            </a:r>
            <a:r>
              <a:rPr lang="it-IT" sz="1400" i="1" dirty="0" err="1">
                <a:latin typeface="Arial Narrow" panose="020B0606020202030204" pitchFamily="34" charset="0"/>
              </a:rPr>
              <a:t>Oncol</a:t>
            </a:r>
            <a:r>
              <a:rPr lang="it-IT" sz="1400" i="1" dirty="0">
                <a:latin typeface="Arial Narrow" panose="020B0606020202030204" pitchFamily="34" charset="0"/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294925626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C67E25-BA9B-441D-9CDE-B5684041B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Updated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 </a:t>
            </a:r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analysis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: Ki-67 high </a:t>
            </a:r>
            <a:r>
              <a:rPr lang="it-IT" b="1" dirty="0" err="1">
                <a:solidFill>
                  <a:srgbClr val="526A83"/>
                </a:solidFill>
                <a:latin typeface="Arial Narrow" panose="020B0606020202030204" pitchFamily="34" charset="0"/>
              </a:rPr>
              <a:t>populations</a:t>
            </a:r>
            <a:r>
              <a:rPr lang="it-IT" b="1" dirty="0">
                <a:solidFill>
                  <a:srgbClr val="526A83"/>
                </a:solidFill>
                <a:latin typeface="Arial Narrow" panose="020B0606020202030204" pitchFamily="34" charset="0"/>
              </a:rPr>
              <a:t> </a:t>
            </a:r>
          </a:p>
        </p:txBody>
      </p:sp>
      <p:pic>
        <p:nvPicPr>
          <p:cNvPr id="5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4FC97991-0A25-47E4-83D8-9042A3B4345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5" t="28718" r="26794" b="12707"/>
          <a:stretch/>
        </p:blipFill>
        <p:spPr bwMode="auto">
          <a:xfrm>
            <a:off x="2073339" y="1795345"/>
            <a:ext cx="7045494" cy="4522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0E27B993-9D98-4F04-890F-119FC3C6CE25}"/>
              </a:ext>
            </a:extLst>
          </p:cNvPr>
          <p:cNvSpPr/>
          <p:nvPr/>
        </p:nvSpPr>
        <p:spPr>
          <a:xfrm>
            <a:off x="3063240" y="1795345"/>
            <a:ext cx="2313432" cy="163365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EE5F52-2DA5-488E-B03B-837C8166BF15}"/>
              </a:ext>
            </a:extLst>
          </p:cNvPr>
          <p:cNvSpPr txBox="1"/>
          <p:nvPr/>
        </p:nvSpPr>
        <p:spPr>
          <a:xfrm>
            <a:off x="10030968" y="6510274"/>
            <a:ext cx="2010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i="1" dirty="0" err="1">
                <a:latin typeface="Arial Narrow" panose="020B0606020202030204" pitchFamily="34" charset="0"/>
              </a:rPr>
              <a:t>Harbeck</a:t>
            </a:r>
            <a:r>
              <a:rPr lang="it-IT" sz="1400" i="1" dirty="0">
                <a:latin typeface="Arial Narrow" panose="020B0606020202030204" pitchFamily="34" charset="0"/>
              </a:rPr>
              <a:t> N, </a:t>
            </a:r>
            <a:r>
              <a:rPr lang="it-IT" sz="1400" i="1" dirty="0" err="1">
                <a:latin typeface="Arial Narrow" panose="020B0606020202030204" pitchFamily="34" charset="0"/>
              </a:rPr>
              <a:t>Ann</a:t>
            </a:r>
            <a:r>
              <a:rPr lang="it-IT" sz="1400" i="1" dirty="0">
                <a:latin typeface="Arial Narrow" panose="020B0606020202030204" pitchFamily="34" charset="0"/>
              </a:rPr>
              <a:t> </a:t>
            </a:r>
            <a:r>
              <a:rPr lang="it-IT" sz="1400" i="1" dirty="0" err="1">
                <a:latin typeface="Arial Narrow" panose="020B0606020202030204" pitchFamily="34" charset="0"/>
              </a:rPr>
              <a:t>Oncol</a:t>
            </a:r>
            <a:r>
              <a:rPr lang="it-IT" sz="1400" i="1" dirty="0">
                <a:latin typeface="Arial Narrow" panose="020B0606020202030204" pitchFamily="34" charset="0"/>
              </a:rPr>
              <a:t> 2021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27CF48C-52C5-4C79-9D15-FC454AB6DD3E}"/>
              </a:ext>
            </a:extLst>
          </p:cNvPr>
          <p:cNvSpPr txBox="1"/>
          <p:nvPr/>
        </p:nvSpPr>
        <p:spPr>
          <a:xfrm>
            <a:off x="6815330" y="298094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34%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F59AD1C-FC85-4179-90DA-1F9488B49F61}"/>
              </a:ext>
            </a:extLst>
          </p:cNvPr>
          <p:cNvSpPr txBox="1"/>
          <p:nvPr/>
        </p:nvSpPr>
        <p:spPr>
          <a:xfrm>
            <a:off x="8250782" y="2796278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21%</a:t>
            </a:r>
          </a:p>
        </p:txBody>
      </p:sp>
    </p:spTree>
    <p:extLst>
      <p:ext uri="{BB962C8B-B14F-4D97-AF65-F5344CB8AC3E}">
        <p14:creationId xmlns:p14="http://schemas.microsoft.com/office/powerpoint/2010/main" val="39722356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1110</Words>
  <Application>Microsoft Office PowerPoint</Application>
  <PresentationFormat>Widescreen</PresentationFormat>
  <Paragraphs>177</Paragraphs>
  <Slides>20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34" baseType="lpstr">
      <vt:lpstr>Arial</vt:lpstr>
      <vt:lpstr>Arial Narrow</vt:lpstr>
      <vt:lpstr>Arial Unicode MS</vt:lpstr>
      <vt:lpstr>Calibri</vt:lpstr>
      <vt:lpstr>Calibri  </vt:lpstr>
      <vt:lpstr>Calibri Light</vt:lpstr>
      <vt:lpstr>Helvetica</vt:lpstr>
      <vt:lpstr>Helvetica Neue</vt:lpstr>
      <vt:lpstr>Helvetica Neue Medium</vt:lpstr>
      <vt:lpstr>Wingdings</vt:lpstr>
      <vt:lpstr>Tema di Office</vt:lpstr>
      <vt:lpstr>1_Tema di Office</vt:lpstr>
      <vt:lpstr>21_BasicWhite</vt:lpstr>
      <vt:lpstr>2_Tema di Office</vt:lpstr>
      <vt:lpstr>Presentazione standard di PowerPoint</vt:lpstr>
      <vt:lpstr>Disclosures</vt:lpstr>
      <vt:lpstr>Outline</vt:lpstr>
      <vt:lpstr>Cut-off for ER-positivity: 1% vs 10%</vt:lpstr>
      <vt:lpstr>Presentazione standard di PowerPoint</vt:lpstr>
      <vt:lpstr>Presentazione standard di PowerPoint</vt:lpstr>
      <vt:lpstr>Presentazione standard di PowerPoint</vt:lpstr>
      <vt:lpstr>Updated analysis: ITT</vt:lpstr>
      <vt:lpstr>Updated analysis: Ki-67 high populations </vt:lpstr>
      <vt:lpstr>Updated analysis: Cohort 1 AND High Ki67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Slide 16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Vittoria Dieci</dc:creator>
  <cp:lastModifiedBy>Maria Vittoria Dieci</cp:lastModifiedBy>
  <cp:revision>32</cp:revision>
  <dcterms:created xsi:type="dcterms:W3CDTF">2021-11-23T14:24:59Z</dcterms:created>
  <dcterms:modified xsi:type="dcterms:W3CDTF">2021-11-26T07:20:15Z</dcterms:modified>
</cp:coreProperties>
</file>