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592" r:id="rId3"/>
    <p:sldId id="593" r:id="rId4"/>
    <p:sldId id="594" r:id="rId5"/>
  </p:sldIdLst>
  <p:sldSz cx="9144000" cy="5143500" type="screen16x9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7017" autoAdjust="0"/>
  </p:normalViewPr>
  <p:slideViewPr>
    <p:cSldViewPr snapToGrid="0" snapToObjects="1">
      <p:cViewPr varScale="1">
        <p:scale>
          <a:sx n="129" d="100"/>
          <a:sy n="129" d="100"/>
        </p:scale>
        <p:origin x="116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441B0-9397-0544-BA3C-383EBE5BC1F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7F7B8-5E14-9C47-B24A-15BF2067DE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0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97F7B8-5E14-9C47-B24A-15BF2067DE3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831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97F7B8-5E14-9C47-B24A-15BF2067DE3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1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1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90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14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55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4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86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9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59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2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6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70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Fare clic per modificare gli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D867-29CE-C943-9587-62983C2AA41A}" type="datetimeFigureOut">
              <a:rPr lang="it-IT" smtClean="0"/>
              <a:t>24/11/21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A8C6-E8EE-5449-A0B7-ECF9D7E074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72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-1" y="589143"/>
            <a:ext cx="8991677" cy="27901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i="0" kern="1200" baseline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en-US" sz="3200" dirty="0">
                <a:solidFill>
                  <a:schemeClr val="tx2"/>
                </a:solidFill>
              </a:rPr>
              <a:t>The prognostic role of endocrine resistance/sensitivity classification according to </a:t>
            </a:r>
          </a:p>
          <a:p>
            <a:pPr algn="ctr"/>
            <a:r>
              <a:rPr lang="en-US" sz="3200" dirty="0">
                <a:solidFill>
                  <a:schemeClr val="tx2"/>
                </a:solidFill>
              </a:rPr>
              <a:t>the ESO-ESMO international consensus guidelines for advanced breast cancer:  </a:t>
            </a:r>
          </a:p>
          <a:p>
            <a:pPr algn="ctr"/>
            <a:r>
              <a:rPr lang="en-US" sz="3200" dirty="0">
                <a:solidFill>
                  <a:schemeClr val="tx2"/>
                </a:solidFill>
              </a:rPr>
              <a:t>analysis of patient level data from the GIM and MIG studies</a:t>
            </a: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317" y="4036143"/>
            <a:ext cx="1638897" cy="104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86" y="4068071"/>
            <a:ext cx="2475461" cy="1028814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32" y="4052237"/>
            <a:ext cx="1639646" cy="101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sellaDiTesto 14"/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RIUNIONE ANNUALE GIM 2021</a:t>
            </a:r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29C39084-1115-3040-8ED0-D79253B36472}"/>
              </a:ext>
            </a:extLst>
          </p:cNvPr>
          <p:cNvSpPr txBox="1">
            <a:spLocks/>
          </p:cNvSpPr>
          <p:nvPr/>
        </p:nvSpPr>
        <p:spPr>
          <a:xfrm>
            <a:off x="132055" y="3379307"/>
            <a:ext cx="8839352" cy="950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it-IT" sz="1600" b="1" dirty="0" err="1">
                <a:solidFill>
                  <a:schemeClr val="tx1"/>
                </a:solidFill>
              </a:rPr>
              <a:t>Study</a:t>
            </a:r>
            <a:r>
              <a:rPr lang="it-IT" sz="1600" b="1" dirty="0">
                <a:solidFill>
                  <a:schemeClr val="tx1"/>
                </a:solidFill>
              </a:rPr>
              <a:t> </a:t>
            </a:r>
            <a:r>
              <a:rPr lang="it-IT" sz="1600" b="1" dirty="0" err="1">
                <a:solidFill>
                  <a:schemeClr val="tx1"/>
                </a:solidFill>
              </a:rPr>
              <a:t>coordinators</a:t>
            </a:r>
            <a:r>
              <a:rPr lang="it-IT" sz="1600" b="1" dirty="0">
                <a:solidFill>
                  <a:schemeClr val="tx1"/>
                </a:solidFill>
              </a:rPr>
              <a:t>: </a:t>
            </a:r>
            <a:r>
              <a:rPr lang="it-IT" sz="1600" dirty="0">
                <a:solidFill>
                  <a:schemeClr val="tx1"/>
                </a:solidFill>
              </a:rPr>
              <a:t>Eva </a:t>
            </a:r>
            <a:r>
              <a:rPr lang="it-IT" sz="1600" dirty="0" err="1">
                <a:solidFill>
                  <a:schemeClr val="tx1"/>
                </a:solidFill>
              </a:rPr>
              <a:t>Blondeaux</a:t>
            </a:r>
            <a:r>
              <a:rPr lang="it-IT" sz="1600" dirty="0">
                <a:solidFill>
                  <a:schemeClr val="tx1"/>
                </a:solidFill>
              </a:rPr>
              <a:t>, Matteo Lambertini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1600" dirty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1600" b="1" dirty="0" err="1">
                <a:solidFill>
                  <a:schemeClr val="tx1"/>
                </a:solidFill>
              </a:rPr>
              <a:t>Study</a:t>
            </a:r>
            <a:r>
              <a:rPr lang="it-IT" sz="1600" b="1" dirty="0">
                <a:solidFill>
                  <a:schemeClr val="tx1"/>
                </a:solidFill>
              </a:rPr>
              <a:t> </a:t>
            </a:r>
            <a:r>
              <a:rPr lang="it-IT" sz="1600" b="1" dirty="0" err="1">
                <a:solidFill>
                  <a:schemeClr val="tx1"/>
                </a:solidFill>
              </a:rPr>
              <a:t>statisticians</a:t>
            </a:r>
            <a:r>
              <a:rPr lang="it-IT" sz="1600" b="1" dirty="0">
                <a:solidFill>
                  <a:schemeClr val="tx1"/>
                </a:solidFill>
              </a:rPr>
              <a:t>: </a:t>
            </a:r>
            <a:r>
              <a:rPr lang="it-IT" sz="1600" dirty="0">
                <a:solidFill>
                  <a:schemeClr val="tx1"/>
                </a:solidFill>
              </a:rPr>
              <a:t>Eva </a:t>
            </a:r>
            <a:r>
              <a:rPr lang="it-IT" sz="1600" dirty="0" err="1">
                <a:solidFill>
                  <a:schemeClr val="tx1"/>
                </a:solidFill>
              </a:rPr>
              <a:t>Blondeaux</a:t>
            </a:r>
            <a:r>
              <a:rPr lang="it-IT" sz="1600" dirty="0">
                <a:solidFill>
                  <a:schemeClr val="tx1"/>
                </a:solidFill>
              </a:rPr>
              <a:t>, Luca Boni</a:t>
            </a:r>
          </a:p>
        </p:txBody>
      </p:sp>
    </p:spTree>
    <p:extLst>
      <p:ext uri="{BB962C8B-B14F-4D97-AF65-F5344CB8AC3E}">
        <p14:creationId xmlns:p14="http://schemas.microsoft.com/office/powerpoint/2010/main" val="396641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151CD-FC49-574F-AB6D-B50F5B2D66D6}"/>
              </a:ext>
            </a:extLst>
          </p:cNvPr>
          <p:cNvSpPr txBox="1">
            <a:spLocks/>
          </p:cNvSpPr>
          <p:nvPr/>
        </p:nvSpPr>
        <p:spPr>
          <a:xfrm>
            <a:off x="89452" y="616226"/>
            <a:ext cx="8965095" cy="4456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endocrine </a:t>
            </a:r>
            <a:r>
              <a:rPr lang="it-IT" sz="1600" dirty="0" err="1">
                <a:solidFill>
                  <a:srgbClr val="000000"/>
                </a:solidFill>
              </a:rPr>
              <a:t>therapy</a:t>
            </a:r>
            <a:r>
              <a:rPr lang="it-IT" sz="1600" dirty="0">
                <a:solidFill>
                  <a:srgbClr val="000000"/>
                </a:solidFill>
              </a:rPr>
              <a:t> (ET) </a:t>
            </a:r>
            <a:r>
              <a:rPr lang="it-IT" sz="1600" dirty="0" err="1">
                <a:solidFill>
                  <a:srgbClr val="000000"/>
                </a:solidFill>
              </a:rPr>
              <a:t>significantly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reduces</a:t>
            </a:r>
            <a:r>
              <a:rPr lang="it-IT" sz="1600" dirty="0">
                <a:solidFill>
                  <a:srgbClr val="000000"/>
                </a:solidFill>
              </a:rPr>
              <a:t> the </a:t>
            </a:r>
            <a:r>
              <a:rPr lang="it-IT" sz="1600" dirty="0" err="1">
                <a:solidFill>
                  <a:srgbClr val="000000"/>
                </a:solidFill>
              </a:rPr>
              <a:t>risk</a:t>
            </a:r>
            <a:r>
              <a:rPr lang="it-IT" sz="1600" dirty="0">
                <a:solidFill>
                  <a:srgbClr val="000000"/>
                </a:solidFill>
              </a:rPr>
              <a:t> of relapse and </a:t>
            </a:r>
            <a:r>
              <a:rPr lang="it-IT" sz="1600" dirty="0" err="1">
                <a:solidFill>
                  <a:srgbClr val="000000"/>
                </a:solidFill>
              </a:rPr>
              <a:t>death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among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patients</a:t>
            </a:r>
            <a:r>
              <a:rPr lang="it-IT" sz="1600" dirty="0">
                <a:solidFill>
                  <a:srgbClr val="000000"/>
                </a:solidFill>
              </a:rPr>
              <a:t> with </a:t>
            </a:r>
            <a:r>
              <a:rPr lang="it-IT" sz="1600" dirty="0" err="1">
                <a:solidFill>
                  <a:srgbClr val="000000"/>
                </a:solidFill>
              </a:rPr>
              <a:t>hormone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receptor</a:t>
            </a:r>
            <a:r>
              <a:rPr lang="it-IT" sz="1600" dirty="0">
                <a:solidFill>
                  <a:srgbClr val="000000"/>
                </a:solidFill>
              </a:rPr>
              <a:t> positive </a:t>
            </a:r>
            <a:r>
              <a:rPr lang="it-IT" sz="1600" dirty="0" err="1">
                <a:solidFill>
                  <a:srgbClr val="000000"/>
                </a:solidFill>
              </a:rPr>
              <a:t>early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breast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cancer</a:t>
            </a:r>
            <a:r>
              <a:rPr lang="it-IT" sz="1600" dirty="0">
                <a:solidFill>
                  <a:srgbClr val="000000"/>
                </a:solidFill>
              </a:rPr>
              <a:t>. </a:t>
            </a:r>
            <a:r>
              <a:rPr lang="it-IT" sz="1600" dirty="0" err="1">
                <a:solidFill>
                  <a:srgbClr val="000000"/>
                </a:solidFill>
              </a:rPr>
              <a:t>However</a:t>
            </a:r>
            <a:r>
              <a:rPr lang="it-IT" sz="1600" dirty="0">
                <a:solidFill>
                  <a:srgbClr val="000000"/>
                </a:solidFill>
              </a:rPr>
              <a:t>, up to 20% of </a:t>
            </a:r>
            <a:r>
              <a:rPr lang="it-IT" sz="1600" dirty="0" err="1">
                <a:solidFill>
                  <a:srgbClr val="000000"/>
                </a:solidFill>
              </a:rPr>
              <a:t>these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patients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will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experience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relapses</a:t>
            </a:r>
            <a:r>
              <a:rPr lang="it-IT" sz="1600" dirty="0">
                <a:solidFill>
                  <a:srgbClr val="000000"/>
                </a:solidFill>
              </a:rPr>
              <a:t> in the first 10 </a:t>
            </a:r>
            <a:r>
              <a:rPr lang="it-IT" sz="1600" dirty="0" err="1">
                <a:solidFill>
                  <a:srgbClr val="000000"/>
                </a:solidFill>
              </a:rPr>
              <a:t>years</a:t>
            </a:r>
            <a:r>
              <a:rPr lang="it-IT" sz="1600" dirty="0">
                <a:solidFill>
                  <a:srgbClr val="000000"/>
                </a:solidFill>
              </a:rPr>
              <a:t> from </a:t>
            </a:r>
            <a:r>
              <a:rPr lang="it-IT" sz="1600" dirty="0" err="1">
                <a:solidFill>
                  <a:srgbClr val="000000"/>
                </a:solidFill>
              </a:rPr>
              <a:t>diagnosis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either</a:t>
            </a:r>
            <a:r>
              <a:rPr lang="it-IT" sz="1600" dirty="0">
                <a:solidFill>
                  <a:srgbClr val="000000"/>
                </a:solidFill>
              </a:rPr>
              <a:t> with loco-</a:t>
            </a:r>
            <a:r>
              <a:rPr lang="it-IT" sz="1600" dirty="0" err="1">
                <a:solidFill>
                  <a:srgbClr val="000000"/>
                </a:solidFill>
              </a:rPr>
              <a:t>regional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disease</a:t>
            </a:r>
            <a:r>
              <a:rPr lang="it-IT" sz="1600" dirty="0">
                <a:solidFill>
                  <a:srgbClr val="000000"/>
                </a:solidFill>
              </a:rPr>
              <a:t> or with </a:t>
            </a:r>
            <a:r>
              <a:rPr lang="it-IT" sz="1600" dirty="0" err="1">
                <a:solidFill>
                  <a:srgbClr val="000000"/>
                </a:solidFill>
              </a:rPr>
              <a:t>distant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metastases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baseline="30000" dirty="0">
                <a:solidFill>
                  <a:srgbClr val="000000"/>
                </a:solidFill>
              </a:rPr>
              <a:t>1</a:t>
            </a: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 err="1">
                <a:solidFill>
                  <a:srgbClr val="000000"/>
                </a:solidFill>
              </a:rPr>
              <a:t>European</a:t>
            </a:r>
            <a:r>
              <a:rPr lang="it-IT" sz="1600" dirty="0">
                <a:solidFill>
                  <a:srgbClr val="000000"/>
                </a:solidFill>
              </a:rPr>
              <a:t> School of </a:t>
            </a:r>
            <a:r>
              <a:rPr lang="it-IT" sz="1600" dirty="0" err="1">
                <a:solidFill>
                  <a:srgbClr val="000000"/>
                </a:solidFill>
              </a:rPr>
              <a:t>Oncology</a:t>
            </a:r>
            <a:r>
              <a:rPr lang="it-IT" sz="1600" dirty="0">
                <a:solidFill>
                  <a:srgbClr val="000000"/>
                </a:solidFill>
              </a:rPr>
              <a:t> (ESO) and </a:t>
            </a:r>
            <a:r>
              <a:rPr lang="it-IT" sz="1600" dirty="0" err="1">
                <a:solidFill>
                  <a:srgbClr val="000000"/>
                </a:solidFill>
              </a:rPr>
              <a:t>European</a:t>
            </a:r>
            <a:r>
              <a:rPr lang="it-IT" sz="1600" dirty="0">
                <a:solidFill>
                  <a:srgbClr val="000000"/>
                </a:solidFill>
              </a:rPr>
              <a:t> Society for </a:t>
            </a:r>
            <a:r>
              <a:rPr lang="it-IT" sz="1600" dirty="0" err="1">
                <a:solidFill>
                  <a:srgbClr val="000000"/>
                </a:solidFill>
              </a:rPr>
              <a:t>Medical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Oncology</a:t>
            </a:r>
            <a:r>
              <a:rPr lang="it-IT" sz="1600" dirty="0">
                <a:solidFill>
                  <a:srgbClr val="000000"/>
                </a:solidFill>
              </a:rPr>
              <a:t> (ESMO)        </a:t>
            </a:r>
            <a:r>
              <a:rPr lang="it-IT" sz="1600" dirty="0" err="1">
                <a:solidFill>
                  <a:srgbClr val="000000"/>
                </a:solidFill>
              </a:rPr>
              <a:t>classification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baseline="30000" dirty="0">
                <a:solidFill>
                  <a:srgbClr val="000000"/>
                </a:solidFill>
              </a:rPr>
              <a:t>2</a:t>
            </a:r>
            <a:r>
              <a:rPr lang="it-IT" sz="16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994F97-B064-6547-B6AF-76D17D87E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621" y="4889584"/>
            <a:ext cx="683137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it-IT" altLang="it-IT" sz="1050" baseline="30000" dirty="0">
                <a:latin typeface="+mn-lt"/>
                <a:ea typeface="Lucida Sans Unicode" pitchFamily="34" charset="0"/>
                <a:cs typeface="Lucida Sans Unicode" pitchFamily="34" charset="0"/>
              </a:rPr>
              <a:t>1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EBCTCG, Lancet 2015; </a:t>
            </a:r>
            <a:r>
              <a:rPr lang="it-IT" altLang="it-IT" sz="1050" baseline="30000" dirty="0">
                <a:latin typeface="+mn-lt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Cardoso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F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et al,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Ann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</a:t>
            </a:r>
            <a:r>
              <a:rPr lang="it-IT" altLang="it-IT" sz="1050" dirty="0" err="1">
                <a:latin typeface="+mn-lt"/>
                <a:ea typeface="Lucida Sans Unicode" pitchFamily="34" charset="0"/>
                <a:cs typeface="Lucida Sans Unicode" pitchFamily="34" charset="0"/>
              </a:rPr>
              <a:t>Oncol</a:t>
            </a:r>
            <a:r>
              <a:rPr lang="it-IT" altLang="it-IT" sz="1050" dirty="0">
                <a:latin typeface="+mn-lt"/>
                <a:ea typeface="Lucida Sans Unicode" pitchFamily="34" charset="0"/>
                <a:cs typeface="Lucida Sans Unicode" pitchFamily="34" charset="0"/>
              </a:rPr>
              <a:t> 2020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A570B18-3683-174A-A7CA-C538EC6B0396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BACKGROUND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3ADC40D-FF70-4148-BD8B-AF6578C61D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371" b="11852"/>
          <a:stretch/>
        </p:blipFill>
        <p:spPr bwMode="auto">
          <a:xfrm>
            <a:off x="945641" y="2545382"/>
            <a:ext cx="7212179" cy="234420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25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9F2B2F4-2BA4-5643-AC10-C013F525FD08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THE GIM AND MIG STUDIES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D02C3AE-4B7B-9F45-91FA-653F43D82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745668"/>
              </p:ext>
            </p:extLst>
          </p:nvPr>
        </p:nvGraphicFramePr>
        <p:xfrm>
          <a:off x="111788" y="588953"/>
          <a:ext cx="8879891" cy="4489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9757">
                  <a:extLst>
                    <a:ext uri="{9D8B030D-6E8A-4147-A177-3AD203B41FA5}">
                      <a16:colId xmlns:a16="http://schemas.microsoft.com/office/drawing/2014/main" val="2792744787"/>
                    </a:ext>
                  </a:extLst>
                </a:gridCol>
                <a:gridCol w="598646">
                  <a:extLst>
                    <a:ext uri="{9D8B030D-6E8A-4147-A177-3AD203B41FA5}">
                      <a16:colId xmlns:a16="http://schemas.microsoft.com/office/drawing/2014/main" val="2687110144"/>
                    </a:ext>
                  </a:extLst>
                </a:gridCol>
                <a:gridCol w="2037759">
                  <a:extLst>
                    <a:ext uri="{9D8B030D-6E8A-4147-A177-3AD203B41FA5}">
                      <a16:colId xmlns:a16="http://schemas.microsoft.com/office/drawing/2014/main" val="474790899"/>
                    </a:ext>
                  </a:extLst>
                </a:gridCol>
                <a:gridCol w="838778">
                  <a:extLst>
                    <a:ext uri="{9D8B030D-6E8A-4147-A177-3AD203B41FA5}">
                      <a16:colId xmlns:a16="http://schemas.microsoft.com/office/drawing/2014/main" val="737198954"/>
                    </a:ext>
                  </a:extLst>
                </a:gridCol>
                <a:gridCol w="963920">
                  <a:extLst>
                    <a:ext uri="{9D8B030D-6E8A-4147-A177-3AD203B41FA5}">
                      <a16:colId xmlns:a16="http://schemas.microsoft.com/office/drawing/2014/main" val="2328918315"/>
                    </a:ext>
                  </a:extLst>
                </a:gridCol>
                <a:gridCol w="839622">
                  <a:extLst>
                    <a:ext uri="{9D8B030D-6E8A-4147-A177-3AD203B41FA5}">
                      <a16:colId xmlns:a16="http://schemas.microsoft.com/office/drawing/2014/main" val="2743451641"/>
                    </a:ext>
                  </a:extLst>
                </a:gridCol>
                <a:gridCol w="718711">
                  <a:extLst>
                    <a:ext uri="{9D8B030D-6E8A-4147-A177-3AD203B41FA5}">
                      <a16:colId xmlns:a16="http://schemas.microsoft.com/office/drawing/2014/main" val="3508483755"/>
                    </a:ext>
                  </a:extLst>
                </a:gridCol>
                <a:gridCol w="963920">
                  <a:extLst>
                    <a:ext uri="{9D8B030D-6E8A-4147-A177-3AD203B41FA5}">
                      <a16:colId xmlns:a16="http://schemas.microsoft.com/office/drawing/2014/main" val="3534818553"/>
                    </a:ext>
                  </a:extLst>
                </a:gridCol>
                <a:gridCol w="838778">
                  <a:extLst>
                    <a:ext uri="{9D8B030D-6E8A-4147-A177-3AD203B41FA5}">
                      <a16:colId xmlns:a16="http://schemas.microsoft.com/office/drawing/2014/main" val="1597934215"/>
                    </a:ext>
                  </a:extLst>
                </a:gridCol>
              </a:tblGrid>
              <a:tr h="6515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No. of patients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Arms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Median follow-up (yrs)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No. of DFS/EFS events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No. of distant relapses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No. of HR+ pts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No. of DFS/EFS events in HR+ pts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No. of distant relapses in HR+ pts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1851472629"/>
                  </a:ext>
                </a:extLst>
              </a:tr>
              <a:tr h="6515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GIM2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2091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FEC-P dose dense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FEC-P standard interval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EC-P dose dense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EC-P standard interval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7.0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521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232*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1611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359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160*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1190618575"/>
                  </a:ext>
                </a:extLst>
              </a:tr>
              <a:tr h="14659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GIM3 FATA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3697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Letrozole for 5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Anastrozole for 5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Exemestane for 5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Tamoxifen for 2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Letrozole for 3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Tamoxifen for 2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Exemestane for 3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Tamoxifen for 2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Anastrozole for 3 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183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3697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401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183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1675311908"/>
                  </a:ext>
                </a:extLst>
              </a:tr>
              <a:tr h="459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GIM4 LEAD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2056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Letrozole for 2-3 yrs (5 yrs of ET)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Letrozole for 5 yrs (7-8 yrs of ET)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11.7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474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158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2056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474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158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1350227004"/>
                  </a:ext>
                </a:extLst>
              </a:tr>
              <a:tr h="3257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GIM6 PROMISE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281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CT alone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CT + GnRHa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12.4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226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70*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31*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2315777972"/>
                  </a:ext>
                </a:extLst>
              </a:tr>
              <a:tr h="3257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MIG1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1214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FEC dose dense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FEC standard interval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15.8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494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220*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650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265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141*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635825572"/>
                  </a:ext>
                </a:extLst>
              </a:tr>
              <a:tr h="3257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MIG5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1055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FEC x6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EP x 4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12.8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422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tx1"/>
                          </a:solidFill>
                          <a:effectLst/>
                        </a:rPr>
                        <a:t>226</a:t>
                      </a:r>
                      <a:endParaRPr lang="it-IT" sz="110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</a:rPr>
                        <a:t>809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323*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144*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1167298545"/>
                  </a:ext>
                </a:extLst>
              </a:tr>
              <a:tr h="1748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10394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2399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1059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9049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1892</a:t>
                      </a:r>
                    </a:p>
                  </a:txBody>
                  <a:tcPr marL="33985" marR="33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817</a:t>
                      </a:r>
                    </a:p>
                  </a:txBody>
                  <a:tcPr marL="33985" marR="33985" marT="0" marB="0"/>
                </a:tc>
                <a:extLst>
                  <a:ext uri="{0D108BD9-81ED-4DB2-BD59-A6C34878D82A}">
                    <a16:rowId xmlns:a16="http://schemas.microsoft.com/office/drawing/2014/main" val="784280931"/>
                  </a:ext>
                </a:extLst>
              </a:tr>
            </a:tbl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57D9285B-33F8-DB47-A3F9-0FCED2136DA0}"/>
              </a:ext>
            </a:extLst>
          </p:cNvPr>
          <p:cNvSpPr/>
          <p:nvPr/>
        </p:nvSpPr>
        <p:spPr>
          <a:xfrm>
            <a:off x="111786" y="4890052"/>
            <a:ext cx="8879891" cy="198783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61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86DB22-031F-A042-8B36-5E65D8D3E103}"/>
              </a:ext>
            </a:extLst>
          </p:cNvPr>
          <p:cNvSpPr txBox="1"/>
          <p:nvPr/>
        </p:nvSpPr>
        <p:spPr>
          <a:xfrm>
            <a:off x="111786" y="154194"/>
            <a:ext cx="887989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1F497D"/>
                </a:solidFill>
              </a:rPr>
              <a:t>OBJECTIVES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44CE48-0AAB-C443-A5C4-8D02D512D29D}"/>
              </a:ext>
            </a:extLst>
          </p:cNvPr>
          <p:cNvSpPr txBox="1">
            <a:spLocks/>
          </p:cNvSpPr>
          <p:nvPr/>
        </p:nvSpPr>
        <p:spPr>
          <a:xfrm>
            <a:off x="89452" y="616226"/>
            <a:ext cx="8965095" cy="4456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600" b="1" dirty="0" err="1">
                <a:solidFill>
                  <a:srgbClr val="000000"/>
                </a:solidFill>
              </a:rPr>
              <a:t>Primary</a:t>
            </a:r>
            <a:r>
              <a:rPr lang="it-IT" sz="1600" b="1" dirty="0">
                <a:solidFill>
                  <a:srgbClr val="000000"/>
                </a:solidFill>
              </a:rPr>
              <a:t> </a:t>
            </a:r>
            <a:r>
              <a:rPr lang="it-IT" sz="1600" b="1" dirty="0" err="1">
                <a:solidFill>
                  <a:srgbClr val="000000"/>
                </a:solidFill>
              </a:rPr>
              <a:t>objective</a:t>
            </a:r>
            <a:endParaRPr lang="it-IT" sz="1600" b="1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compare the </a:t>
            </a:r>
            <a:r>
              <a:rPr lang="it-IT" sz="1600" dirty="0" err="1">
                <a:solidFill>
                  <a:srgbClr val="000000"/>
                </a:solidFill>
              </a:rPr>
              <a:t>overall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survival</a:t>
            </a:r>
            <a:r>
              <a:rPr lang="it-IT" sz="1600" dirty="0">
                <a:solidFill>
                  <a:srgbClr val="000000"/>
                </a:solidFill>
              </a:rPr>
              <a:t> (OS), </a:t>
            </a:r>
            <a:r>
              <a:rPr lang="it-IT" sz="1600" dirty="0" err="1">
                <a:solidFill>
                  <a:srgbClr val="000000"/>
                </a:solidFill>
              </a:rPr>
              <a:t>defined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as</a:t>
            </a:r>
            <a:r>
              <a:rPr lang="it-IT" sz="1600" dirty="0">
                <a:solidFill>
                  <a:srgbClr val="000000"/>
                </a:solidFill>
              </a:rPr>
              <a:t> time </a:t>
            </a:r>
            <a:r>
              <a:rPr lang="it-IT" sz="1600" dirty="0" err="1">
                <a:solidFill>
                  <a:srgbClr val="000000"/>
                </a:solidFill>
              </a:rPr>
              <a:t>between</a:t>
            </a:r>
            <a:r>
              <a:rPr lang="it-IT" sz="1600" dirty="0">
                <a:solidFill>
                  <a:srgbClr val="000000"/>
                </a:solidFill>
              </a:rPr>
              <a:t> date of </a:t>
            </a:r>
            <a:r>
              <a:rPr lang="it-IT" sz="1600" dirty="0" err="1">
                <a:solidFill>
                  <a:srgbClr val="000000"/>
                </a:solidFill>
              </a:rPr>
              <a:t>distant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disease</a:t>
            </a:r>
            <a:r>
              <a:rPr lang="it-IT" sz="1600" dirty="0">
                <a:solidFill>
                  <a:srgbClr val="000000"/>
                </a:solidFill>
              </a:rPr>
              <a:t>-free </a:t>
            </a:r>
            <a:r>
              <a:rPr lang="it-IT" sz="1600" dirty="0" err="1">
                <a:solidFill>
                  <a:srgbClr val="000000"/>
                </a:solidFill>
              </a:rPr>
              <a:t>survival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event</a:t>
            </a:r>
            <a:r>
              <a:rPr lang="it-IT" sz="1600" dirty="0">
                <a:solidFill>
                  <a:srgbClr val="000000"/>
                </a:solidFill>
              </a:rPr>
              <a:t> (DDFS) and </a:t>
            </a:r>
            <a:r>
              <a:rPr lang="it-IT" sz="1600" dirty="0" err="1">
                <a:solidFill>
                  <a:srgbClr val="000000"/>
                </a:solidFill>
              </a:rPr>
              <a:t>death</a:t>
            </a:r>
            <a:r>
              <a:rPr lang="it-IT" sz="1600" dirty="0">
                <a:solidFill>
                  <a:srgbClr val="000000"/>
                </a:solidFill>
              </a:rPr>
              <a:t>, in </a:t>
            </a:r>
            <a:r>
              <a:rPr lang="it-IT" sz="1600" dirty="0" err="1">
                <a:solidFill>
                  <a:srgbClr val="000000"/>
                </a:solidFill>
              </a:rPr>
              <a:t>three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groups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patients</a:t>
            </a:r>
            <a:r>
              <a:rPr lang="it-IT" sz="1600" dirty="0">
                <a:solidFill>
                  <a:srgbClr val="000000"/>
                </a:solidFill>
              </a:rPr>
              <a:t>: i) </a:t>
            </a:r>
            <a:r>
              <a:rPr lang="it-IT" sz="1600" dirty="0" err="1">
                <a:solidFill>
                  <a:srgbClr val="000000"/>
                </a:solidFill>
              </a:rPr>
              <a:t>primary</a:t>
            </a:r>
            <a:r>
              <a:rPr lang="it-IT" sz="1600" dirty="0">
                <a:solidFill>
                  <a:srgbClr val="000000"/>
                </a:solidFill>
              </a:rPr>
              <a:t> endocrine </a:t>
            </a:r>
            <a:r>
              <a:rPr lang="it-IT" sz="1600" dirty="0" err="1">
                <a:solidFill>
                  <a:srgbClr val="000000"/>
                </a:solidFill>
              </a:rPr>
              <a:t>resistant</a:t>
            </a:r>
            <a:r>
              <a:rPr lang="it-IT" sz="1600" dirty="0">
                <a:solidFill>
                  <a:srgbClr val="000000"/>
                </a:solidFill>
              </a:rPr>
              <a:t> or ii) </a:t>
            </a:r>
            <a:r>
              <a:rPr lang="it-IT" sz="1600" dirty="0" err="1">
                <a:solidFill>
                  <a:srgbClr val="000000"/>
                </a:solidFill>
              </a:rPr>
              <a:t>secondary</a:t>
            </a:r>
            <a:r>
              <a:rPr lang="it-IT" sz="1600" dirty="0">
                <a:solidFill>
                  <a:srgbClr val="000000"/>
                </a:solidFill>
              </a:rPr>
              <a:t> endocrine </a:t>
            </a:r>
            <a:r>
              <a:rPr lang="it-IT" sz="1600" dirty="0" err="1">
                <a:solidFill>
                  <a:srgbClr val="000000"/>
                </a:solidFill>
              </a:rPr>
              <a:t>resistant</a:t>
            </a:r>
            <a:r>
              <a:rPr lang="it-IT" sz="1600" dirty="0">
                <a:solidFill>
                  <a:srgbClr val="000000"/>
                </a:solidFill>
              </a:rPr>
              <a:t> or iii) endocrine sensitive </a:t>
            </a:r>
            <a:r>
              <a:rPr lang="it-IT" sz="1600" dirty="0" err="1">
                <a:solidFill>
                  <a:srgbClr val="000000"/>
                </a:solidFill>
              </a:rPr>
              <a:t>disease</a:t>
            </a:r>
            <a:r>
              <a:rPr lang="it-IT" sz="1600" dirty="0">
                <a:solidFill>
                  <a:srgbClr val="000000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rgbClr val="000000"/>
              </a:solidFill>
            </a:endParaRPr>
          </a:p>
          <a:p>
            <a:pPr algn="just"/>
            <a:r>
              <a:rPr lang="it-IT" sz="1600" b="1" dirty="0" err="1">
                <a:solidFill>
                  <a:srgbClr val="000000"/>
                </a:solidFill>
              </a:rPr>
              <a:t>Secondary</a:t>
            </a:r>
            <a:r>
              <a:rPr lang="it-IT" sz="1600" b="1" dirty="0">
                <a:solidFill>
                  <a:srgbClr val="000000"/>
                </a:solidFill>
              </a:rPr>
              <a:t> </a:t>
            </a:r>
            <a:r>
              <a:rPr lang="it-IT" sz="1600" b="1" dirty="0" err="1">
                <a:solidFill>
                  <a:srgbClr val="000000"/>
                </a:solidFill>
              </a:rPr>
              <a:t>objectives</a:t>
            </a:r>
            <a:endParaRPr lang="it-IT" sz="1600" b="1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OS in the </a:t>
            </a:r>
            <a:r>
              <a:rPr lang="it-IT" sz="1600" dirty="0" err="1">
                <a:solidFill>
                  <a:srgbClr val="000000"/>
                </a:solidFill>
              </a:rPr>
              <a:t>three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groups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according</a:t>
            </a:r>
            <a:r>
              <a:rPr lang="it-IT" sz="1600" dirty="0">
                <a:solidFill>
                  <a:srgbClr val="000000"/>
                </a:solidFill>
              </a:rPr>
              <a:t> to </a:t>
            </a:r>
            <a:r>
              <a:rPr lang="it-IT" sz="1600" dirty="0" err="1">
                <a:solidFill>
                  <a:srgbClr val="000000"/>
                </a:solidFill>
              </a:rPr>
              <a:t>patient’s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age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nodal</a:t>
            </a:r>
            <a:r>
              <a:rPr lang="it-IT" sz="1600" dirty="0">
                <a:solidFill>
                  <a:srgbClr val="000000"/>
                </a:solidFill>
              </a:rPr>
              <a:t> status, </a:t>
            </a:r>
            <a:r>
              <a:rPr lang="it-IT" sz="1600" dirty="0" err="1">
                <a:solidFill>
                  <a:srgbClr val="000000"/>
                </a:solidFill>
              </a:rPr>
              <a:t>tumor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size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estrogen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receptors</a:t>
            </a:r>
            <a:r>
              <a:rPr lang="it-IT" sz="1600" dirty="0">
                <a:solidFill>
                  <a:srgbClr val="000000"/>
                </a:solidFill>
              </a:rPr>
              <a:t> and progesterone </a:t>
            </a:r>
            <a:r>
              <a:rPr lang="it-IT" sz="1600" dirty="0" err="1">
                <a:solidFill>
                  <a:srgbClr val="000000"/>
                </a:solidFill>
              </a:rPr>
              <a:t>receptors</a:t>
            </a:r>
            <a:r>
              <a:rPr lang="it-IT" sz="1600" dirty="0">
                <a:solidFill>
                  <a:srgbClr val="000000"/>
                </a:solidFill>
              </a:rPr>
              <a:t> status  (ER+/</a:t>
            </a:r>
            <a:r>
              <a:rPr lang="it-IT" sz="1600" dirty="0" err="1">
                <a:solidFill>
                  <a:srgbClr val="000000"/>
                </a:solidFill>
              </a:rPr>
              <a:t>PgR</a:t>
            </a:r>
            <a:r>
              <a:rPr lang="it-IT" sz="1600" dirty="0">
                <a:solidFill>
                  <a:srgbClr val="000000"/>
                </a:solidFill>
              </a:rPr>
              <a:t>+, ER+/</a:t>
            </a:r>
            <a:r>
              <a:rPr lang="it-IT" sz="1600" dirty="0" err="1">
                <a:solidFill>
                  <a:srgbClr val="000000"/>
                </a:solidFill>
              </a:rPr>
              <a:t>PgR</a:t>
            </a:r>
            <a:r>
              <a:rPr lang="it-IT" sz="1600" dirty="0">
                <a:solidFill>
                  <a:srgbClr val="000000"/>
                </a:solidFill>
              </a:rPr>
              <a:t>-, ER-/</a:t>
            </a:r>
            <a:r>
              <a:rPr lang="it-IT" sz="1600" dirty="0" err="1">
                <a:solidFill>
                  <a:srgbClr val="000000"/>
                </a:solidFill>
              </a:rPr>
              <a:t>PgR</a:t>
            </a:r>
            <a:r>
              <a:rPr lang="it-IT" sz="1600" dirty="0">
                <a:solidFill>
                  <a:srgbClr val="000000"/>
                </a:solidFill>
              </a:rPr>
              <a:t>+, </a:t>
            </a:r>
            <a:r>
              <a:rPr lang="it-IT" sz="1600" dirty="0" err="1">
                <a:solidFill>
                  <a:srgbClr val="000000"/>
                </a:solidFill>
              </a:rPr>
              <a:t>Other</a:t>
            </a:r>
            <a:r>
              <a:rPr lang="it-IT" sz="1600" dirty="0">
                <a:solidFill>
                  <a:srgbClr val="000000"/>
                </a:solidFill>
              </a:rPr>
              <a:t>), </a:t>
            </a:r>
            <a:r>
              <a:rPr lang="it-IT" sz="1600" dirty="0" err="1">
                <a:solidFill>
                  <a:srgbClr val="000000"/>
                </a:solidFill>
              </a:rPr>
              <a:t>prior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local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therapy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prior</a:t>
            </a:r>
            <a:r>
              <a:rPr lang="it-IT" sz="1600" dirty="0">
                <a:solidFill>
                  <a:srgbClr val="000000"/>
                </a:solidFill>
              </a:rPr>
              <a:t> (neo)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chemotherapy</a:t>
            </a:r>
            <a:r>
              <a:rPr lang="it-IT" sz="1600" dirty="0">
                <a:solidFill>
                  <a:srgbClr val="000000"/>
                </a:solidFill>
              </a:rPr>
              <a:t> and </a:t>
            </a:r>
            <a:r>
              <a:rPr lang="it-IT" sz="1600" dirty="0" err="1">
                <a:solidFill>
                  <a:srgbClr val="000000"/>
                </a:solidFill>
              </a:rPr>
              <a:t>type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prior</a:t>
            </a:r>
            <a:r>
              <a:rPr lang="it-IT" sz="1600" dirty="0">
                <a:solidFill>
                  <a:srgbClr val="000000"/>
                </a:solidFill>
              </a:rPr>
              <a:t> (neo)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chemotherapy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type</a:t>
            </a:r>
            <a:r>
              <a:rPr lang="it-IT" sz="1600" dirty="0">
                <a:solidFill>
                  <a:srgbClr val="000000"/>
                </a:solidFill>
              </a:rPr>
              <a:t> and </a:t>
            </a:r>
            <a:r>
              <a:rPr lang="it-IT" sz="1600" dirty="0" err="1">
                <a:solidFill>
                  <a:srgbClr val="000000"/>
                </a:solidFill>
              </a:rPr>
              <a:t>duration</a:t>
            </a:r>
            <a:r>
              <a:rPr lang="it-IT" sz="1600" dirty="0">
                <a:solidFill>
                  <a:srgbClr val="000000"/>
                </a:solidFill>
              </a:rPr>
              <a:t> of endocrine </a:t>
            </a:r>
            <a:r>
              <a:rPr lang="it-IT" sz="1600" dirty="0" err="1">
                <a:solidFill>
                  <a:srgbClr val="000000"/>
                </a:solidFill>
              </a:rPr>
              <a:t>therapy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received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OS  in </a:t>
            </a:r>
            <a:r>
              <a:rPr lang="it-IT" sz="1600" dirty="0" err="1">
                <a:solidFill>
                  <a:srgbClr val="000000"/>
                </a:solidFill>
              </a:rPr>
              <a:t>patients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experiencing</a:t>
            </a:r>
            <a:r>
              <a:rPr lang="it-IT" sz="1600" dirty="0">
                <a:solidFill>
                  <a:srgbClr val="000000"/>
                </a:solidFill>
              </a:rPr>
              <a:t> relapse </a:t>
            </a:r>
            <a:r>
              <a:rPr lang="it-IT" sz="1600" dirty="0" err="1">
                <a:solidFill>
                  <a:srgbClr val="000000"/>
                </a:solidFill>
              </a:rPr>
              <a:t>after</a:t>
            </a:r>
            <a:r>
              <a:rPr lang="it-IT" sz="1600" dirty="0">
                <a:solidFill>
                  <a:srgbClr val="000000"/>
                </a:solidFill>
              </a:rPr>
              <a:t> the </a:t>
            </a:r>
            <a:r>
              <a:rPr lang="it-IT" sz="1600" dirty="0" err="1">
                <a:solidFill>
                  <a:srgbClr val="000000"/>
                </a:solidFill>
              </a:rPr>
              <a:t>completion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ET </a:t>
            </a:r>
            <a:r>
              <a:rPr lang="it-IT" sz="1600" dirty="0" err="1">
                <a:solidFill>
                  <a:srgbClr val="000000"/>
                </a:solidFill>
              </a:rPr>
              <a:t>according</a:t>
            </a:r>
            <a:r>
              <a:rPr lang="it-IT" sz="1600" dirty="0">
                <a:solidFill>
                  <a:srgbClr val="000000"/>
                </a:solidFill>
              </a:rPr>
              <a:t> to the timing of relapse (</a:t>
            </a:r>
            <a:r>
              <a:rPr lang="it-IT" sz="1600" dirty="0" err="1">
                <a:solidFill>
                  <a:srgbClr val="000000"/>
                </a:solidFill>
              </a:rPr>
              <a:t>early</a:t>
            </a:r>
            <a:r>
              <a:rPr lang="it-IT" sz="1600" dirty="0">
                <a:solidFill>
                  <a:srgbClr val="000000"/>
                </a:solidFill>
              </a:rPr>
              <a:t> vs late </a:t>
            </a:r>
            <a:r>
              <a:rPr lang="it-IT" sz="1600" dirty="0" err="1">
                <a:solidFill>
                  <a:srgbClr val="000000"/>
                </a:solidFill>
              </a:rPr>
              <a:t>relapses</a:t>
            </a:r>
            <a:r>
              <a:rPr lang="it-IT" sz="1600" dirty="0">
                <a:solidFill>
                  <a:srgbClr val="000000"/>
                </a:solidFill>
              </a:rPr>
              <a:t>, </a:t>
            </a:r>
            <a:r>
              <a:rPr lang="it-IT" sz="1600" dirty="0" err="1">
                <a:solidFill>
                  <a:srgbClr val="000000"/>
                </a:solidFill>
              </a:rPr>
              <a:t>defined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as</a:t>
            </a:r>
            <a:r>
              <a:rPr lang="it-IT" sz="1600" dirty="0">
                <a:solidFill>
                  <a:srgbClr val="000000"/>
                </a:solidFill>
              </a:rPr>
              <a:t> relapse </a:t>
            </a:r>
            <a:r>
              <a:rPr lang="it-IT" sz="1600" dirty="0" err="1">
                <a:solidFill>
                  <a:srgbClr val="000000"/>
                </a:solidFill>
              </a:rPr>
              <a:t>within</a:t>
            </a:r>
            <a:r>
              <a:rPr lang="it-IT" sz="1600" dirty="0">
                <a:solidFill>
                  <a:srgbClr val="000000"/>
                </a:solidFill>
              </a:rPr>
              <a:t> or </a:t>
            </a:r>
            <a:r>
              <a:rPr lang="it-IT" sz="1600" dirty="0" err="1">
                <a:solidFill>
                  <a:srgbClr val="000000"/>
                </a:solidFill>
              </a:rPr>
              <a:t>after</a:t>
            </a:r>
            <a:r>
              <a:rPr lang="it-IT" sz="1600" dirty="0">
                <a:solidFill>
                  <a:srgbClr val="000000"/>
                </a:solidFill>
              </a:rPr>
              <a:t> 5 </a:t>
            </a:r>
            <a:r>
              <a:rPr lang="it-IT" sz="1600" dirty="0" err="1">
                <a:solidFill>
                  <a:srgbClr val="000000"/>
                </a:solidFill>
              </a:rPr>
              <a:t>years</a:t>
            </a:r>
            <a:r>
              <a:rPr lang="it-IT" sz="1600" dirty="0">
                <a:solidFill>
                  <a:srgbClr val="000000"/>
                </a:solidFill>
              </a:rPr>
              <a:t> from the </a:t>
            </a:r>
            <a:r>
              <a:rPr lang="it-IT" sz="1600" dirty="0" err="1">
                <a:solidFill>
                  <a:srgbClr val="000000"/>
                </a:solidFill>
              </a:rPr>
              <a:t>completion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adjuvant</a:t>
            </a:r>
            <a:r>
              <a:rPr lang="it-IT" sz="1600" dirty="0">
                <a:solidFill>
                  <a:srgbClr val="000000"/>
                </a:solidFill>
              </a:rPr>
              <a:t> treatment)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describe</a:t>
            </a:r>
            <a:r>
              <a:rPr lang="it-IT" sz="1600" dirty="0">
                <a:solidFill>
                  <a:srgbClr val="000000"/>
                </a:solidFill>
              </a:rPr>
              <a:t> timing and </a:t>
            </a:r>
            <a:r>
              <a:rPr lang="it-IT" sz="1600" dirty="0" err="1">
                <a:solidFill>
                  <a:srgbClr val="000000"/>
                </a:solidFill>
              </a:rPr>
              <a:t>patterns</a:t>
            </a:r>
            <a:r>
              <a:rPr lang="it-IT" sz="1600" dirty="0">
                <a:solidFill>
                  <a:srgbClr val="000000"/>
                </a:solidFill>
              </a:rPr>
              <a:t> of </a:t>
            </a:r>
            <a:r>
              <a:rPr lang="it-IT" sz="1600" dirty="0" err="1">
                <a:solidFill>
                  <a:srgbClr val="000000"/>
                </a:solidFill>
              </a:rPr>
              <a:t>recurrence</a:t>
            </a:r>
            <a:r>
              <a:rPr lang="it-IT" sz="1600" dirty="0">
                <a:solidFill>
                  <a:srgbClr val="000000"/>
                </a:solidFill>
              </a:rPr>
              <a:t> over time in the </a:t>
            </a:r>
            <a:r>
              <a:rPr lang="it-IT" sz="1600" dirty="0" err="1">
                <a:solidFill>
                  <a:srgbClr val="000000"/>
                </a:solidFill>
              </a:rPr>
              <a:t>included</a:t>
            </a:r>
            <a:r>
              <a:rPr lang="it-IT" sz="1600" dirty="0">
                <a:solidFill>
                  <a:srgbClr val="000000"/>
                </a:solidFill>
              </a:rPr>
              <a:t> trials </a:t>
            </a:r>
            <a:r>
              <a:rPr lang="it-IT" sz="1600" dirty="0" err="1">
                <a:solidFill>
                  <a:srgbClr val="000000"/>
                </a:solidFill>
              </a:rPr>
              <a:t>according</a:t>
            </a:r>
            <a:r>
              <a:rPr lang="it-IT" sz="1600" dirty="0">
                <a:solidFill>
                  <a:srgbClr val="000000"/>
                </a:solidFill>
              </a:rPr>
              <a:t> to the </a:t>
            </a:r>
            <a:r>
              <a:rPr lang="it-IT" sz="1600" dirty="0" err="1">
                <a:solidFill>
                  <a:srgbClr val="000000"/>
                </a:solidFill>
              </a:rPr>
              <a:t>different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patients</a:t>
            </a:r>
            <a:r>
              <a:rPr lang="it-IT" sz="1600" dirty="0">
                <a:solidFill>
                  <a:srgbClr val="000000"/>
                </a:solidFill>
              </a:rPr>
              <a:t>’ </a:t>
            </a:r>
            <a:r>
              <a:rPr lang="it-IT" sz="1600" dirty="0" err="1">
                <a:solidFill>
                  <a:srgbClr val="000000"/>
                </a:solidFill>
              </a:rPr>
              <a:t>characteristics</a:t>
            </a:r>
            <a:endParaRPr lang="it-IT" sz="16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0000"/>
                </a:solidFill>
              </a:rPr>
              <a:t>To </a:t>
            </a:r>
            <a:r>
              <a:rPr lang="it-IT" sz="1600" dirty="0" err="1">
                <a:solidFill>
                  <a:srgbClr val="000000"/>
                </a:solidFill>
              </a:rPr>
              <a:t>assess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calibration</a:t>
            </a:r>
            <a:r>
              <a:rPr lang="it-IT" sz="1600" dirty="0">
                <a:solidFill>
                  <a:srgbClr val="000000"/>
                </a:solidFill>
              </a:rPr>
              <a:t> and </a:t>
            </a:r>
            <a:r>
              <a:rPr lang="it-IT" sz="1600" dirty="0" err="1">
                <a:solidFill>
                  <a:srgbClr val="000000"/>
                </a:solidFill>
              </a:rPr>
              <a:t>discriminatory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  <a:r>
              <a:rPr lang="it-IT" sz="1600" dirty="0" err="1">
                <a:solidFill>
                  <a:srgbClr val="000000"/>
                </a:solidFill>
              </a:rPr>
              <a:t>accuracy</a:t>
            </a:r>
            <a:r>
              <a:rPr lang="it-IT" sz="1600" dirty="0">
                <a:solidFill>
                  <a:srgbClr val="000000"/>
                </a:solidFill>
              </a:rPr>
              <a:t> of the CTS5 score and the PREDICT+ </a:t>
            </a:r>
            <a:r>
              <a:rPr lang="it-IT" sz="1600" dirty="0" err="1">
                <a:solidFill>
                  <a:srgbClr val="000000"/>
                </a:solidFill>
              </a:rPr>
              <a:t>tool</a:t>
            </a:r>
            <a:endParaRPr lang="it-IT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01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542</Words>
  <Application>Microsoft Macintosh PowerPoint</Application>
  <PresentationFormat>Presentazione su schermo (16:9)</PresentationFormat>
  <Paragraphs>106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Garamond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Matteo Lambertini</dc:creator>
  <cp:lastModifiedBy>Eva Blondeaux</cp:lastModifiedBy>
  <cp:revision>561</cp:revision>
  <dcterms:created xsi:type="dcterms:W3CDTF">2019-10-15T19:17:10Z</dcterms:created>
  <dcterms:modified xsi:type="dcterms:W3CDTF">2021-11-24T13:25:20Z</dcterms:modified>
</cp:coreProperties>
</file>