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8" r:id="rId4"/>
    <p:sldId id="269" r:id="rId5"/>
    <p:sldId id="257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65" autoAdjust="0"/>
  </p:normalViewPr>
  <p:slideViewPr>
    <p:cSldViewPr snapToGrid="0" showGuides="1">
      <p:cViewPr varScale="1">
        <p:scale>
          <a:sx n="62" d="100"/>
          <a:sy n="62" d="100"/>
        </p:scale>
        <p:origin x="1020" y="78"/>
      </p:cViewPr>
      <p:guideLst>
        <p:guide orient="horz" pos="7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2F67-5F3D-413D-ABF1-F80C162C3498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8D27-67C0-4B3A-A6FD-5B4A8CB483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2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18D27-67C0-4B3A-A6FD-5B4A8CB483F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42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TK1 can be measured through a peripheral blood draw and quantified via ELISA-based assays, thus may represent a noninvasive and widely accessible means of estimating prognosis at baseline, as well as monitoring response throughout treatment.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 applicability of TK1 as a marker of prognosis and early resistance to a uniform regimen may represent an appealing clinical and research tool.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18D27-67C0-4B3A-A6FD-5B4A8CB483F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7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36385-1A4D-4695-8BF6-1988994A0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613C3B-F7EF-4551-9DB9-783C9F851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F90ECF-FC90-477A-859D-590A01D6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7ECF1-6DFE-4CBF-BE0C-98946D4E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42B78A-9F8B-4145-B4AF-6D2E662D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A5813F-49F2-4302-A0D7-E8E88EA4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AE5182-CE6B-4770-B268-ECDE262FE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DC87A-2D7C-418A-B074-9C5D8946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83791-FC2F-425C-BE87-77A0F84C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1B3E7A-1313-4BF2-AEE2-F27904D4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4859D4-2D38-4986-9F67-0BD331A50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D6A250-9EC4-4D99-82EB-7D82B66D7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5B3F3D-2AFA-42AD-8152-C9F0881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44A510-BB4F-4CEF-A624-D746099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C7349F-3C35-4CCF-9A4C-1FDE2025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AFC5E-43E5-4BF1-8B35-F8C00A9F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D0583-FB4A-4C5C-8712-2090F492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B82D76-2C0E-4273-85C9-0FC9A8E4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D23CD6-830A-497D-AE25-013A6EDF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D3AF4A-BBE4-4F12-91EE-30B29306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8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07D41-E107-4BBA-87F4-828254A2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4940BC-BBB6-4208-A093-9FCE13B6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718137-7C72-4495-9087-09BFA9F9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844FA-7768-4C66-A801-D16E823D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4AC05-F6C7-466C-88A7-20BD263B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35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3781A-1776-4711-8DD2-2EEED68E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BF61BE-A454-4BFE-BF19-0798C1E09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CC87F1-0AAF-4A94-9283-25880234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DDFF78-FDA8-461A-B38A-F6620A2C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142480-66F5-4101-8B33-6FDFFD2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8199E-E0AC-4A54-A3E5-F89CA99E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9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CCDBC-B0F5-43F8-8AAE-5FA6317E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86A95C-66F5-4E2C-8223-710FC882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CA6AB7-72D7-44CC-8A02-62305CFB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97EF83-BF99-4E3E-A26E-7A22233C0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EDFE67-173B-490B-AC53-8983ECDE0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0E0F31-66FA-4874-B3DA-AA65AB0B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FDBE56-3D1A-42FF-B4AE-44413ED3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D8D5E0-E9AE-40F5-900A-72920608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3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26F0D-572D-4A6A-B068-425CD24D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270C4E-C61E-4A04-8C94-7E466DD1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FAD4C1-F551-437B-96CA-DD37C452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1571A0-7C9B-4AAB-8DED-11AB9625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9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1077DA-6A1C-418A-AFF5-511FCA35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932D1D-C67C-4A58-9D05-85656A97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075D92-A558-429C-AFB8-6D6B9DFC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3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30F37-01B6-46FA-A66E-3461E22D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1ED154-AE32-4241-9150-ABCA0B85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B937D6-F277-4C5D-A043-DC03AD77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A851BD-A087-4B81-9408-BECE5B16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984E9-4799-4A11-B66D-45F2C5FD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91C9CD-7E33-4BFB-B192-83466A4E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4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46C9A-85AF-4713-8FBC-B0717EC7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3E3922-718A-47B2-88AC-A85CC7248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373104-23E7-40E0-BC39-CC06B199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6D7633-EE8D-4277-AB81-85DDCB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CFE22D-C5BB-454B-BFD0-07C62C4A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0C187E-CFF6-4529-A75E-4159E58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F0540B-013B-4A78-8A27-D27C36C9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75EB33-98F8-4974-87B4-0FE71339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B5EEFB-1490-4AC7-B079-436E02BF2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8FB9-85E3-4264-B475-416E2EB6E5B5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F7BE6-2C0A-4421-94FF-46044E279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962CA5-0868-45A8-8F33-0F52E064A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21FF-2E98-486B-9E82-1EC66CC104D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966B30-7DB6-4793-BA7E-B592A463D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94676" r="6059"/>
          <a:stretch/>
        </p:blipFill>
        <p:spPr>
          <a:xfrm>
            <a:off x="0" y="6492874"/>
            <a:ext cx="121920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3A0EFB6-C75E-467E-8627-B7DEF42D9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6059"/>
          <a:stretch/>
        </p:blipFill>
        <p:spPr>
          <a:xfrm>
            <a:off x="246528" y="161366"/>
            <a:ext cx="6566649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4"/>
          <p:cNvSpPr txBox="1"/>
          <p:nvPr/>
        </p:nvSpPr>
        <p:spPr>
          <a:xfrm>
            <a:off x="7219668" y="2609738"/>
            <a:ext cx="47482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NUOVE PROPOSTE</a:t>
            </a:r>
          </a:p>
          <a:p>
            <a:endParaRPr lang="it-IT" sz="2800" b="1" dirty="0"/>
          </a:p>
          <a:p>
            <a:r>
              <a:rPr lang="it-IT" sz="2800" b="1" dirty="0"/>
              <a:t>Dr. Giuseppe Buono</a:t>
            </a:r>
          </a:p>
          <a:p>
            <a:r>
              <a:rPr lang="it-IT" sz="2800" dirty="0"/>
              <a:t>IRCCS INT F. </a:t>
            </a:r>
            <a:r>
              <a:rPr lang="it-IT" sz="2800" dirty="0" err="1"/>
              <a:t>Pascale</a:t>
            </a:r>
            <a:r>
              <a:rPr lang="it-IT" sz="2800" dirty="0"/>
              <a:t>, Napoli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4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19" y="1596151"/>
            <a:ext cx="10515600" cy="422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Translational analysis:</a:t>
            </a:r>
            <a:endParaRPr lang="it-IT" sz="2200" u="sng" dirty="0"/>
          </a:p>
          <a:p>
            <a:pPr marL="0" lvl="0" indent="0">
              <a:buNone/>
            </a:pPr>
            <a:r>
              <a:rPr lang="en-US" sz="2000" dirty="0"/>
              <a:t>- Serum and plasma collection at baseline, 21 day, 3 months (1</a:t>
            </a:r>
            <a:r>
              <a:rPr lang="en-US" sz="2000" baseline="30000" dirty="0"/>
              <a:t>st</a:t>
            </a:r>
            <a:r>
              <a:rPr lang="en-US" sz="2000" dirty="0"/>
              <a:t> evaluation), every 3 months until disease progression (</a:t>
            </a:r>
            <a:r>
              <a:rPr lang="en-US" sz="2000" dirty="0" err="1"/>
              <a:t>ctDNA</a:t>
            </a:r>
            <a:r>
              <a:rPr lang="en-US" sz="2000" dirty="0"/>
              <a:t>, exploratory analysis on: </a:t>
            </a:r>
            <a:r>
              <a:rPr lang="en-US" sz="2000" dirty="0" err="1"/>
              <a:t>timidine</a:t>
            </a:r>
            <a:r>
              <a:rPr lang="en-US" sz="2000" dirty="0"/>
              <a:t> kinase1, circulating exosomes, other analysis to be defined)</a:t>
            </a:r>
            <a:endParaRPr lang="it-IT" sz="2000" dirty="0"/>
          </a:p>
          <a:p>
            <a:pPr marL="0" lvl="0" indent="0">
              <a:buNone/>
            </a:pPr>
            <a:r>
              <a:rPr lang="en-US" sz="2000" dirty="0"/>
              <a:t>- Microbiome stool test at baseline, first evaluation and at PD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794554" y="3794924"/>
            <a:ext cx="4972050" cy="2019299"/>
            <a:chOff x="295275" y="4257675"/>
            <a:chExt cx="5143500" cy="201929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96" t="38507" r="32011" b="45454"/>
            <a:stretch/>
          </p:blipFill>
          <p:spPr>
            <a:xfrm>
              <a:off x="295275" y="4705350"/>
              <a:ext cx="5143500" cy="1571624"/>
            </a:xfrm>
            <a:prstGeom prst="rect">
              <a:avLst/>
            </a:prstGeom>
          </p:spPr>
        </p:pic>
        <p:sp>
          <p:nvSpPr>
            <p:cNvPr id="5" name="Gallone 4"/>
            <p:cNvSpPr/>
            <p:nvPr/>
          </p:nvSpPr>
          <p:spPr>
            <a:xfrm>
              <a:off x="704851" y="4257675"/>
              <a:ext cx="1143000" cy="381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</a:rPr>
                <a:t>Baseline</a:t>
              </a:r>
            </a:p>
          </p:txBody>
        </p:sp>
        <p:sp>
          <p:nvSpPr>
            <p:cNvPr id="7" name="Gallone 6"/>
            <p:cNvSpPr/>
            <p:nvPr/>
          </p:nvSpPr>
          <p:spPr>
            <a:xfrm>
              <a:off x="1704974" y="4257675"/>
              <a:ext cx="828675" cy="381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bg1"/>
                  </a:solidFill>
                </a:rPr>
                <a:t>Day</a:t>
              </a:r>
              <a:r>
                <a:rPr lang="it-IT" sz="1200" dirty="0">
                  <a:solidFill>
                    <a:schemeClr val="bg1"/>
                  </a:solidFill>
                </a:rPr>
                <a:t> 21</a:t>
              </a:r>
            </a:p>
          </p:txBody>
        </p:sp>
        <p:sp>
          <p:nvSpPr>
            <p:cNvPr id="8" name="Gallone 7"/>
            <p:cNvSpPr/>
            <p:nvPr/>
          </p:nvSpPr>
          <p:spPr>
            <a:xfrm>
              <a:off x="2386012" y="4257675"/>
              <a:ext cx="1109663" cy="381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</a:rPr>
                <a:t>First </a:t>
              </a:r>
              <a:r>
                <a:rPr lang="it-IT" sz="1200" dirty="0" err="1">
                  <a:solidFill>
                    <a:schemeClr val="bg1"/>
                  </a:solidFill>
                </a:rPr>
                <a:t>imaging</a:t>
              </a:r>
              <a:r>
                <a:rPr lang="it-IT" sz="12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9" name="Gallone 8"/>
            <p:cNvSpPr/>
            <p:nvPr/>
          </p:nvSpPr>
          <p:spPr>
            <a:xfrm>
              <a:off x="3357561" y="4257675"/>
              <a:ext cx="1823876" cy="3810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bg1"/>
                  </a:solidFill>
                </a:rPr>
                <a:t>Every</a:t>
              </a:r>
              <a:r>
                <a:rPr lang="it-IT" sz="1200" dirty="0">
                  <a:solidFill>
                    <a:schemeClr val="bg1"/>
                  </a:solidFill>
                </a:rPr>
                <a:t> 3 </a:t>
              </a:r>
              <a:r>
                <a:rPr lang="it-IT" sz="1200" dirty="0" err="1">
                  <a:solidFill>
                    <a:schemeClr val="bg1"/>
                  </a:solidFill>
                </a:rPr>
                <a:t>months</a:t>
              </a:r>
              <a:r>
                <a:rPr lang="it-IT" sz="1200" dirty="0">
                  <a:solidFill>
                    <a:schemeClr val="bg1"/>
                  </a:solidFill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</a:rPr>
                <a:t>until</a:t>
              </a:r>
              <a:r>
                <a:rPr lang="it-IT" sz="1200" dirty="0">
                  <a:solidFill>
                    <a:schemeClr val="bg1"/>
                  </a:solidFill>
                </a:rPr>
                <a:t> </a:t>
              </a:r>
              <a:r>
                <a:rPr lang="it-IT" sz="1200" dirty="0" err="1">
                  <a:solidFill>
                    <a:schemeClr val="bg1"/>
                  </a:solidFill>
                </a:rPr>
                <a:t>progression</a:t>
              </a:r>
              <a:r>
                <a:rPr lang="it-IT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7378394" y="3526763"/>
            <a:ext cx="3505200" cy="2619376"/>
            <a:chOff x="7579939" y="3667124"/>
            <a:chExt cx="3307136" cy="24288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42" t="37666" r="20874" b="36959"/>
            <a:stretch/>
          </p:blipFill>
          <p:spPr bwMode="auto">
            <a:xfrm>
              <a:off x="7579939" y="3667124"/>
              <a:ext cx="3307136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7579940" y="5788222"/>
              <a:ext cx="3307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Liquid </a:t>
              </a:r>
              <a:r>
                <a:rPr lang="it-IT" sz="1400" b="1" dirty="0" err="1">
                  <a:solidFill>
                    <a:schemeClr val="bg1"/>
                  </a:solidFill>
                </a:rPr>
                <a:t>biopsy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t="18552" r="49367" b="10001"/>
          <a:stretch/>
        </p:blipFill>
        <p:spPr bwMode="auto">
          <a:xfrm>
            <a:off x="5417753" y="1202773"/>
            <a:ext cx="2575364" cy="27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909" b="14990"/>
          <a:stretch/>
        </p:blipFill>
        <p:spPr bwMode="auto">
          <a:xfrm>
            <a:off x="198780" y="1278717"/>
            <a:ext cx="2521727" cy="23940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6" t="5973" r="8119" b="31762"/>
          <a:stretch/>
        </p:blipFill>
        <p:spPr bwMode="auto">
          <a:xfrm>
            <a:off x="198779" y="3901376"/>
            <a:ext cx="2521728" cy="2323214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3"/>
            </a:solidFill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98780" y="919168"/>
            <a:ext cx="252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TK1 in BIOITALEE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8780" y="6259406"/>
            <a:ext cx="252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Malorni</a:t>
            </a:r>
            <a:r>
              <a:rPr lang="it-IT" sz="1200" dirty="0"/>
              <a:t> </a:t>
            </a:r>
            <a:r>
              <a:rPr lang="it-IT" sz="1200" i="1" dirty="0"/>
              <a:t>et al. </a:t>
            </a:r>
            <a:r>
              <a:rPr lang="it-IT" sz="1200" dirty="0"/>
              <a:t>ESMO 2021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/>
          <a:stretch/>
        </p:blipFill>
        <p:spPr bwMode="auto">
          <a:xfrm>
            <a:off x="3183841" y="1202773"/>
            <a:ext cx="2355452" cy="270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45917" r="20209" b="17231"/>
          <a:stretch/>
        </p:blipFill>
        <p:spPr bwMode="auto">
          <a:xfrm>
            <a:off x="3393377" y="4052115"/>
            <a:ext cx="429183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393378" y="6240357"/>
            <a:ext cx="429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Laarson</a:t>
            </a:r>
            <a:r>
              <a:rPr lang="it-IT" sz="1200" dirty="0"/>
              <a:t> </a:t>
            </a:r>
            <a:r>
              <a:rPr lang="it-IT" sz="1200" i="1" dirty="0"/>
              <a:t>et al. </a:t>
            </a:r>
            <a:r>
              <a:rPr lang="it-IT" sz="1200" dirty="0" err="1"/>
              <a:t>Scientific</a:t>
            </a:r>
            <a:r>
              <a:rPr lang="it-IT" sz="1200" dirty="0"/>
              <a:t> reports 2020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93378" y="919168"/>
            <a:ext cx="429183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TK1 in 142 MBC </a:t>
            </a:r>
            <a:r>
              <a:rPr lang="it-IT" dirty="0" err="1"/>
              <a:t>pts</a:t>
            </a:r>
            <a:r>
              <a:rPr lang="it-IT" dirty="0"/>
              <a:t>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27203" r="50776" b="32031"/>
          <a:stretch/>
        </p:blipFill>
        <p:spPr bwMode="auto">
          <a:xfrm>
            <a:off x="8702566" y="1309756"/>
            <a:ext cx="3373820" cy="249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48237" r="19712" b="24789"/>
          <a:stretch/>
        </p:blipFill>
        <p:spPr bwMode="auto">
          <a:xfrm>
            <a:off x="8034658" y="4312364"/>
            <a:ext cx="4041728" cy="191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8034658" y="919169"/>
            <a:ext cx="404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TK1 in 125 </a:t>
            </a:r>
            <a:r>
              <a:rPr lang="it-IT" dirty="0" err="1"/>
              <a:t>eBC</a:t>
            </a:r>
            <a:r>
              <a:rPr lang="it-IT" dirty="0"/>
              <a:t> </a:t>
            </a:r>
            <a:r>
              <a:rPr lang="it-IT" dirty="0" err="1"/>
              <a:t>pts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with NACT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034658" y="6261915"/>
            <a:ext cx="404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Matikas</a:t>
            </a:r>
            <a:r>
              <a:rPr lang="it-IT" sz="1200" dirty="0"/>
              <a:t> </a:t>
            </a:r>
            <a:r>
              <a:rPr lang="it-IT" sz="1200" i="1" dirty="0"/>
              <a:t>et al. </a:t>
            </a:r>
            <a:r>
              <a:rPr lang="it-IT" sz="1200" dirty="0"/>
              <a:t>ESMO Open 2021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0FF4C4EC-12E5-4614-8833-AD6424681B9D}"/>
              </a:ext>
            </a:extLst>
          </p:cNvPr>
          <p:cNvSpPr txBox="1">
            <a:spLocks/>
          </p:cNvSpPr>
          <p:nvPr/>
        </p:nvSpPr>
        <p:spPr>
          <a:xfrm>
            <a:off x="278217" y="37689"/>
            <a:ext cx="10065934" cy="225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u="sng" dirty="0"/>
              <a:t>Timidine </a:t>
            </a:r>
            <a:r>
              <a:rPr lang="it-IT" sz="2400" u="sng" dirty="0" err="1"/>
              <a:t>Kinase</a:t>
            </a:r>
            <a:r>
              <a:rPr lang="it-IT" sz="2400" u="sng" dirty="0"/>
              <a:t>:</a:t>
            </a:r>
            <a:r>
              <a:rPr lang="it-IT" sz="2400" dirty="0"/>
              <a:t> </a:t>
            </a:r>
            <a:r>
              <a:rPr lang="en-US" sz="1800" dirty="0"/>
              <a:t>catalyzes the phosphorylation of thymidine to thymidine monophosphate, which plays a critical role in the synthesis of DNA. Levels and activity of TK1 (cytosolic form) low or undetectable in resting cells, peaking markedly from late G1 to late S-phase in proliferating cells.</a:t>
            </a:r>
          </a:p>
          <a:p>
            <a:pPr marL="0" indent="0">
              <a:buNone/>
            </a:pPr>
            <a:endParaRPr lang="it-IT" sz="1800" u="sng" dirty="0"/>
          </a:p>
        </p:txBody>
      </p:sp>
    </p:spTree>
    <p:extLst>
      <p:ext uri="{BB962C8B-B14F-4D97-AF65-F5344CB8AC3E}">
        <p14:creationId xmlns:p14="http://schemas.microsoft.com/office/powerpoint/2010/main" val="10871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24" y="110520"/>
            <a:ext cx="11153776" cy="584775"/>
          </a:xfrm>
        </p:spPr>
        <p:txBody>
          <a:bodyPr>
            <a:normAutofit/>
          </a:bodyPr>
          <a:lstStyle/>
          <a:p>
            <a:r>
              <a:rPr lang="it-IT" sz="3200" dirty="0" err="1"/>
              <a:t>Immunity</a:t>
            </a:r>
            <a:r>
              <a:rPr lang="it-IT" sz="3200" dirty="0"/>
              <a:t> and </a:t>
            </a:r>
            <a:r>
              <a:rPr lang="it-IT" sz="3200" dirty="0" err="1"/>
              <a:t>ADCs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B5731D8-AF51-4984-9148-7C05DF578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34" t="32492" r="21953" b="17067"/>
          <a:stretch/>
        </p:blipFill>
        <p:spPr>
          <a:xfrm>
            <a:off x="385762" y="2250795"/>
            <a:ext cx="4814887" cy="305752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713D06F-5CA8-4778-AA12-0BECE92855B2}"/>
              </a:ext>
            </a:extLst>
          </p:cNvPr>
          <p:cNvSpPr/>
          <p:nvPr/>
        </p:nvSpPr>
        <p:spPr>
          <a:xfrm>
            <a:off x="200024" y="1707484"/>
            <a:ext cx="5000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1600" b="1" dirty="0"/>
              <a:t>Contribution of DS-8201a to immune </a:t>
            </a:r>
          </a:p>
          <a:p>
            <a:pPr marL="0" lvl="2" algn="ctr"/>
            <a:r>
              <a:rPr lang="en-US" sz="1600" b="1" dirty="0"/>
              <a:t>memory formation</a:t>
            </a:r>
            <a:endParaRPr lang="it-IT" sz="1600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6B39E035-10D4-4493-AB65-20148E0E0E8C}"/>
              </a:ext>
            </a:extLst>
          </p:cNvPr>
          <p:cNvGrpSpPr/>
          <p:nvPr/>
        </p:nvGrpSpPr>
        <p:grpSpPr>
          <a:xfrm>
            <a:off x="6155529" y="2406946"/>
            <a:ext cx="5650709" cy="2901375"/>
            <a:chOff x="5900738" y="2057400"/>
            <a:chExt cx="5314952" cy="2901375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82242C77-FC3A-4AA2-AAC5-FE2197DCD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539" t="38968" r="5664" b="27682"/>
            <a:stretch/>
          </p:blipFill>
          <p:spPr>
            <a:xfrm>
              <a:off x="5900738" y="2057400"/>
              <a:ext cx="2657476" cy="2901375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2653BBCE-1043-4233-8BC6-E23A47EF5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539" t="37285" r="5664" b="23112"/>
            <a:stretch/>
          </p:blipFill>
          <p:spPr>
            <a:xfrm>
              <a:off x="8558214" y="2104087"/>
              <a:ext cx="2657476" cy="2807999"/>
            </a:xfrm>
            <a:prstGeom prst="rect">
              <a:avLst/>
            </a:prstGeom>
          </p:spPr>
        </p:pic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EF68AE9F-D77C-4F18-B28B-535DAA45DBB3}"/>
              </a:ext>
            </a:extLst>
          </p:cNvPr>
          <p:cNvSpPr/>
          <p:nvPr/>
        </p:nvSpPr>
        <p:spPr>
          <a:xfrm>
            <a:off x="6155530" y="1738871"/>
            <a:ext cx="5650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1600" b="1" dirty="0"/>
              <a:t>Contribution of adaptive immunity for effect </a:t>
            </a:r>
          </a:p>
          <a:p>
            <a:pPr marL="0" lvl="2" algn="ctr"/>
            <a:r>
              <a:rPr lang="en-US" sz="1600" b="1" dirty="0"/>
              <a:t>of DS-8201a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98D525-EC76-486B-B8D6-ACADBA28951A}"/>
              </a:ext>
            </a:extLst>
          </p:cNvPr>
          <p:cNvSpPr txBox="1"/>
          <p:nvPr/>
        </p:nvSpPr>
        <p:spPr>
          <a:xfrm>
            <a:off x="6155529" y="5429260"/>
            <a:ext cx="5860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 </a:t>
            </a:r>
            <a:r>
              <a:rPr lang="it-IT" sz="1600" dirty="0" err="1"/>
              <a:t>immunocompetent</a:t>
            </a:r>
            <a:r>
              <a:rPr lang="it-IT" sz="1600" dirty="0"/>
              <a:t> mice, </a:t>
            </a:r>
            <a:r>
              <a:rPr lang="it-IT" sz="1600" dirty="0" err="1"/>
              <a:t>intratumoral</a:t>
            </a:r>
            <a:r>
              <a:rPr lang="it-IT" sz="1600" dirty="0"/>
              <a:t> T </a:t>
            </a:r>
            <a:r>
              <a:rPr lang="it-IT" sz="1600" dirty="0" err="1"/>
              <a:t>cells</a:t>
            </a:r>
            <a:r>
              <a:rPr lang="it-IT" sz="1600" dirty="0"/>
              <a:t> </a:t>
            </a:r>
            <a:r>
              <a:rPr lang="it-IT" sz="1600" dirty="0" err="1"/>
              <a:t>significantly</a:t>
            </a:r>
            <a:r>
              <a:rPr lang="it-IT" sz="1600" dirty="0"/>
              <a:t> </a:t>
            </a:r>
            <a:r>
              <a:rPr lang="it-IT" sz="1600" dirty="0" err="1"/>
              <a:t>increased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day 8 </a:t>
            </a:r>
            <a:r>
              <a:rPr lang="it-IT" sz="1600" dirty="0" err="1"/>
              <a:t>compared</a:t>
            </a:r>
            <a:r>
              <a:rPr lang="it-IT" sz="1600" dirty="0"/>
              <a:t> with </a:t>
            </a:r>
            <a:r>
              <a:rPr lang="it-IT" sz="1600" dirty="0" err="1"/>
              <a:t>vehicle</a:t>
            </a:r>
            <a:r>
              <a:rPr lang="it-IT" sz="1600" dirty="0"/>
              <a:t> controls. </a:t>
            </a:r>
            <a:r>
              <a:rPr lang="it-IT" sz="1600" dirty="0" err="1"/>
              <a:t>When</a:t>
            </a:r>
            <a:r>
              <a:rPr lang="it-IT" sz="1600" dirty="0"/>
              <a:t> CD8+ </a:t>
            </a:r>
            <a:r>
              <a:rPr lang="it-IT" sz="1600" dirty="0" err="1"/>
              <a:t>cells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depleted</a:t>
            </a:r>
            <a:r>
              <a:rPr lang="it-IT" sz="1600" dirty="0"/>
              <a:t>, anti-</a:t>
            </a:r>
            <a:r>
              <a:rPr lang="it-IT" sz="1600" dirty="0" err="1"/>
              <a:t>tumor</a:t>
            </a:r>
            <a:r>
              <a:rPr lang="it-IT" sz="1600" dirty="0"/>
              <a:t> </a:t>
            </a:r>
            <a:r>
              <a:rPr lang="it-IT" sz="1600" dirty="0" err="1"/>
              <a:t>effect</a:t>
            </a:r>
            <a:r>
              <a:rPr lang="it-IT" sz="1600" dirty="0"/>
              <a:t> of DS-8201a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negated</a:t>
            </a:r>
            <a:r>
              <a:rPr lang="it-IT" sz="1600" dirty="0"/>
              <a:t> (data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shown</a:t>
            </a:r>
            <a:r>
              <a:rPr lang="it-IT" sz="1600" dirty="0"/>
              <a:t>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27FF99D-6F79-4DB9-BA72-686A6E396E42}"/>
              </a:ext>
            </a:extLst>
          </p:cNvPr>
          <p:cNvSpPr txBox="1"/>
          <p:nvPr/>
        </p:nvSpPr>
        <p:spPr>
          <a:xfrm>
            <a:off x="372665" y="5429260"/>
            <a:ext cx="484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 mice </a:t>
            </a:r>
            <a:r>
              <a:rPr lang="it-IT" sz="1600" dirty="0" err="1"/>
              <a:t>cured</a:t>
            </a:r>
            <a:r>
              <a:rPr lang="it-IT" sz="1600" dirty="0"/>
              <a:t> with DS-8201a, </a:t>
            </a:r>
            <a:r>
              <a:rPr lang="it-IT" sz="1600" dirty="0" err="1"/>
              <a:t>inoculated</a:t>
            </a:r>
            <a:r>
              <a:rPr lang="it-IT" sz="1600" dirty="0"/>
              <a:t> HER2+ or negative </a:t>
            </a:r>
            <a:r>
              <a:rPr lang="it-IT" sz="1600" dirty="0" err="1"/>
              <a:t>cells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rejected</a:t>
            </a:r>
            <a:r>
              <a:rPr lang="it-IT" sz="1600" dirty="0"/>
              <a:t>, </a:t>
            </a:r>
            <a:r>
              <a:rPr lang="it-IT" sz="1600" dirty="0" err="1"/>
              <a:t>whereas</a:t>
            </a:r>
            <a:r>
              <a:rPr lang="it-IT" sz="1600" dirty="0"/>
              <a:t> </a:t>
            </a:r>
            <a:r>
              <a:rPr lang="it-IT" sz="1600" dirty="0" err="1"/>
              <a:t>these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r>
              <a:rPr lang="it-IT" sz="1600" dirty="0"/>
              <a:t> </a:t>
            </a:r>
            <a:r>
              <a:rPr lang="it-IT" sz="1600" dirty="0" err="1"/>
              <a:t>grew</a:t>
            </a:r>
            <a:r>
              <a:rPr lang="it-IT" sz="1600" dirty="0"/>
              <a:t> in </a:t>
            </a:r>
            <a:r>
              <a:rPr lang="it-IT" sz="1600" dirty="0" err="1"/>
              <a:t>naive</a:t>
            </a:r>
            <a:r>
              <a:rPr lang="it-IT" sz="1600" dirty="0"/>
              <a:t> mice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39847F-32A4-4E1E-8782-48C358072EDB}"/>
              </a:ext>
            </a:extLst>
          </p:cNvPr>
          <p:cNvSpPr txBox="1"/>
          <p:nvPr/>
        </p:nvSpPr>
        <p:spPr>
          <a:xfrm>
            <a:off x="9670273" y="6217445"/>
            <a:ext cx="252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Iwata </a:t>
            </a:r>
            <a:r>
              <a:rPr lang="it-IT" sz="1200" i="1" dirty="0"/>
              <a:t>et al. </a:t>
            </a:r>
            <a:r>
              <a:rPr lang="it-IT" sz="1200" dirty="0" err="1"/>
              <a:t>Mol</a:t>
            </a:r>
            <a:r>
              <a:rPr lang="it-IT" sz="1200" dirty="0"/>
              <a:t> Cancer </a:t>
            </a:r>
            <a:r>
              <a:rPr lang="it-IT" sz="1200" dirty="0" err="1"/>
              <a:t>Ther</a:t>
            </a:r>
            <a:r>
              <a:rPr lang="it-IT" sz="1200" dirty="0"/>
              <a:t> 2017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868082-E9E4-4F1A-8C7A-ADDD75AFE5B2}"/>
              </a:ext>
            </a:extLst>
          </p:cNvPr>
          <p:cNvSpPr txBox="1"/>
          <p:nvPr/>
        </p:nvSpPr>
        <p:spPr>
          <a:xfrm>
            <a:off x="200024" y="773301"/>
            <a:ext cx="1101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One of </a:t>
            </a:r>
            <a:r>
              <a:rPr lang="it-IT" dirty="0" err="1"/>
              <a:t>mechanisms</a:t>
            </a:r>
            <a:r>
              <a:rPr lang="it-IT" dirty="0"/>
              <a:t> of immune activation by CT </a:t>
            </a:r>
            <a:r>
              <a:rPr lang="it-IT" dirty="0" err="1"/>
              <a:t>is</a:t>
            </a:r>
            <a:r>
              <a:rPr lang="it-IT" dirty="0"/>
              <a:t> activation of </a:t>
            </a:r>
            <a:r>
              <a:rPr lang="it-IT" dirty="0" err="1"/>
              <a:t>dendritic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followed</a:t>
            </a:r>
            <a:r>
              <a:rPr lang="it-IT" dirty="0"/>
              <a:t> by activation of T </a:t>
            </a:r>
            <a:r>
              <a:rPr lang="it-IT" dirty="0" err="1"/>
              <a:t>cells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Topoisomerase</a:t>
            </a:r>
            <a:r>
              <a:rPr lang="it-IT" dirty="0"/>
              <a:t>-I </a:t>
            </a:r>
            <a:r>
              <a:rPr lang="it-IT" dirty="0" err="1"/>
              <a:t>inhibitors</a:t>
            </a:r>
            <a:r>
              <a:rPr lang="it-IT" dirty="0"/>
              <a:t> </a:t>
            </a:r>
            <a:r>
              <a:rPr lang="it-IT" dirty="0" err="1"/>
              <a:t>demontrasted</a:t>
            </a:r>
            <a:r>
              <a:rPr lang="it-IT" dirty="0"/>
              <a:t> to </a:t>
            </a:r>
            <a:r>
              <a:rPr lang="it-IT" dirty="0" err="1"/>
              <a:t>stimulate</a:t>
            </a:r>
            <a:r>
              <a:rPr lang="it-IT" dirty="0"/>
              <a:t> T-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killing</a:t>
            </a:r>
            <a:r>
              <a:rPr lang="it-IT" dirty="0"/>
              <a:t> activity and an </a:t>
            </a:r>
            <a:r>
              <a:rPr lang="it-IT" dirty="0" err="1"/>
              <a:t>immunomodulatory</a:t>
            </a:r>
            <a:r>
              <a:rPr lang="it-IT" dirty="0"/>
              <a:t> </a:t>
            </a:r>
            <a:r>
              <a:rPr lang="it-IT" dirty="0" err="1"/>
              <a:t>effect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25" y="110520"/>
            <a:ext cx="11153775" cy="832456"/>
          </a:xfrm>
        </p:spPr>
        <p:txBody>
          <a:bodyPr>
            <a:normAutofit/>
          </a:bodyPr>
          <a:lstStyle/>
          <a:p>
            <a:r>
              <a:rPr lang="it-IT" sz="3200" dirty="0" err="1"/>
              <a:t>Immunity</a:t>
            </a:r>
            <a:r>
              <a:rPr lang="it-IT" sz="3200" dirty="0"/>
              <a:t> and </a:t>
            </a:r>
            <a:r>
              <a:rPr lang="it-IT" sz="3200" dirty="0" err="1"/>
              <a:t>ADCs</a:t>
            </a:r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713D06F-5CA8-4778-AA12-0BECE92855B2}"/>
              </a:ext>
            </a:extLst>
          </p:cNvPr>
          <p:cNvSpPr/>
          <p:nvPr/>
        </p:nvSpPr>
        <p:spPr>
          <a:xfrm>
            <a:off x="471486" y="1281654"/>
            <a:ext cx="4643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1600" b="1" dirty="0"/>
              <a:t>Upregulation of </a:t>
            </a:r>
            <a:r>
              <a:rPr lang="en-US" sz="1600" b="1" dirty="0" err="1"/>
              <a:t>intratumoral</a:t>
            </a:r>
            <a:r>
              <a:rPr lang="en-US" sz="1600" b="1" dirty="0"/>
              <a:t> Dendritic cells </a:t>
            </a:r>
          </a:p>
          <a:p>
            <a:pPr marL="0" lvl="2" algn="ctr"/>
            <a:r>
              <a:rPr lang="en-US" sz="1600" b="1" dirty="0"/>
              <a:t>by DS-8201a </a:t>
            </a:r>
            <a:endParaRPr lang="it-IT" sz="160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F68AE9F-D77C-4F18-B28B-535DAA45DBB3}"/>
              </a:ext>
            </a:extLst>
          </p:cNvPr>
          <p:cNvSpPr/>
          <p:nvPr/>
        </p:nvSpPr>
        <p:spPr>
          <a:xfrm>
            <a:off x="6827043" y="1281655"/>
            <a:ext cx="4643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1600" b="1" dirty="0"/>
              <a:t>Increased expression of tumor-associated molecules on tumor cells by  DS-8201a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98D525-EC76-486B-B8D6-ACADBA28951A}"/>
              </a:ext>
            </a:extLst>
          </p:cNvPr>
          <p:cNvSpPr txBox="1"/>
          <p:nvPr/>
        </p:nvSpPr>
        <p:spPr>
          <a:xfrm>
            <a:off x="5986463" y="5157788"/>
            <a:ext cx="608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 </a:t>
            </a:r>
            <a:r>
              <a:rPr lang="it-IT" sz="1600" dirty="0" err="1"/>
              <a:t>immunocompetent</a:t>
            </a:r>
            <a:r>
              <a:rPr lang="it-IT" sz="1600" dirty="0"/>
              <a:t> mice </a:t>
            </a:r>
            <a:r>
              <a:rPr lang="it-IT" sz="1600" dirty="0" err="1"/>
              <a:t>eight</a:t>
            </a:r>
            <a:r>
              <a:rPr lang="it-IT" sz="1600" dirty="0"/>
              <a:t> days after DS-8201a, </a:t>
            </a:r>
            <a:r>
              <a:rPr lang="it-IT" sz="1600" dirty="0" err="1"/>
              <a:t>mean</a:t>
            </a:r>
            <a:r>
              <a:rPr lang="it-IT" sz="1600" dirty="0"/>
              <a:t> </a:t>
            </a:r>
            <a:r>
              <a:rPr lang="it-IT" sz="1600" dirty="0" err="1"/>
              <a:t>fluorescence</a:t>
            </a:r>
            <a:r>
              <a:rPr lang="it-IT" sz="1600" dirty="0"/>
              <a:t> </a:t>
            </a:r>
            <a:r>
              <a:rPr lang="it-IT" sz="1600" dirty="0" err="1"/>
              <a:t>intensity</a:t>
            </a:r>
            <a:r>
              <a:rPr lang="it-IT" sz="1600" dirty="0"/>
              <a:t> (MFI) of PDL-1 and MHC class I </a:t>
            </a:r>
            <a:r>
              <a:rPr lang="it-IT" sz="1600" dirty="0" err="1"/>
              <a:t>significantly</a:t>
            </a:r>
            <a:r>
              <a:rPr lang="it-IT" sz="1600" dirty="0"/>
              <a:t> </a:t>
            </a:r>
            <a:r>
              <a:rPr lang="it-IT" sz="1600" dirty="0" err="1"/>
              <a:t>increased</a:t>
            </a:r>
            <a:r>
              <a:rPr lang="it-IT" sz="1600" dirty="0"/>
              <a:t> in DS-</a:t>
            </a:r>
            <a:r>
              <a:rPr lang="it-IT" sz="1600" dirty="0" err="1"/>
              <a:t>treated</a:t>
            </a:r>
            <a:r>
              <a:rPr lang="it-IT" sz="1600" dirty="0"/>
              <a:t> </a:t>
            </a:r>
            <a:r>
              <a:rPr lang="it-IT" sz="1600" i="1" dirty="0"/>
              <a:t>vs</a:t>
            </a:r>
            <a:r>
              <a:rPr lang="it-IT" sz="1600" dirty="0"/>
              <a:t>. </a:t>
            </a:r>
            <a:r>
              <a:rPr lang="it-IT" sz="1600" dirty="0" err="1"/>
              <a:t>vehicle</a:t>
            </a:r>
            <a:r>
              <a:rPr lang="it-IT" sz="1600" dirty="0"/>
              <a:t> controls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27FF99D-6F79-4DB9-BA72-686A6E396E42}"/>
              </a:ext>
            </a:extLst>
          </p:cNvPr>
          <p:cNvSpPr txBox="1"/>
          <p:nvPr/>
        </p:nvSpPr>
        <p:spPr>
          <a:xfrm>
            <a:off x="372665" y="5157788"/>
            <a:ext cx="484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In </a:t>
            </a:r>
            <a:r>
              <a:rPr lang="it-IT" sz="1600" dirty="0" err="1"/>
              <a:t>immunocompetent</a:t>
            </a:r>
            <a:r>
              <a:rPr lang="it-IT" sz="1600" dirty="0"/>
              <a:t> mice </a:t>
            </a:r>
            <a:r>
              <a:rPr lang="it-IT" sz="1600" dirty="0" err="1"/>
              <a:t>eight</a:t>
            </a:r>
            <a:r>
              <a:rPr lang="it-IT" sz="1600" dirty="0"/>
              <a:t> days after DS-8201a, the ratio of </a:t>
            </a:r>
            <a:r>
              <a:rPr lang="it-IT" sz="1600" dirty="0" err="1"/>
              <a:t>DCs</a:t>
            </a:r>
            <a:r>
              <a:rPr lang="it-IT" sz="1600" dirty="0"/>
              <a:t> to </a:t>
            </a:r>
            <a:r>
              <a:rPr lang="it-IT" sz="1600" dirty="0" err="1"/>
              <a:t>lymphocytes</a:t>
            </a:r>
            <a:r>
              <a:rPr lang="it-IT" sz="1600" dirty="0"/>
              <a:t> </a:t>
            </a:r>
            <a:r>
              <a:rPr lang="it-IT" sz="1600" dirty="0" err="1"/>
              <a:t>significantly</a:t>
            </a:r>
            <a:r>
              <a:rPr lang="it-IT" sz="1600" dirty="0"/>
              <a:t> </a:t>
            </a:r>
            <a:r>
              <a:rPr lang="it-IT" sz="1600" dirty="0" err="1"/>
              <a:t>increased</a:t>
            </a:r>
            <a:r>
              <a:rPr lang="it-IT" sz="1600" dirty="0"/>
              <a:t> in DS-</a:t>
            </a:r>
            <a:r>
              <a:rPr lang="it-IT" sz="1600" dirty="0" err="1"/>
              <a:t>treated</a:t>
            </a:r>
            <a:r>
              <a:rPr lang="it-IT" sz="1600" dirty="0"/>
              <a:t> </a:t>
            </a:r>
            <a:r>
              <a:rPr lang="it-IT" sz="1600" i="1" dirty="0"/>
              <a:t>vs.</a:t>
            </a:r>
            <a:r>
              <a:rPr lang="it-IT" sz="1600" dirty="0"/>
              <a:t> </a:t>
            </a:r>
            <a:r>
              <a:rPr lang="it-IT" sz="1600" dirty="0" err="1"/>
              <a:t>vehicle</a:t>
            </a:r>
            <a:r>
              <a:rPr lang="it-IT" sz="1600" dirty="0"/>
              <a:t> controls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0F1D97D-72D3-482D-AB00-2CCFB946D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1" t="35618" r="47149" b="18673"/>
          <a:stretch/>
        </p:blipFill>
        <p:spPr>
          <a:xfrm>
            <a:off x="1293017" y="1935841"/>
            <a:ext cx="3050384" cy="29863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1B43BF9-763E-45DB-8639-CDBD0C331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99" t="41871" r="16796" b="14562"/>
          <a:stretch/>
        </p:blipFill>
        <p:spPr>
          <a:xfrm>
            <a:off x="5729288" y="2018949"/>
            <a:ext cx="6344069" cy="298631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CA731B-0445-4FB8-BF9A-674B2330A069}"/>
              </a:ext>
            </a:extLst>
          </p:cNvPr>
          <p:cNvSpPr txBox="1"/>
          <p:nvPr/>
        </p:nvSpPr>
        <p:spPr>
          <a:xfrm>
            <a:off x="9670273" y="6217445"/>
            <a:ext cx="2521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Iwata </a:t>
            </a:r>
            <a:r>
              <a:rPr lang="it-IT" sz="1200" i="1" dirty="0"/>
              <a:t>et al. </a:t>
            </a:r>
            <a:r>
              <a:rPr lang="it-IT" sz="1200" dirty="0" err="1"/>
              <a:t>Mol</a:t>
            </a:r>
            <a:r>
              <a:rPr lang="it-IT" sz="1200" dirty="0"/>
              <a:t> Cancer </a:t>
            </a:r>
            <a:r>
              <a:rPr lang="it-IT" sz="1200" dirty="0" err="1"/>
              <a:t>Ther</a:t>
            </a:r>
            <a:r>
              <a:rPr lang="it-IT" sz="12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0816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4B6E09-2D94-4645-9A46-99E58ED84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21764" r="14020" b="11982"/>
          <a:stretch/>
        </p:blipFill>
        <p:spPr>
          <a:xfrm>
            <a:off x="0" y="1305135"/>
            <a:ext cx="6748861" cy="4973745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8E2395D7-19F7-4B2B-A896-828327DB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" y="267864"/>
            <a:ext cx="11153775" cy="832456"/>
          </a:xfrm>
        </p:spPr>
        <p:txBody>
          <a:bodyPr>
            <a:normAutofit/>
          </a:bodyPr>
          <a:lstStyle/>
          <a:p>
            <a:r>
              <a:rPr lang="it-IT" sz="2800" dirty="0" err="1"/>
              <a:t>Gut</a:t>
            </a:r>
            <a:r>
              <a:rPr lang="it-IT" sz="2800" dirty="0"/>
              <a:t> </a:t>
            </a:r>
            <a:r>
              <a:rPr lang="it-IT" sz="2800" dirty="0" err="1"/>
              <a:t>microbiome</a:t>
            </a:r>
            <a:r>
              <a:rPr lang="it-IT" sz="2800" dirty="0"/>
              <a:t>: </a:t>
            </a:r>
            <a:r>
              <a:rPr lang="it-IT" sz="2800" dirty="0" err="1"/>
              <a:t>interplay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CT </a:t>
            </a:r>
            <a:r>
              <a:rPr lang="it-IT" sz="2800" dirty="0" err="1"/>
              <a:t>toxicity</a:t>
            </a:r>
            <a:r>
              <a:rPr lang="it-IT" sz="2800" dirty="0"/>
              <a:t> and immune </a:t>
            </a:r>
            <a:r>
              <a:rPr lang="it-IT" sz="2800" dirty="0" err="1"/>
              <a:t>stimulation</a:t>
            </a:r>
            <a:r>
              <a:rPr lang="it-IT" sz="2800" dirty="0"/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6CE4A28-908B-4E66-A035-67DBC7E50C06}"/>
              </a:ext>
            </a:extLst>
          </p:cNvPr>
          <p:cNvSpPr txBox="1"/>
          <p:nvPr/>
        </p:nvSpPr>
        <p:spPr>
          <a:xfrm>
            <a:off x="6748861" y="4472077"/>
            <a:ext cx="53983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solidFill>
                  <a:srgbClr val="000000"/>
                </a:solidFill>
                <a:effectLst/>
                <a:latin typeface="-apple-system"/>
              </a:rPr>
              <a:t>Aims: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Baseline c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haracterization of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gut microbiome and correlation with disease response to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ADCs</a:t>
            </a: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To explore whether changes in the overall diversity of gut microbiome correlate with disease response to treatment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DE3B1B-BB0A-4350-AF8B-1765A0420174}"/>
              </a:ext>
            </a:extLst>
          </p:cNvPr>
          <p:cNvSpPr txBox="1"/>
          <p:nvPr/>
        </p:nvSpPr>
        <p:spPr>
          <a:xfrm>
            <a:off x="6888480" y="1508760"/>
            <a:ext cx="5044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Clinical studies </a:t>
            </a:r>
            <a:r>
              <a:rPr lang="it-IT" dirty="0" err="1"/>
              <a:t>demontrated</a:t>
            </a:r>
            <a:r>
              <a:rPr lang="it-IT" dirty="0"/>
              <a:t> impairment in </a:t>
            </a:r>
            <a:r>
              <a:rPr lang="it-IT" dirty="0" err="1"/>
              <a:t>gut</a:t>
            </a:r>
            <a:r>
              <a:rPr lang="it-IT" dirty="0"/>
              <a:t> </a:t>
            </a:r>
            <a:r>
              <a:rPr lang="it-IT" dirty="0" err="1"/>
              <a:t>microbiome</a:t>
            </a:r>
            <a:r>
              <a:rPr lang="it-IT" dirty="0"/>
              <a:t> by </a:t>
            </a:r>
            <a:r>
              <a:rPr lang="it-IT" dirty="0" err="1"/>
              <a:t>chemotherapeutic</a:t>
            </a:r>
            <a:r>
              <a:rPr lang="it-IT" dirty="0"/>
              <a:t> agents</a:t>
            </a:r>
            <a:endParaRPr lang="it-IT" sz="800" dirty="0"/>
          </a:p>
          <a:p>
            <a:r>
              <a:rPr lang="it-IT" dirty="0"/>
              <a:t>- </a:t>
            </a:r>
            <a:r>
              <a:rPr lang="it-IT" dirty="0" err="1"/>
              <a:t>Gut</a:t>
            </a:r>
            <a:r>
              <a:rPr lang="it-IT" dirty="0"/>
              <a:t> </a:t>
            </a:r>
            <a:r>
              <a:rPr lang="it-IT" dirty="0" err="1"/>
              <a:t>microbiome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implicated</a:t>
            </a:r>
            <a:r>
              <a:rPr lang="it-IT" dirty="0"/>
              <a:t> in immune system activation</a:t>
            </a:r>
          </a:p>
          <a:p>
            <a:r>
              <a:rPr lang="it-IT" dirty="0"/>
              <a:t>-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gut</a:t>
            </a:r>
            <a:r>
              <a:rPr lang="it-IT" dirty="0"/>
              <a:t> </a:t>
            </a:r>
            <a:r>
              <a:rPr lang="it-IT" dirty="0" err="1"/>
              <a:t>microbiome</a:t>
            </a:r>
            <a:r>
              <a:rPr lang="it-IT" dirty="0"/>
              <a:t> and ICI </a:t>
            </a:r>
            <a:r>
              <a:rPr lang="it-IT" dirty="0" err="1"/>
              <a:t>response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Immuno-stimolatory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ADCs</a:t>
            </a:r>
            <a:r>
              <a:rPr lang="it-IT" dirty="0"/>
              <a:t>: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implication</a:t>
            </a:r>
            <a:r>
              <a:rPr lang="it-IT" dirty="0"/>
              <a:t> of </a:t>
            </a:r>
            <a:r>
              <a:rPr lang="it-IT" dirty="0" err="1"/>
              <a:t>gut</a:t>
            </a:r>
            <a:r>
              <a:rPr lang="it-IT" dirty="0"/>
              <a:t> </a:t>
            </a:r>
            <a:r>
              <a:rPr lang="it-IT" dirty="0" err="1"/>
              <a:t>microbiome</a:t>
            </a:r>
            <a:r>
              <a:rPr lang="it-IT" dirty="0"/>
              <a:t> in treatment </a:t>
            </a:r>
            <a:r>
              <a:rPr lang="it-IT" dirty="0" err="1"/>
              <a:t>response</a:t>
            </a:r>
            <a:r>
              <a:rPr lang="it-IT" dirty="0"/>
              <a:t>/</a:t>
            </a:r>
            <a:r>
              <a:rPr lang="it-IT" dirty="0" err="1"/>
              <a:t>resistance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74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053194" y="1894115"/>
            <a:ext cx="3788229" cy="2490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Trastuzumab-</a:t>
            </a:r>
            <a:r>
              <a:rPr lang="it-IT" sz="3600" dirty="0" err="1"/>
              <a:t>deruxtecan</a:t>
            </a:r>
            <a:endParaRPr lang="it-IT" sz="36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6890376" y="1894115"/>
            <a:ext cx="3788229" cy="249010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/>
              <a:t>Sacituzumab-govitecan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6527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B34D46-BCB5-4F55-BCB4-F2B17F7F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5" y="244990"/>
            <a:ext cx="9424827" cy="1325563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Trastuzumab-</a:t>
            </a:r>
            <a:r>
              <a:rPr lang="en-US" sz="2600" dirty="0" err="1"/>
              <a:t>deruxtecan</a:t>
            </a:r>
            <a:r>
              <a:rPr lang="en-US" sz="2600" dirty="0"/>
              <a:t> (T-</a:t>
            </a:r>
            <a:r>
              <a:rPr lang="en-US" sz="2600" dirty="0" err="1"/>
              <a:t>DXd</a:t>
            </a:r>
            <a:r>
              <a:rPr lang="en-US" sz="2600" dirty="0"/>
              <a:t>) in the treatment of metastatic breast cancer (MBC): a Real world retrospective and prospective/translational </a:t>
            </a:r>
            <a:br>
              <a:rPr lang="en-US" sz="2600" dirty="0"/>
            </a:br>
            <a:r>
              <a:rPr lang="en-US" sz="2600" dirty="0"/>
              <a:t>study on patients enrolled in the expanded access program (EAP)</a:t>
            </a:r>
            <a:endParaRPr lang="it-IT" sz="2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5" y="2104784"/>
            <a:ext cx="11250706" cy="4255199"/>
          </a:xfrm>
        </p:spPr>
        <p:txBody>
          <a:bodyPr>
            <a:normAutofit/>
          </a:bodyPr>
          <a:lstStyle/>
          <a:p>
            <a:pPr algn="just"/>
            <a:r>
              <a:rPr lang="it-IT" sz="2000" dirty="0" err="1"/>
              <a:t>Antibody-drug</a:t>
            </a:r>
            <a:r>
              <a:rPr lang="it-IT" sz="2000" dirty="0"/>
              <a:t> </a:t>
            </a:r>
            <a:r>
              <a:rPr lang="it-IT" sz="2000" dirty="0" err="1"/>
              <a:t>conjugates</a:t>
            </a:r>
            <a:r>
              <a:rPr lang="it-IT" sz="2000" dirty="0"/>
              <a:t> (</a:t>
            </a:r>
            <a:r>
              <a:rPr lang="it-IT" sz="2000" dirty="0" err="1"/>
              <a:t>ADCs</a:t>
            </a:r>
            <a:r>
              <a:rPr lang="it-IT" sz="2000" dirty="0"/>
              <a:t>): </a:t>
            </a:r>
            <a:r>
              <a:rPr lang="en-US" sz="2000" dirty="0"/>
              <a:t>monoclonal antibodies chemically linked to highly potent cytotoxic drugs, designed to deliver the cytotoxic payload directly to the target cancer cells</a:t>
            </a:r>
          </a:p>
          <a:p>
            <a:pPr algn="just"/>
            <a:r>
              <a:rPr lang="en-US" sz="2000" dirty="0"/>
              <a:t>T-</a:t>
            </a:r>
            <a:r>
              <a:rPr lang="en-US" sz="2000" dirty="0" err="1"/>
              <a:t>DXd</a:t>
            </a:r>
            <a:r>
              <a:rPr lang="en-US" sz="2000" dirty="0"/>
              <a:t> composed of: 1) an anti-HER2 humanized monoclonal immunoglobulin G1 antibody, 2) a cleavable </a:t>
            </a:r>
            <a:r>
              <a:rPr lang="en-US" sz="2000" dirty="0" err="1"/>
              <a:t>maleimide</a:t>
            </a:r>
            <a:r>
              <a:rPr lang="en-US" sz="2000" dirty="0"/>
              <a:t> </a:t>
            </a:r>
            <a:r>
              <a:rPr lang="en-US" sz="2000" dirty="0" err="1"/>
              <a:t>tetrapeptide</a:t>
            </a:r>
            <a:r>
              <a:rPr lang="en-US" sz="2000" dirty="0"/>
              <a:t> linker (selectively cleaved by </a:t>
            </a:r>
            <a:r>
              <a:rPr lang="en-US" sz="2000" dirty="0" err="1"/>
              <a:t>cathepsins</a:t>
            </a:r>
            <a:r>
              <a:rPr lang="en-US" sz="2000" dirty="0"/>
              <a:t> upregulated in cancer cells and tumor microenvironment), 3) the </a:t>
            </a:r>
            <a:r>
              <a:rPr lang="en-US" sz="2000" dirty="0" err="1"/>
              <a:t>exatecan</a:t>
            </a:r>
            <a:r>
              <a:rPr lang="en-US" sz="2000" dirty="0"/>
              <a:t> derivative MAAA-1181A (</a:t>
            </a:r>
            <a:r>
              <a:rPr lang="en-US" sz="2000" dirty="0" err="1"/>
              <a:t>DXd</a:t>
            </a:r>
            <a:r>
              <a:rPr lang="en-US" sz="2000" dirty="0"/>
              <a:t>), a DNA topoisomerase I inhibitor with a 10-fold higher inhibitory potency compared with SN-38 (active </a:t>
            </a:r>
            <a:r>
              <a:rPr lang="en-US" sz="2000" dirty="0" err="1"/>
              <a:t>metabolit</a:t>
            </a:r>
            <a:r>
              <a:rPr lang="en-US" sz="2000" dirty="0"/>
              <a:t> of irinotecan)</a:t>
            </a:r>
          </a:p>
          <a:p>
            <a:pPr algn="just"/>
            <a:r>
              <a:rPr lang="en-US" sz="2000" dirty="0"/>
              <a:t>T-</a:t>
            </a:r>
            <a:r>
              <a:rPr lang="en-US" sz="2000" dirty="0" err="1"/>
              <a:t>DXd</a:t>
            </a:r>
            <a:r>
              <a:rPr lang="en-US" sz="2000" dirty="0"/>
              <a:t> demonstrated activity in heavily pre-treated (median 6 lines) HER2+ MBC patients: ORR 60.9%, DCR 97.3%, CBR 76.1% and </a:t>
            </a:r>
            <a:r>
              <a:rPr lang="en-US" sz="2000" dirty="0" err="1"/>
              <a:t>mPFS</a:t>
            </a:r>
            <a:r>
              <a:rPr lang="en-US" sz="2000" dirty="0"/>
              <a:t> 16.4 months. Activity also in HER2-low MBC: ORR: 37%, </a:t>
            </a:r>
            <a:r>
              <a:rPr lang="en-US" sz="2000" dirty="0" err="1"/>
              <a:t>mDOR</a:t>
            </a:r>
            <a:r>
              <a:rPr lang="en-US" sz="2000" dirty="0"/>
              <a:t> 10.4 months</a:t>
            </a:r>
          </a:p>
          <a:p>
            <a:pPr algn="just"/>
            <a:r>
              <a:rPr lang="en-US" sz="2000" dirty="0"/>
              <a:t>Recently showed impressive superiority over T-DM1 in the Destiny-Breast 03 study: </a:t>
            </a:r>
            <a:r>
              <a:rPr lang="en-US" sz="2000" dirty="0" err="1"/>
              <a:t>mPFS</a:t>
            </a:r>
            <a:r>
              <a:rPr lang="en-US" sz="2000" dirty="0"/>
              <a:t> NR vs. 6.8 months (HR 0.28) and ORR 79.7% vs. 34.2%. </a:t>
            </a:r>
          </a:p>
          <a:p>
            <a:pPr algn="just"/>
            <a:r>
              <a:rPr lang="en-US" sz="2000" dirty="0"/>
              <a:t>Mechanisms of action: </a:t>
            </a:r>
            <a:r>
              <a:rPr lang="en-US" sz="2000" dirty="0" err="1"/>
              <a:t>DXd</a:t>
            </a:r>
            <a:r>
              <a:rPr lang="en-US" sz="2000" dirty="0"/>
              <a:t> specific delivery to HER2 overexpressing cells; bystander effect; pre-clinical data of </a:t>
            </a:r>
            <a:r>
              <a:rPr lang="en-US" sz="2000" dirty="0" err="1"/>
              <a:t>immunostimolatory</a:t>
            </a:r>
            <a:r>
              <a:rPr lang="en-US" sz="2000" dirty="0"/>
              <a:t> activity</a:t>
            </a:r>
          </a:p>
          <a:p>
            <a:pPr marL="0" indent="0" algn="just">
              <a:buNone/>
            </a:pPr>
            <a:endParaRPr lang="it-IT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" y="1626588"/>
            <a:ext cx="12191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37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BB34D46-BCB5-4F55-BCB4-F2B17F7F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5" y="244990"/>
            <a:ext cx="9424826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Sacituzumab</a:t>
            </a:r>
            <a:r>
              <a:rPr lang="en-US" sz="2800" dirty="0"/>
              <a:t> </a:t>
            </a:r>
            <a:r>
              <a:rPr lang="en-US" sz="2800" dirty="0" err="1"/>
              <a:t>govitecan</a:t>
            </a:r>
            <a:r>
              <a:rPr lang="en-US" sz="2800" dirty="0"/>
              <a:t> in the treatment of metastatic breast cancer (MBC): a Real world prospective/translational study on patients enrolled in the expanded access program (EAP) </a:t>
            </a:r>
            <a:endParaRPr lang="it-IT" sz="2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2444423"/>
            <a:ext cx="11250706" cy="350408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Sacituzumab </a:t>
            </a:r>
            <a:r>
              <a:rPr lang="en-US" sz="2000" dirty="0" err="1"/>
              <a:t>govitecan</a:t>
            </a:r>
            <a:r>
              <a:rPr lang="en-US" sz="2000" dirty="0"/>
              <a:t> (SG) is an ADC in which SN-38 (an active metabolite of irinotecan), a topoisomerase I inhibitor, is coupled to an humanized </a:t>
            </a:r>
            <a:r>
              <a:rPr lang="en-US" sz="2000" dirty="0" err="1"/>
              <a:t>antitrophoblast</a:t>
            </a:r>
            <a:r>
              <a:rPr lang="en-US" sz="2000" dirty="0"/>
              <a:t> cell-surface antigen 2</a:t>
            </a:r>
            <a:r>
              <a:rPr lang="it-IT" sz="2000" dirty="0"/>
              <a:t> </a:t>
            </a:r>
            <a:r>
              <a:rPr lang="en-US" sz="2000" dirty="0"/>
              <a:t>(Trop-2) monoclonal antibody through the cleavable CL2A linker. </a:t>
            </a:r>
          </a:p>
          <a:p>
            <a:pPr algn="just"/>
            <a:r>
              <a:rPr lang="en-US" sz="2000" dirty="0"/>
              <a:t>IMMU-132-01 phase I/II basket trial: in a cohort of 108 TN patients, receiving SG as third or higher line of therapy, ORR of 33.3%, </a:t>
            </a:r>
            <a:r>
              <a:rPr lang="en-US" sz="2000" dirty="0" err="1"/>
              <a:t>mPFS</a:t>
            </a:r>
            <a:r>
              <a:rPr lang="en-US" sz="2000" dirty="0"/>
              <a:t> of 5.5 months and </a:t>
            </a:r>
            <a:r>
              <a:rPr lang="en-US" sz="2000" dirty="0" err="1"/>
              <a:t>mOS</a:t>
            </a:r>
            <a:r>
              <a:rPr lang="en-US" sz="2000" dirty="0"/>
              <a:t> of 13 months. Interesting activity also in 54 HR+/HER2- pts: ORR of 31.5%, </a:t>
            </a:r>
            <a:r>
              <a:rPr lang="en-US" sz="2000" dirty="0" err="1"/>
              <a:t>mPFS</a:t>
            </a:r>
            <a:r>
              <a:rPr lang="en-US" sz="2000" dirty="0"/>
              <a:t> of 5.5 months, and </a:t>
            </a:r>
            <a:r>
              <a:rPr lang="en-US" sz="2000" dirty="0" err="1"/>
              <a:t>mOS</a:t>
            </a:r>
            <a:r>
              <a:rPr lang="en-US" sz="2000" dirty="0"/>
              <a:t> of 12 months.</a:t>
            </a:r>
          </a:p>
          <a:p>
            <a:pPr algn="just"/>
            <a:r>
              <a:rPr lang="en-US" sz="2000" dirty="0"/>
              <a:t>Confirmatory phase III ASCENT trial in TNBC pts treated with ≥ 2 prior lines of therapy: SG superior over treatment of physician choice (TPC) in terms of PFS (5.6 vs 1.7 months), OS (12.1 vs 6.7 months) and ORR (35% vs. 5%).</a:t>
            </a:r>
          </a:p>
          <a:p>
            <a:pPr algn="just"/>
            <a:endParaRPr lang="en-US" sz="1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" y="1838858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684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3" y="2139362"/>
            <a:ext cx="10515600" cy="2579275"/>
          </a:xfrm>
        </p:spPr>
        <p:txBody>
          <a:bodyPr/>
          <a:lstStyle/>
          <a:p>
            <a:r>
              <a:rPr lang="it-IT" b="1" dirty="0"/>
              <a:t>Studies </a:t>
            </a:r>
            <a:r>
              <a:rPr lang="it-IT" b="1" dirty="0" err="1"/>
              <a:t>aims</a:t>
            </a:r>
            <a:r>
              <a:rPr lang="it-IT" b="1" dirty="0"/>
              <a:t>:</a:t>
            </a:r>
          </a:p>
          <a:p>
            <a:pPr>
              <a:buFontTx/>
              <a:buChar char="-"/>
            </a:pPr>
            <a:r>
              <a:rPr lang="en-US" sz="2600" dirty="0"/>
              <a:t>To retrospectively/prospectively evaluate efficacy and safety of  T-</a:t>
            </a:r>
            <a:r>
              <a:rPr lang="en-US" sz="2600" dirty="0" err="1"/>
              <a:t>DXd</a:t>
            </a:r>
            <a:r>
              <a:rPr lang="en-US" sz="2600" dirty="0"/>
              <a:t> and SG in patients enrolled in the EAP</a:t>
            </a:r>
          </a:p>
          <a:p>
            <a:pPr>
              <a:buFontTx/>
              <a:buChar char="-"/>
            </a:pPr>
            <a:r>
              <a:rPr lang="en-US" sz="2600" dirty="0"/>
              <a:t>To prospectively perform a translational analysis concerning biomarkers of response/resistance and tumor-immune system interaction</a:t>
            </a:r>
            <a:endParaRPr lang="it-IT" sz="26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60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0" y="2433597"/>
            <a:ext cx="10515600" cy="2579275"/>
          </a:xfrm>
        </p:spPr>
        <p:txBody>
          <a:bodyPr/>
          <a:lstStyle/>
          <a:p>
            <a:r>
              <a:rPr lang="it-IT" b="1" dirty="0"/>
              <a:t>Studies </a:t>
            </a:r>
            <a:r>
              <a:rPr lang="it-IT" b="1" dirty="0" err="1"/>
              <a:t>aims</a:t>
            </a:r>
            <a:r>
              <a:rPr lang="it-IT" b="1" dirty="0"/>
              <a:t>:</a:t>
            </a:r>
          </a:p>
          <a:p>
            <a:pPr>
              <a:buFontTx/>
              <a:buChar char="-"/>
            </a:pPr>
            <a:r>
              <a:rPr lang="en-US" sz="2600" dirty="0"/>
              <a:t>To retrospectively/prospectively evaluate efficacy and safety of T-</a:t>
            </a:r>
            <a:r>
              <a:rPr lang="en-US" sz="2600" dirty="0" err="1"/>
              <a:t>DXd</a:t>
            </a:r>
            <a:r>
              <a:rPr lang="en-US" sz="2600" dirty="0"/>
              <a:t> and SG in patients enrolled in the EAP</a:t>
            </a:r>
          </a:p>
          <a:p>
            <a:pPr>
              <a:buFontTx/>
              <a:buChar char="-"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To prospectively perform a translational analysis concerning biomarkers of response/resistance and tumor-immune system interaction</a:t>
            </a:r>
            <a:endParaRPr lang="it-IT" sz="2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31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0" y="1927412"/>
            <a:ext cx="10515600" cy="4222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u="sng" dirty="0" err="1"/>
              <a:t>Retrospective</a:t>
            </a:r>
            <a:r>
              <a:rPr lang="it-IT" sz="2400" u="sng" dirty="0"/>
              <a:t>/</a:t>
            </a:r>
            <a:r>
              <a:rPr lang="it-IT" sz="2400" u="sng" dirty="0" err="1"/>
              <a:t>Prospective</a:t>
            </a:r>
            <a:r>
              <a:rPr lang="it-IT" sz="2400" u="sng" dirty="0"/>
              <a:t> </a:t>
            </a:r>
            <a:r>
              <a:rPr lang="it-IT" sz="2400" u="sng" dirty="0" err="1"/>
              <a:t>cohort</a:t>
            </a:r>
            <a:r>
              <a:rPr lang="it-IT" sz="2400" u="sng" dirty="0"/>
              <a:t>:</a:t>
            </a:r>
          </a:p>
          <a:p>
            <a:pPr lvl="0">
              <a:buFontTx/>
              <a:buChar char="-"/>
            </a:pPr>
            <a:r>
              <a:rPr lang="en-US" sz="2200" dirty="0"/>
              <a:t>Efficacy analysis in terms of ORR, CBR, DCR, </a:t>
            </a:r>
            <a:r>
              <a:rPr lang="en-US" sz="2200" dirty="0" err="1"/>
              <a:t>mPFS</a:t>
            </a:r>
            <a:r>
              <a:rPr lang="en-US" sz="2200" dirty="0"/>
              <a:t> and </a:t>
            </a:r>
            <a:r>
              <a:rPr lang="en-US" sz="2200" dirty="0" err="1"/>
              <a:t>mOS</a:t>
            </a:r>
            <a:r>
              <a:rPr lang="en-US" sz="2200" dirty="0"/>
              <a:t> in overall population and in clinical relevant subgroups: brain metastases, older patients, co-morbidities, </a:t>
            </a:r>
            <a:r>
              <a:rPr lang="en-US" sz="2200" dirty="0" err="1"/>
              <a:t>etc</a:t>
            </a:r>
            <a:endParaRPr lang="en-US" sz="2200" dirty="0"/>
          </a:p>
          <a:p>
            <a:pPr lvl="0">
              <a:buFontTx/>
              <a:buChar char="-"/>
            </a:pPr>
            <a:r>
              <a:rPr lang="en-US" sz="2200" dirty="0"/>
              <a:t>Toxicity analysis through CTCAE and the Toxicity over time approach (</a:t>
            </a:r>
            <a:r>
              <a:rPr lang="en-US" sz="2200" dirty="0" err="1"/>
              <a:t>ToxT</a:t>
            </a:r>
            <a:r>
              <a:rPr lang="en-US" sz="2200" dirty="0"/>
              <a:t>)</a:t>
            </a:r>
            <a:endParaRPr lang="it-IT" sz="2200" dirty="0"/>
          </a:p>
          <a:p>
            <a:pPr lvl="0">
              <a:buFontTx/>
              <a:buChar char="-"/>
            </a:pPr>
            <a:r>
              <a:rPr lang="en-US" sz="2200" dirty="0"/>
              <a:t>Post-progression treatments’ choice and efficacy</a:t>
            </a:r>
          </a:p>
          <a:p>
            <a:pPr marL="0" lvl="0" indent="0">
              <a:buNone/>
            </a:pPr>
            <a:endParaRPr lang="it-IT" sz="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38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686925" y="6125031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	</a:t>
            </a:r>
            <a:r>
              <a:rPr lang="it-IT" sz="1200" dirty="0" err="1"/>
              <a:t>Unpublished</a:t>
            </a:r>
            <a:r>
              <a:rPr lang="it-IT" sz="1200" dirty="0"/>
              <a:t> data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09B0279-EFEA-4F5F-AF36-1C9A5624DB2E}"/>
              </a:ext>
            </a:extLst>
          </p:cNvPr>
          <p:cNvGrpSpPr/>
          <p:nvPr/>
        </p:nvGrpSpPr>
        <p:grpSpPr>
          <a:xfrm>
            <a:off x="212724" y="2533003"/>
            <a:ext cx="4664075" cy="3940078"/>
            <a:chOff x="212724" y="2533003"/>
            <a:chExt cx="4664075" cy="39400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23" y="2814671"/>
              <a:ext cx="4240876" cy="3428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2617874" y="3134972"/>
              <a:ext cx="1181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AST / ALT</a:t>
              </a:r>
              <a:endParaRPr lang="en-US" sz="16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 rot="16200000">
              <a:off x="-1271489" y="4365453"/>
              <a:ext cx="3276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/>
                <a:t>Number</a:t>
              </a:r>
              <a:r>
                <a:rPr lang="it-IT" sz="1400" dirty="0"/>
                <a:t> of </a:t>
              </a:r>
              <a:r>
                <a:rPr lang="it-IT" sz="1400" dirty="0" err="1"/>
                <a:t>patients</a:t>
              </a:r>
              <a:endParaRPr lang="en-US" sz="1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06599" y="6165304"/>
              <a:ext cx="4022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/>
                <a:t>Cycle</a:t>
              </a:r>
              <a:r>
                <a:rPr lang="it-IT" sz="1400" dirty="0"/>
                <a:t> of T-DM1</a:t>
              </a:r>
              <a:endParaRPr lang="en-US" sz="1400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74410" y="2533003"/>
              <a:ext cx="39639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600" b="1" dirty="0"/>
                <a:t>Individual AEs at each time point</a:t>
              </a:r>
              <a:r>
                <a:rPr lang="it-IT" sz="1600" dirty="0"/>
                <a:t> 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8B627CAA-70F0-4F0D-8CC3-5A6BF581415C}"/>
              </a:ext>
            </a:extLst>
          </p:cNvPr>
          <p:cNvGrpSpPr/>
          <p:nvPr/>
        </p:nvGrpSpPr>
        <p:grpSpPr>
          <a:xfrm>
            <a:off x="6179148" y="2533003"/>
            <a:ext cx="5498502" cy="3933323"/>
            <a:chOff x="6179148" y="2533003"/>
            <a:chExt cx="5498502" cy="39333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758" y="2836693"/>
              <a:ext cx="5158892" cy="3413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6755531" y="6158549"/>
              <a:ext cx="4022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/>
                <a:t>Cycle</a:t>
              </a:r>
              <a:r>
                <a:rPr lang="it-IT" sz="1400" dirty="0"/>
                <a:t> of T-DM1</a:t>
              </a:r>
              <a:endParaRPr lang="en-US" sz="1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 rot="16200000">
              <a:off x="4694935" y="4320907"/>
              <a:ext cx="3276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/>
                <a:t>Mean</a:t>
              </a:r>
              <a:r>
                <a:rPr lang="it-IT" sz="1400" dirty="0"/>
                <a:t> CTCAE grade</a:t>
              </a:r>
              <a:endParaRPr lang="en-US" sz="14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596192" y="2533003"/>
              <a:ext cx="40920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600" b="1" dirty="0"/>
                <a:t>AEs trajectory Over Time</a:t>
              </a:r>
              <a:r>
                <a:rPr lang="it-IT" sz="1600" dirty="0"/>
                <a:t> </a:t>
              </a:r>
            </a:p>
          </p:txBody>
        </p:sp>
      </p:grp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B6F6E4BE-CB5D-4192-BC7E-41D9B75ED035}"/>
              </a:ext>
            </a:extLst>
          </p:cNvPr>
          <p:cNvSpPr txBox="1">
            <a:spLocks/>
          </p:cNvSpPr>
          <p:nvPr/>
        </p:nvSpPr>
        <p:spPr>
          <a:xfrm>
            <a:off x="437048" y="218018"/>
            <a:ext cx="10479481" cy="2258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600" u="sng" dirty="0" err="1"/>
              <a:t>Toxicity</a:t>
            </a:r>
            <a:r>
              <a:rPr lang="it-IT" sz="2600" u="sng" dirty="0"/>
              <a:t> over Time:</a:t>
            </a:r>
          </a:p>
          <a:p>
            <a:pPr>
              <a:buFontTx/>
              <a:buChar char="-"/>
            </a:pPr>
            <a:r>
              <a:rPr lang="en-US" sz="2100" dirty="0"/>
              <a:t>International randomized studies often report AEs as the incidence of the </a:t>
            </a:r>
            <a:r>
              <a:rPr lang="en-US" sz="2100" u="sng" dirty="0"/>
              <a:t>highest-grade event</a:t>
            </a:r>
            <a:r>
              <a:rPr lang="en-US" sz="2100" dirty="0"/>
              <a:t>, as         defined by the Common Terminology Criteria For Adverse Events (CTCAE)</a:t>
            </a:r>
          </a:p>
          <a:p>
            <a:pPr>
              <a:buFontTx/>
              <a:buChar char="-"/>
            </a:pPr>
            <a:r>
              <a:rPr lang="en-US" sz="2100" dirty="0"/>
              <a:t>This approach lacks in the possibility to answer to important clinical questions, such as when a specific AE occurs, what is its mean grade, how long it lasts and, importantly, if its severity is modified over time</a:t>
            </a:r>
          </a:p>
          <a:p>
            <a:pPr>
              <a:buFontTx/>
              <a:buChar char="-"/>
            </a:pPr>
            <a:r>
              <a:rPr lang="en-US" sz="2100" dirty="0"/>
              <a:t>To overcome this issues and more comprehensively describe AEs including time-related </a:t>
            </a:r>
            <a:r>
              <a:rPr lang="en-US" sz="2100" dirty="0" err="1"/>
              <a:t>informations</a:t>
            </a:r>
            <a:r>
              <a:rPr lang="en-US" sz="2100" dirty="0"/>
              <a:t>, </a:t>
            </a:r>
            <a:r>
              <a:rPr lang="en-US" sz="2100" dirty="0" err="1"/>
              <a:t>Thanarajasingam</a:t>
            </a:r>
            <a:r>
              <a:rPr lang="en-US" sz="2100" dirty="0"/>
              <a:t> et al. developed an analytic and standardized approach, defined Toxicity over Time (</a:t>
            </a:r>
            <a:r>
              <a:rPr lang="en-US" sz="2100" dirty="0" err="1"/>
              <a:t>ToxT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83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04EEF75-F7FD-49C7-84DD-00094E22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661" y="63049"/>
            <a:ext cx="1664516" cy="71025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227828-C58D-4BC2-B20C-65518F25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20" y="2433597"/>
            <a:ext cx="10515600" cy="2579275"/>
          </a:xfrm>
        </p:spPr>
        <p:txBody>
          <a:bodyPr/>
          <a:lstStyle/>
          <a:p>
            <a:r>
              <a:rPr lang="it-IT" b="1" dirty="0"/>
              <a:t>Studies </a:t>
            </a:r>
            <a:r>
              <a:rPr lang="it-IT" b="1" dirty="0" err="1"/>
              <a:t>aims</a:t>
            </a:r>
            <a:r>
              <a:rPr lang="it-IT" b="1" dirty="0"/>
              <a:t>:</a:t>
            </a:r>
          </a:p>
          <a:p>
            <a:pPr>
              <a:buFontTx/>
              <a:buChar char="-"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To retrospectively/prospectively evaluate efficacy and safety of  T-</a:t>
            </a:r>
            <a:r>
              <a:rPr lang="en-US" sz="2600" dirty="0" err="1">
                <a:solidFill>
                  <a:schemeClr val="bg1">
                    <a:lumMod val="95000"/>
                  </a:schemeClr>
                </a:solidFill>
              </a:rPr>
              <a:t>DXd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 in patients enrolled in the EAP</a:t>
            </a:r>
          </a:p>
          <a:p>
            <a:pPr>
              <a:buFontTx/>
              <a:buChar char="-"/>
            </a:pPr>
            <a:r>
              <a:rPr lang="en-US" sz="2600" dirty="0"/>
              <a:t>To prospectively perform a translational analysis concerning biomarkers of response/resistance and tumor-immune system interaction</a:t>
            </a:r>
            <a:endParaRPr lang="it-IT" sz="26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235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1223</Words>
  <Application>Microsoft Office PowerPoint</Application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Trastuzumab-deruxtecan (T-DXd) in the treatment of metastatic breast cancer (MBC): a Real world retrospective and prospective/translational  study on patients enrolled in the expanded access program (EAP)</vt:lpstr>
      <vt:lpstr>Sacituzumab govitecan in the treatment of metastatic breast cancer (MBC): a Real world prospective/translational study on patients enrolled in the expanded access program (EAP)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Immunity and ADCs</vt:lpstr>
      <vt:lpstr>Immunity and ADCs</vt:lpstr>
      <vt:lpstr>Gut microbiome: interplay between CT toxicity and immune stimulation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grafica</dc:creator>
  <cp:lastModifiedBy>Giuseppe Buono</cp:lastModifiedBy>
  <cp:revision>44</cp:revision>
  <dcterms:created xsi:type="dcterms:W3CDTF">2021-10-13T12:30:32Z</dcterms:created>
  <dcterms:modified xsi:type="dcterms:W3CDTF">2021-11-25T13:12:13Z</dcterms:modified>
</cp:coreProperties>
</file>