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sldIdLst>
    <p:sldId id="271" r:id="rId2"/>
    <p:sldId id="319" r:id="rId3"/>
    <p:sldId id="287" r:id="rId4"/>
    <p:sldId id="298" r:id="rId5"/>
    <p:sldId id="297" r:id="rId6"/>
    <p:sldId id="295" r:id="rId7"/>
    <p:sldId id="292" r:id="rId8"/>
    <p:sldId id="299" r:id="rId9"/>
    <p:sldId id="294" r:id="rId10"/>
    <p:sldId id="300" r:id="rId11"/>
    <p:sldId id="301" r:id="rId12"/>
    <p:sldId id="289" r:id="rId13"/>
    <p:sldId id="303" r:id="rId14"/>
    <p:sldId id="304" r:id="rId15"/>
    <p:sldId id="306" r:id="rId16"/>
    <p:sldId id="308" r:id="rId17"/>
    <p:sldId id="309" r:id="rId18"/>
    <p:sldId id="310" r:id="rId19"/>
    <p:sldId id="313" r:id="rId20"/>
    <p:sldId id="314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6" r:id="rId29"/>
    <p:sldId id="316" r:id="rId30"/>
    <p:sldId id="317" r:id="rId31"/>
    <p:sldId id="282" r:id="rId32"/>
    <p:sldId id="274" r:id="rId33"/>
    <p:sldId id="315" r:id="rId34"/>
    <p:sldId id="283" r:id="rId35"/>
    <p:sldId id="285" r:id="rId36"/>
    <p:sldId id="286" r:id="rId3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74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F2F6"/>
    <a:srgbClr val="000000"/>
    <a:srgbClr val="252425"/>
    <a:srgbClr val="4B4A4B"/>
    <a:srgbClr val="002D5F"/>
    <a:srgbClr val="012D5F"/>
    <a:srgbClr val="012956"/>
    <a:srgbClr val="D15EF2"/>
    <a:srgbClr val="162226"/>
    <a:srgbClr val="FFDF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35"/>
    <p:restoredTop sz="94666"/>
  </p:normalViewPr>
  <p:slideViewPr>
    <p:cSldViewPr snapToGrid="0" snapToObjects="1">
      <p:cViewPr varScale="1">
        <p:scale>
          <a:sx n="98" d="100"/>
          <a:sy n="98" d="100"/>
        </p:scale>
        <p:origin x="760" y="184"/>
      </p:cViewPr>
      <p:guideLst>
        <p:guide orient="horz" pos="3748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1BDEE4-61F1-6646-8A12-D8F5E80F8F36}" type="datetimeFigureOut">
              <a:t>19/11/21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380DFA-B4A2-974F-9861-414B89E7A95C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6298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0DFA-B4A2-974F-9861-414B89E7A95C}" type="slidenum"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6175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Link di approfondimento per chi interessato: https://www.esmo.org/newsroom/press-office/the-evidence-is-in-covid-vaccines-do-protect-patients-with-cancer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0DFA-B4A2-974F-9861-414B89E7A95C}" type="slidenum"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9190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Adesso non è ancora tutto finito. E cosa possiamo fare per erodere, scolorare, spezzare il muro martellante della solitudine? Possiamo essere gentili. Possiamo sorridere, sorridere con gli occhi, bucare con i nostri intenti questa maledetta mascherin che ci divide tutti 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0DFA-B4A2-974F-9861-414B89E7A95C}" type="slidenum">
              <a:rPr lang="it-IT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6727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/>
              <a:t>La realtà, le sue molteplici sfumature e fenomeni possono innescare ragionamenti laterali, dotati di una carica di innovazione potente, profonda</a:t>
            </a:r>
          </a:p>
          <a:p>
            <a:r>
              <a:rPr lang="it-IT"/>
              <a:t>Cercare spunti nella realtà che possano essere studiati in modo nuovo, diverso, con modelli scientifici innovativi. E questo è il uno dei modi possibii di chi fa ricerca, che poi è l’attitudine che ci accomuna un po’ tutti dentro questa sala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F380DFA-B4A2-974F-9861-414B89E7A95C}" type="slidenum">
              <a:rPr lang="it-IT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277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E4E96F7-C1FC-C74B-822C-F7D5FAB8C5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5ED6C89-745C-474F-94BA-B17670AE19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97407D6-1DA2-3549-AF7C-8B92BED78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1B23CB3-17D1-A248-B1B6-13A27F1F27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401986A-64E5-984C-B458-75B86B5A9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4476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4DAFC4-25AC-834F-9272-E6CBA1BA7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CEAA463-84EB-6449-A640-58A4048B24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F86E6C-CC4C-0C46-A835-49505AEBE8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2072776-147F-634B-BA15-BA4C1270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2E39B3B-F40E-EE4A-8A0C-6C8AC5F33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094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B2F98528-12F0-E042-B7D8-14564D0CE8E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DFC7349-7144-AC47-9847-3CD1132625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FD8A809-AA22-FC49-A6E5-676113010C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1F275B2-29ED-7B42-A182-09A287170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45A0C2F-11FC-F74F-9FE6-3830758D8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792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EAF4B3B-7C45-A04E-B58E-475BE646E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1E644EA-7124-8A4B-90E2-888E2A42D9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AE07FF-5C66-5D4B-8044-193DF3C06B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CAFAF4E-65CE-BC40-AEF3-6D9A7988B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8EE2F06-2E26-8D48-B071-392484EAB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42713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E012FB-CC89-2E4F-8730-83DB64A648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E3FC842-DB91-574A-8CE0-4486327ACC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10749DD-CB48-674F-8652-3E9A8A6C2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285BF1F-C38D-144B-9D34-D63846FEB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1A853A5-D193-A64D-8549-AB8690E1F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9652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429243-2DA6-8F43-AFB8-B674BB4D06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66730A1-323E-A448-B3A5-EF122DBA8A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A83B4C1-5273-DF4B-B70A-2382F5404B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10EF2700-26B8-3F40-B21F-7A8A2D05B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E2E886A-22E7-9F4A-951E-05E5382F9C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917925B-7B18-554A-AC8C-FEF2089D5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687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F3D9E0-CD65-0046-9503-64E73B5BC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AF78CDE-289C-AD42-80E6-B7BEA6E326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E6E2BEE4-C2A3-C149-9E5B-63EA276E9A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841BD4F4-E8FE-D049-8339-7256398B272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A3493BD-88CE-4141-AE50-408CAE931D3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49844E7-E5FE-344A-A1A5-4ECB31C4FF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1D4BE2A-0A6B-7345-A1D9-61A883E0B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477E9B4-3823-4741-B9BA-FF015297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51242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25C08DA-D59E-094B-BD48-C4AE374E5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F0804B5-D5E7-9049-9997-DD37694A03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2BCCE1-0504-F340-8E61-0F4C88BDA0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D7EFA1-32C1-FB42-8BA9-03ACFE5CF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29633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0A0E5D8E-5A66-A44A-829C-15049F12A7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678F6B0-D44D-7145-B71C-A5665408D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F664576-EBC8-3843-AE5A-9238FBCA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18614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B224E9-00E2-3D4F-9A6D-07F0274E0A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4C1ED9E-5FE0-334E-8512-89726F3062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EC1BF87E-13F6-C541-9511-6B6B5D5111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2807AC8-6F6B-BF45-9A74-E91DCE6D8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2C8CF7B-E996-6B46-8EDB-BA657DB91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0934014-3D8C-4C46-9491-667CE38E1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8117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5A187-556D-3B46-8AC8-FE867C1DD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BC31931-C66E-0F43-9E4F-853A739FC0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15BCEA8-2DE9-904C-9448-6C14E0F69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0214802-209D-EC4A-85E7-31164E0EE6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C52E660-9DFF-484C-ACED-0BDCB65F7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61B7527-C847-5848-8E01-6CCBBDC7E1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37305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A290BFB-DFED-834F-A69B-69CB5E9A5B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7BED12B-E456-7A44-BE73-AADFC1925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E40EA06-0349-7949-9BC0-BCAD95BA48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3C0A23-FE34-884A-94A4-DEC7AC53C3EB}" type="datetimeFigureOut">
              <a:t>19/11/21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8512F49-0981-8C42-A50A-D0261706D4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E3A4C01-3182-2742-A868-33C0A70880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2CFBFD-C396-E048-93D9-49B82927615B}" type="slidenum"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1779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svg"/><Relationship Id="rId3" Type="http://schemas.openxmlformats.org/officeDocument/2006/relationships/image" Target="../media/image47.png"/><Relationship Id="rId7" Type="http://schemas.openxmlformats.org/officeDocument/2006/relationships/image" Target="../media/image5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sv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svg"/><Relationship Id="rId7" Type="http://schemas.openxmlformats.org/officeDocument/2006/relationships/image" Target="../media/image61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svg"/><Relationship Id="rId13" Type="http://schemas.openxmlformats.org/officeDocument/2006/relationships/image" Target="../media/image67.svg"/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12" Type="http://schemas.openxmlformats.org/officeDocument/2006/relationships/image" Target="../media/image66.png"/><Relationship Id="rId17" Type="http://schemas.openxmlformats.org/officeDocument/2006/relationships/image" Target="../media/image71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svg"/><Relationship Id="rId11" Type="http://schemas.openxmlformats.org/officeDocument/2006/relationships/image" Target="../media/image65.svg"/><Relationship Id="rId5" Type="http://schemas.openxmlformats.org/officeDocument/2006/relationships/image" Target="../media/image58.png"/><Relationship Id="rId15" Type="http://schemas.openxmlformats.org/officeDocument/2006/relationships/image" Target="../media/image69.svg"/><Relationship Id="rId10" Type="http://schemas.openxmlformats.org/officeDocument/2006/relationships/image" Target="../media/image64.png"/><Relationship Id="rId4" Type="http://schemas.openxmlformats.org/officeDocument/2006/relationships/image" Target="../media/image57.svg"/><Relationship Id="rId9" Type="http://schemas.openxmlformats.org/officeDocument/2006/relationships/image" Target="../media/image63.png"/><Relationship Id="rId14" Type="http://schemas.openxmlformats.org/officeDocument/2006/relationships/image" Target="../media/image6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svg"/><Relationship Id="rId3" Type="http://schemas.openxmlformats.org/officeDocument/2006/relationships/image" Target="../media/image9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3.svg"/><Relationship Id="rId5" Type="http://schemas.openxmlformats.org/officeDocument/2006/relationships/image" Target="../media/image72.png"/><Relationship Id="rId4" Type="http://schemas.openxmlformats.org/officeDocument/2006/relationships/image" Target="../media/image10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13" Type="http://schemas.openxmlformats.org/officeDocument/2006/relationships/image" Target="../media/image88.png"/><Relationship Id="rId3" Type="http://schemas.openxmlformats.org/officeDocument/2006/relationships/image" Target="../media/image78.png"/><Relationship Id="rId7" Type="http://schemas.openxmlformats.org/officeDocument/2006/relationships/image" Target="../media/image82.png"/><Relationship Id="rId12" Type="http://schemas.openxmlformats.org/officeDocument/2006/relationships/image" Target="../media/image87.svg"/><Relationship Id="rId2" Type="http://schemas.openxmlformats.org/officeDocument/2006/relationships/image" Target="../media/image77.jpg"/><Relationship Id="rId16" Type="http://schemas.openxmlformats.org/officeDocument/2006/relationships/image" Target="../media/image91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1.sv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5" Type="http://schemas.openxmlformats.org/officeDocument/2006/relationships/image" Target="../media/image90.png"/><Relationship Id="rId10" Type="http://schemas.openxmlformats.org/officeDocument/2006/relationships/image" Target="../media/image85.svg"/><Relationship Id="rId4" Type="http://schemas.openxmlformats.org/officeDocument/2006/relationships/image" Target="../media/image79.svg"/><Relationship Id="rId9" Type="http://schemas.openxmlformats.org/officeDocument/2006/relationships/image" Target="../media/image84.png"/><Relationship Id="rId14" Type="http://schemas.openxmlformats.org/officeDocument/2006/relationships/image" Target="../media/image89.sv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sv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sv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7" Type="http://schemas.openxmlformats.org/officeDocument/2006/relationships/image" Target="../media/image113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png"/><Relationship Id="rId5" Type="http://schemas.openxmlformats.org/officeDocument/2006/relationships/image" Target="../media/image111.svg"/><Relationship Id="rId4" Type="http://schemas.openxmlformats.org/officeDocument/2006/relationships/image" Target="../media/image1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svg"/><Relationship Id="rId7" Type="http://schemas.openxmlformats.org/officeDocument/2006/relationships/image" Target="../media/image117.svg"/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svg"/><Relationship Id="rId4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sv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svg"/><Relationship Id="rId5" Type="http://schemas.openxmlformats.org/officeDocument/2006/relationships/image" Target="../media/image119.png"/><Relationship Id="rId4" Type="http://schemas.openxmlformats.org/officeDocument/2006/relationships/image" Target="../media/image118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5.svg"/><Relationship Id="rId3" Type="http://schemas.openxmlformats.org/officeDocument/2006/relationships/image" Target="../media/image111.svg"/><Relationship Id="rId7" Type="http://schemas.openxmlformats.org/officeDocument/2006/relationships/image" Target="../media/image124.png"/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0.svg"/><Relationship Id="rId11" Type="http://schemas.openxmlformats.org/officeDocument/2006/relationships/image" Target="../media/image127.svg"/><Relationship Id="rId5" Type="http://schemas.openxmlformats.org/officeDocument/2006/relationships/image" Target="../media/image119.png"/><Relationship Id="rId10" Type="http://schemas.openxmlformats.org/officeDocument/2006/relationships/image" Target="../media/image126.svg"/><Relationship Id="rId4" Type="http://schemas.openxmlformats.org/officeDocument/2006/relationships/image" Target="../media/image118.svg"/><Relationship Id="rId9" Type="http://schemas.openxmlformats.org/officeDocument/2006/relationships/image" Target="../media/image68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2.png"/><Relationship Id="rId3" Type="http://schemas.openxmlformats.org/officeDocument/2006/relationships/image" Target="../media/image129.png"/><Relationship Id="rId7" Type="http://schemas.openxmlformats.org/officeDocument/2006/relationships/image" Target="../media/image126.svg"/><Relationship Id="rId2" Type="http://schemas.openxmlformats.org/officeDocument/2006/relationships/image" Target="../media/image1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131.png"/><Relationship Id="rId4" Type="http://schemas.openxmlformats.org/officeDocument/2006/relationships/image" Target="../media/image130.png"/><Relationship Id="rId9" Type="http://schemas.openxmlformats.org/officeDocument/2006/relationships/image" Target="../media/image133.sv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svg"/><Relationship Id="rId3" Type="http://schemas.openxmlformats.org/officeDocument/2006/relationships/image" Target="../media/image134.png"/><Relationship Id="rId7" Type="http://schemas.openxmlformats.org/officeDocument/2006/relationships/image" Target="../media/image1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7.svg"/><Relationship Id="rId5" Type="http://schemas.openxmlformats.org/officeDocument/2006/relationships/image" Target="../media/image106.png"/><Relationship Id="rId4" Type="http://schemas.openxmlformats.org/officeDocument/2006/relationships/image" Target="../media/image13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svg"/><Relationship Id="rId18" Type="http://schemas.openxmlformats.org/officeDocument/2006/relationships/image" Target="../media/image35.png"/><Relationship Id="rId3" Type="http://schemas.openxmlformats.org/officeDocument/2006/relationships/image" Target="../media/image20.svg"/><Relationship Id="rId21" Type="http://schemas.openxmlformats.org/officeDocument/2006/relationships/image" Target="../media/image38.svg"/><Relationship Id="rId7" Type="http://schemas.openxmlformats.org/officeDocument/2006/relationships/image" Target="../media/image24.svg"/><Relationship Id="rId12" Type="http://schemas.openxmlformats.org/officeDocument/2006/relationships/image" Target="../media/image29.png"/><Relationship Id="rId17" Type="http://schemas.openxmlformats.org/officeDocument/2006/relationships/image" Target="../media/image34.svg"/><Relationship Id="rId25" Type="http://schemas.openxmlformats.org/officeDocument/2006/relationships/image" Target="../media/image42.svg"/><Relationship Id="rId2" Type="http://schemas.openxmlformats.org/officeDocument/2006/relationships/image" Target="../media/image19.png"/><Relationship Id="rId16" Type="http://schemas.openxmlformats.org/officeDocument/2006/relationships/image" Target="../media/image33.png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28.svg"/><Relationship Id="rId24" Type="http://schemas.openxmlformats.org/officeDocument/2006/relationships/image" Target="../media/image41.png"/><Relationship Id="rId5" Type="http://schemas.openxmlformats.org/officeDocument/2006/relationships/image" Target="../media/image22.svg"/><Relationship Id="rId15" Type="http://schemas.openxmlformats.org/officeDocument/2006/relationships/image" Target="../media/image32.svg"/><Relationship Id="rId23" Type="http://schemas.openxmlformats.org/officeDocument/2006/relationships/image" Target="../media/image40.svg"/><Relationship Id="rId10" Type="http://schemas.openxmlformats.org/officeDocument/2006/relationships/image" Target="../media/image27.png"/><Relationship Id="rId19" Type="http://schemas.openxmlformats.org/officeDocument/2006/relationships/image" Target="../media/image36.svg"/><Relationship Id="rId4" Type="http://schemas.openxmlformats.org/officeDocument/2006/relationships/image" Target="../media/image21.png"/><Relationship Id="rId9" Type="http://schemas.openxmlformats.org/officeDocument/2006/relationships/image" Target="../media/image26.svg"/><Relationship Id="rId14" Type="http://schemas.openxmlformats.org/officeDocument/2006/relationships/image" Target="../media/image31.png"/><Relationship Id="rId22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svg"/><Relationship Id="rId7" Type="http://schemas.openxmlformats.org/officeDocument/2006/relationships/image" Target="../media/image45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44.sv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sv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6222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68C2089-C8C5-6446-9A97-B9319B8083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"/>
            <a:ext cx="12192000" cy="6827520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8BC3AB8-C157-9B4A-AF61-EEF9E5CF82EC}"/>
              </a:ext>
            </a:extLst>
          </p:cNvPr>
          <p:cNvSpPr txBox="1"/>
          <p:nvPr/>
        </p:nvSpPr>
        <p:spPr>
          <a:xfrm>
            <a:off x="886251" y="1217189"/>
            <a:ext cx="390523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GIM 2021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4E1572-0220-DF47-8C24-5E8DB3E885BE}"/>
              </a:ext>
            </a:extLst>
          </p:cNvPr>
          <p:cNvSpPr txBox="1"/>
          <p:nvPr/>
        </p:nvSpPr>
        <p:spPr>
          <a:xfrm>
            <a:off x="953972" y="2178879"/>
            <a:ext cx="37326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GRUPPO ITALIANO MAMMELLA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C4E14FD1-AD31-8A4B-B91E-C38606195D96}"/>
              </a:ext>
            </a:extLst>
          </p:cNvPr>
          <p:cNvSpPr txBox="1"/>
          <p:nvPr/>
        </p:nvSpPr>
        <p:spPr>
          <a:xfrm>
            <a:off x="886251" y="3144332"/>
            <a:ext cx="35859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 la </a:t>
            </a:r>
            <a:r>
              <a:rPr lang="it-IT" sz="24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pandemia</a:t>
            </a:r>
            <a:r>
              <a:rPr lang="it-IT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 cambiato l’assistenza e la ricerca 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AAA7EAC0-E6A6-1841-9737-5F97574BD496}"/>
              </a:ext>
            </a:extLst>
          </p:cNvPr>
          <p:cNvSpPr txBox="1"/>
          <p:nvPr/>
        </p:nvSpPr>
        <p:spPr>
          <a:xfrm>
            <a:off x="938982" y="5166031"/>
            <a:ext cx="32580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Mattia Garutti – CRO Aviano</a:t>
            </a:r>
          </a:p>
        </p:txBody>
      </p: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9EA8B2C3-A7BC-1E43-A2FC-7334F7B59054}"/>
              </a:ext>
            </a:extLst>
          </p:cNvPr>
          <p:cNvSpPr txBox="1"/>
          <p:nvPr/>
        </p:nvSpPr>
        <p:spPr>
          <a:xfrm>
            <a:off x="924497" y="5471534"/>
            <a:ext cx="20265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mattia.garutti@cro.it</a:t>
            </a:r>
          </a:p>
        </p:txBody>
      </p:sp>
      <p:cxnSp>
        <p:nvCxnSpPr>
          <p:cNvPr id="19" name="Connettore 1 18">
            <a:extLst>
              <a:ext uri="{FF2B5EF4-FFF2-40B4-BE49-F238E27FC236}">
                <a16:creationId xmlns:a16="http://schemas.microsoft.com/office/drawing/2014/main" id="{9CCA1DA7-3A8B-5040-8878-AF24EA2C0C16}"/>
              </a:ext>
            </a:extLst>
          </p:cNvPr>
          <p:cNvCxnSpPr>
            <a:cxnSpLocks/>
          </p:cNvCxnSpPr>
          <p:nvPr/>
        </p:nvCxnSpPr>
        <p:spPr>
          <a:xfrm>
            <a:off x="1079020" y="2598086"/>
            <a:ext cx="340821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>
            <a:extLst>
              <a:ext uri="{FF2B5EF4-FFF2-40B4-BE49-F238E27FC236}">
                <a16:creationId xmlns:a16="http://schemas.microsoft.com/office/drawing/2014/main" id="{4D7EA74A-1109-B74B-86DA-203F936271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7345" y="5210891"/>
            <a:ext cx="257152" cy="259325"/>
          </a:xfrm>
          <a:prstGeom prst="rect">
            <a:avLst/>
          </a:prstGeom>
        </p:spPr>
      </p:pic>
      <p:pic>
        <p:nvPicPr>
          <p:cNvPr id="26" name="Immagine 25" descr="Immagine che contiene disegnando&#10;&#10;Descrizione generata automaticamente">
            <a:extLst>
              <a:ext uri="{FF2B5EF4-FFF2-40B4-BE49-F238E27FC236}">
                <a16:creationId xmlns:a16="http://schemas.microsoft.com/office/drawing/2014/main" id="{7B60D3C2-1496-0D4C-B2C4-11D8192E21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7618" y="5853490"/>
            <a:ext cx="1168701" cy="80752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52C5EEDC-E714-1843-8DFB-AEC7BDFEC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4465" y="1120002"/>
            <a:ext cx="434043" cy="633296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C2D72024-EA69-0F43-84D1-0937EAD72716}"/>
              </a:ext>
            </a:extLst>
          </p:cNvPr>
          <p:cNvSpPr txBox="1"/>
          <p:nvPr/>
        </p:nvSpPr>
        <p:spPr>
          <a:xfrm>
            <a:off x="2084506" y="2630688"/>
            <a:ext cx="25314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 b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Padova, 25-26 novembre 21</a:t>
            </a:r>
          </a:p>
        </p:txBody>
      </p:sp>
    </p:spTree>
    <p:extLst>
      <p:ext uri="{BB962C8B-B14F-4D97-AF65-F5344CB8AC3E}">
        <p14:creationId xmlns:p14="http://schemas.microsoft.com/office/powerpoint/2010/main" val="42895419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952E6570-8134-C547-88E6-32C054147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89" y="2002768"/>
            <a:ext cx="829146" cy="491178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C45B7E3-18E2-EB4B-B102-ED9F5D828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" y="1100688"/>
            <a:ext cx="12192000" cy="90957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61859037-7EEB-2843-AD96-E0C0AE2D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16900" y="2005646"/>
            <a:ext cx="829146" cy="4911785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A83305A5-510C-F04C-946B-447C0C859AB3}"/>
              </a:ext>
            </a:extLst>
          </p:cNvPr>
          <p:cNvSpPr/>
          <p:nvPr/>
        </p:nvSpPr>
        <p:spPr>
          <a:xfrm>
            <a:off x="802963" y="1976878"/>
            <a:ext cx="10747436" cy="4937675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2139EB-947A-664D-BF40-66B9C76F822F}"/>
              </a:ext>
            </a:extLst>
          </p:cNvPr>
          <p:cNvSpPr txBox="1"/>
          <p:nvPr/>
        </p:nvSpPr>
        <p:spPr>
          <a:xfrm>
            <a:off x="4267597" y="2624844"/>
            <a:ext cx="36568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Take home message</a:t>
            </a:r>
          </a:p>
        </p:txBody>
      </p:sp>
      <p:pic>
        <p:nvPicPr>
          <p:cNvPr id="27" name="Immagine 26">
            <a:extLst>
              <a:ext uri="{FF2B5EF4-FFF2-40B4-BE49-F238E27FC236}">
                <a16:creationId xmlns:a16="http://schemas.microsoft.com/office/drawing/2014/main" id="{085B48DF-DF8B-5048-B619-A86A0FA035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2914" y="1646422"/>
            <a:ext cx="1553276" cy="20770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3A26E3A-A108-7B49-8942-C0069FC7EDC4}"/>
              </a:ext>
            </a:extLst>
          </p:cNvPr>
          <p:cNvSpPr txBox="1"/>
          <p:nvPr/>
        </p:nvSpPr>
        <p:spPr>
          <a:xfrm>
            <a:off x="1823719" y="366954"/>
            <a:ext cx="854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telemedicina</a:t>
            </a:r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 è un’opportunità</a:t>
            </a:r>
          </a:p>
        </p:txBody>
      </p:sp>
      <p:pic>
        <p:nvPicPr>
          <p:cNvPr id="3" name="Elemento grafico 2" descr="Badge Tick1 con riempimento a tinta unita">
            <a:extLst>
              <a:ext uri="{FF2B5EF4-FFF2-40B4-BE49-F238E27FC236}">
                <a16:creationId xmlns:a16="http://schemas.microsoft.com/office/drawing/2014/main" id="{75F10213-5492-7243-884F-973C3C98B88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58200" y="3876802"/>
            <a:ext cx="914400" cy="914400"/>
          </a:xfrm>
          <a:prstGeom prst="rect">
            <a:avLst/>
          </a:prstGeom>
        </p:spPr>
      </p:pic>
      <p:pic>
        <p:nvPicPr>
          <p:cNvPr id="5" name="Elemento grafico 4" descr="Badge Punto interrogativo con riempimento a tinta unita">
            <a:extLst>
              <a:ext uri="{FF2B5EF4-FFF2-40B4-BE49-F238E27FC236}">
                <a16:creationId xmlns:a16="http://schemas.microsoft.com/office/drawing/2014/main" id="{5F11773E-7DC2-7B47-B094-1F571F27581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408265" y="3886200"/>
            <a:ext cx="914400" cy="914400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5E586489-9F63-FD4A-919E-A651CCFF7F20}"/>
              </a:ext>
            </a:extLst>
          </p:cNvPr>
          <p:cNvSpPr txBox="1"/>
          <p:nvPr/>
        </p:nvSpPr>
        <p:spPr>
          <a:xfrm>
            <a:off x="1443260" y="4800600"/>
            <a:ext cx="41442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beneficio dimostrato sugli effetti fisici e psicosociali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09A62614-80EE-8E44-B0EC-9BFC3862DCA4}"/>
              </a:ext>
            </a:extLst>
          </p:cNvPr>
          <p:cNvSpPr txBox="1"/>
          <p:nvPr/>
        </p:nvSpPr>
        <p:spPr>
          <a:xfrm>
            <a:off x="6498014" y="4888080"/>
            <a:ext cx="47349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mancanza di evidenza su diagnosi precoce o delle recidive</a:t>
            </a:r>
          </a:p>
        </p:txBody>
      </p:sp>
    </p:spTree>
    <p:extLst>
      <p:ext uri="{BB962C8B-B14F-4D97-AF65-F5344CB8AC3E}">
        <p14:creationId xmlns:p14="http://schemas.microsoft.com/office/powerpoint/2010/main" val="13958040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112E423-AE61-9D47-8CD2-B4E0B6DB5393}"/>
              </a:ext>
            </a:extLst>
          </p:cNvPr>
          <p:cNvSpPr/>
          <p:nvPr/>
        </p:nvSpPr>
        <p:spPr>
          <a:xfrm>
            <a:off x="3050130" y="2448733"/>
            <a:ext cx="1989311" cy="1989311"/>
          </a:xfrm>
          <a:prstGeom prst="roundRect">
            <a:avLst>
              <a:gd name="adj" fmla="val 49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Elemento grafico 3" descr="Strada con due vie con un sentiero con riempimento a tinta unita">
            <a:extLst>
              <a:ext uri="{FF2B5EF4-FFF2-40B4-BE49-F238E27FC236}">
                <a16:creationId xmlns:a16="http://schemas.microsoft.com/office/drawing/2014/main" id="{C1E2043A-A75F-2845-BAF6-826730403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785" y="2504946"/>
            <a:ext cx="1440000" cy="1440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B5847E-3C8F-F048-A234-AF964B15599C}"/>
              </a:ext>
            </a:extLst>
          </p:cNvPr>
          <p:cNvSpPr txBox="1"/>
          <p:nvPr/>
        </p:nvSpPr>
        <p:spPr>
          <a:xfrm>
            <a:off x="3446704" y="3944946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percorsi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103972F-3478-134D-BF9C-3B588E0A4FC7}"/>
              </a:ext>
            </a:extLst>
          </p:cNvPr>
          <p:cNvSpPr/>
          <p:nvPr/>
        </p:nvSpPr>
        <p:spPr>
          <a:xfrm>
            <a:off x="5067494" y="2448733"/>
            <a:ext cx="1989311" cy="1989311"/>
          </a:xfrm>
          <a:prstGeom prst="roundRect">
            <a:avLst>
              <a:gd name="adj" fmla="val 49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FC1A6B-83EE-A142-8CC2-8C40E486D6C3}"/>
              </a:ext>
            </a:extLst>
          </p:cNvPr>
          <p:cNvSpPr txBox="1"/>
          <p:nvPr/>
        </p:nvSpPr>
        <p:spPr>
          <a:xfrm>
            <a:off x="5479566" y="3960444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vaccino</a:t>
            </a:r>
          </a:p>
        </p:txBody>
      </p:sp>
      <p:pic>
        <p:nvPicPr>
          <p:cNvPr id="6" name="Elemento grafico 5" descr="Ago con riempimento a tinta unita">
            <a:extLst>
              <a:ext uri="{FF2B5EF4-FFF2-40B4-BE49-F238E27FC236}">
                <a16:creationId xmlns:a16="http://schemas.microsoft.com/office/drawing/2014/main" id="{C783AEB4-FB8C-D34E-B15C-B4B0A10FD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9594" y="2504946"/>
            <a:ext cx="1440000" cy="1440000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30DD8CE-FA52-9146-8312-957E23E7EACD}"/>
              </a:ext>
            </a:extLst>
          </p:cNvPr>
          <p:cNvSpPr/>
          <p:nvPr/>
        </p:nvSpPr>
        <p:spPr>
          <a:xfrm>
            <a:off x="7096676" y="2448733"/>
            <a:ext cx="1989311" cy="1989311"/>
          </a:xfrm>
          <a:prstGeom prst="roundRect">
            <a:avLst>
              <a:gd name="adj" fmla="val 49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0E0F2A-B5B1-9345-9A16-8BB39C0704E8}"/>
              </a:ext>
            </a:extLst>
          </p:cNvPr>
          <p:cNvSpPr txBox="1"/>
          <p:nvPr/>
        </p:nvSpPr>
        <p:spPr>
          <a:xfrm>
            <a:off x="7480628" y="3944946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umanità</a:t>
            </a:r>
          </a:p>
        </p:txBody>
      </p:sp>
      <p:pic>
        <p:nvPicPr>
          <p:cNvPr id="7" name="Elemento grafico 6" descr="Cuore con riempimento a tinta unita">
            <a:extLst>
              <a:ext uri="{FF2B5EF4-FFF2-40B4-BE49-F238E27FC236}">
                <a16:creationId xmlns:a16="http://schemas.microsoft.com/office/drawing/2014/main" id="{8FA87FCF-19D7-FC4B-A74E-CC25F1DCA9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4281" y="2504946"/>
            <a:ext cx="1440000" cy="1440000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D674411D-64BF-B44E-8EE1-A4C7858BA2A4}"/>
              </a:ext>
            </a:extLst>
          </p:cNvPr>
          <p:cNvSpPr/>
          <p:nvPr/>
        </p:nvSpPr>
        <p:spPr>
          <a:xfrm>
            <a:off x="7056805" y="2065283"/>
            <a:ext cx="2295212" cy="26328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6F2F5D9B-98E0-2241-9DB9-FE6E19F78BF8}"/>
              </a:ext>
            </a:extLst>
          </p:cNvPr>
          <p:cNvSpPr/>
          <p:nvPr/>
        </p:nvSpPr>
        <p:spPr>
          <a:xfrm>
            <a:off x="2768352" y="2217683"/>
            <a:ext cx="2295212" cy="26328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02808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D631AD-0A62-9645-8300-E5D97ADD574F}"/>
              </a:ext>
            </a:extLst>
          </p:cNvPr>
          <p:cNvSpPr txBox="1"/>
          <p:nvPr/>
        </p:nvSpPr>
        <p:spPr>
          <a:xfrm>
            <a:off x="231403" y="213209"/>
            <a:ext cx="854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considerazioni preliminari: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E9B34BDB-E394-DA44-8E76-8510CB5FEC07}"/>
              </a:ext>
            </a:extLst>
          </p:cNvPr>
          <p:cNvGrpSpPr/>
          <p:nvPr/>
        </p:nvGrpSpPr>
        <p:grpSpPr>
          <a:xfrm>
            <a:off x="231403" y="969570"/>
            <a:ext cx="9443195" cy="914400"/>
            <a:chOff x="231403" y="969570"/>
            <a:chExt cx="9443195" cy="914400"/>
          </a:xfrm>
        </p:grpSpPr>
        <p:pic>
          <p:nvPicPr>
            <p:cNvPr id="7" name="Elemento grafico 6" descr="Badge 1 con riempimento a tinta unita">
              <a:extLst>
                <a:ext uri="{FF2B5EF4-FFF2-40B4-BE49-F238E27FC236}">
                  <a16:creationId xmlns:a16="http://schemas.microsoft.com/office/drawing/2014/main" id="{19AEDC8C-BB72-8741-9E01-786EB74BB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31403" y="969570"/>
              <a:ext cx="914400" cy="914400"/>
            </a:xfrm>
            <a:prstGeom prst="rect">
              <a:avLst/>
            </a:prstGeom>
          </p:spPr>
        </p:pic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ABD7EB29-3FA1-F34C-826E-325ACD9093E7}"/>
                </a:ext>
              </a:extLst>
            </p:cNvPr>
            <p:cNvSpPr txBox="1"/>
            <p:nvPr/>
          </p:nvSpPr>
          <p:spPr>
            <a:xfrm>
              <a:off x="1130037" y="1221822"/>
              <a:ext cx="854456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>
                  <a:latin typeface="Arial" panose="020B0604020202020204" pitchFamily="34" charset="0"/>
                  <a:cs typeface="Arial" panose="020B0604020202020204" pitchFamily="34" charset="0"/>
                </a:rPr>
                <a:t>il paziente oncologico ha un maggior rischio di contrarre COVID19?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17DC3E5C-EF73-974B-9776-D106327704C9}"/>
              </a:ext>
            </a:extLst>
          </p:cNvPr>
          <p:cNvGrpSpPr/>
          <p:nvPr/>
        </p:nvGrpSpPr>
        <p:grpSpPr>
          <a:xfrm>
            <a:off x="231403" y="1835523"/>
            <a:ext cx="10047714" cy="914400"/>
            <a:chOff x="231403" y="1835523"/>
            <a:chExt cx="10047714" cy="914400"/>
          </a:xfrm>
        </p:grpSpPr>
        <p:pic>
          <p:nvPicPr>
            <p:cNvPr id="10" name="Elemento grafico 9" descr="Badge con riempimento a tinta unita">
              <a:extLst>
                <a:ext uri="{FF2B5EF4-FFF2-40B4-BE49-F238E27FC236}">
                  <a16:creationId xmlns:a16="http://schemas.microsoft.com/office/drawing/2014/main" id="{C96A6094-F3CB-3043-BE09-491CA99258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31403" y="1835523"/>
              <a:ext cx="914400" cy="914400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1465EB5E-2196-0446-A654-3ACC11A0B561}"/>
                </a:ext>
              </a:extLst>
            </p:cNvPr>
            <p:cNvSpPr txBox="1"/>
            <p:nvPr/>
          </p:nvSpPr>
          <p:spPr>
            <a:xfrm>
              <a:off x="1130036" y="2108057"/>
              <a:ext cx="9149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>
                  <a:latin typeface="Arial" panose="020B0604020202020204" pitchFamily="34" charset="0"/>
                  <a:cs typeface="Arial" panose="020B0604020202020204" pitchFamily="34" charset="0"/>
                </a:rPr>
                <a:t>il paziente oncologico COVID19+ ha un maggior rischio di ospedalizzazione?</a:t>
              </a: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7D28E220-7DB9-BF4B-B811-66502C61F8A4}"/>
              </a:ext>
            </a:extLst>
          </p:cNvPr>
          <p:cNvGrpSpPr/>
          <p:nvPr/>
        </p:nvGrpSpPr>
        <p:grpSpPr>
          <a:xfrm>
            <a:off x="231403" y="2701476"/>
            <a:ext cx="10063481" cy="914400"/>
            <a:chOff x="231403" y="2701476"/>
            <a:chExt cx="10063481" cy="914400"/>
          </a:xfrm>
        </p:grpSpPr>
        <p:pic>
          <p:nvPicPr>
            <p:cNvPr id="13" name="Elemento grafico 12" descr="Badge 3 con riempimento a tinta unita">
              <a:extLst>
                <a:ext uri="{FF2B5EF4-FFF2-40B4-BE49-F238E27FC236}">
                  <a16:creationId xmlns:a16="http://schemas.microsoft.com/office/drawing/2014/main" id="{39CDB27D-7DF0-4940-9C97-9F9889717EE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31403" y="2701476"/>
              <a:ext cx="914400" cy="914400"/>
            </a:xfrm>
            <a:prstGeom prst="rect">
              <a:avLst/>
            </a:prstGeom>
          </p:spPr>
        </p:pic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356DF41D-31BD-BF4B-94FB-309E5342DB35}"/>
                </a:ext>
              </a:extLst>
            </p:cNvPr>
            <p:cNvSpPr txBox="1"/>
            <p:nvPr/>
          </p:nvSpPr>
          <p:spPr>
            <a:xfrm>
              <a:off x="1145803" y="2994292"/>
              <a:ext cx="91490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b="1">
                  <a:latin typeface="Arial" panose="020B0604020202020204" pitchFamily="34" charset="0"/>
                  <a:cs typeface="Arial" panose="020B0604020202020204" pitchFamily="34" charset="0"/>
                </a:rPr>
                <a:t>il paziente oncologico COVID19+ ha un maggior rischio di morte?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515CAC99-3505-2548-9BC8-DA09C4ED4DD6}"/>
              </a:ext>
            </a:extLst>
          </p:cNvPr>
          <p:cNvGrpSpPr/>
          <p:nvPr/>
        </p:nvGrpSpPr>
        <p:grpSpPr>
          <a:xfrm>
            <a:off x="334092" y="3954057"/>
            <a:ext cx="8699547" cy="2587577"/>
            <a:chOff x="334092" y="3954057"/>
            <a:chExt cx="8699547" cy="2587577"/>
          </a:xfrm>
        </p:grpSpPr>
        <p:pic>
          <p:nvPicPr>
            <p:cNvPr id="16" name="Immagine 15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A048FF65-F68B-7B4D-88F8-77D90F9DC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70269" y="3954057"/>
              <a:ext cx="8140700" cy="1778000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44B5D695-D567-BC4B-9A1F-C5F3A526905F}"/>
                </a:ext>
              </a:extLst>
            </p:cNvPr>
            <p:cNvSpPr txBox="1"/>
            <p:nvPr/>
          </p:nvSpPr>
          <p:spPr>
            <a:xfrm>
              <a:off x="334092" y="5833748"/>
              <a:ext cx="569884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4000" b="1">
                  <a:latin typeface="Arial" panose="020B0604020202020204" pitchFamily="34" charset="0"/>
                  <a:cs typeface="Arial" panose="020B0604020202020204" pitchFamily="34" charset="0"/>
                </a:rPr>
                <a:t>73.4 milioni di pazienti</a:t>
              </a:r>
            </a:p>
          </p:txBody>
        </p:sp>
        <p:sp>
          <p:nvSpPr>
            <p:cNvPr id="19" name="Rettangolo con angoli arrotondati 18">
              <a:extLst>
                <a:ext uri="{FF2B5EF4-FFF2-40B4-BE49-F238E27FC236}">
                  <a16:creationId xmlns:a16="http://schemas.microsoft.com/office/drawing/2014/main" id="{C08691A7-F487-AB45-A1A3-A039644B48A2}"/>
                </a:ext>
              </a:extLst>
            </p:cNvPr>
            <p:cNvSpPr/>
            <p:nvPr/>
          </p:nvSpPr>
          <p:spPr>
            <a:xfrm>
              <a:off x="334092" y="3954057"/>
              <a:ext cx="8699547" cy="2587577"/>
            </a:xfrm>
            <a:prstGeom prst="roundRect">
              <a:avLst>
                <a:gd name="adj" fmla="val 387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263F3924-BC87-3F4D-94F7-61F14D5D3FF3}"/>
              </a:ext>
            </a:extLst>
          </p:cNvPr>
          <p:cNvGrpSpPr/>
          <p:nvPr/>
        </p:nvGrpSpPr>
        <p:grpSpPr>
          <a:xfrm>
            <a:off x="8574033" y="984211"/>
            <a:ext cx="3154006" cy="769441"/>
            <a:chOff x="8574033" y="984211"/>
            <a:chExt cx="3154006" cy="769441"/>
          </a:xfrm>
        </p:grpSpPr>
        <p:sp>
          <p:nvSpPr>
            <p:cNvPr id="21" name="Rettangolo con angoli arrotondati 20">
              <a:extLst>
                <a:ext uri="{FF2B5EF4-FFF2-40B4-BE49-F238E27FC236}">
                  <a16:creationId xmlns:a16="http://schemas.microsoft.com/office/drawing/2014/main" id="{D76C8234-7203-5F4F-B1E9-686046EFE8FA}"/>
                </a:ext>
              </a:extLst>
            </p:cNvPr>
            <p:cNvSpPr/>
            <p:nvPr/>
          </p:nvSpPr>
          <p:spPr>
            <a:xfrm>
              <a:off x="8652863" y="1042353"/>
              <a:ext cx="3075175" cy="668572"/>
            </a:xfrm>
            <a:prstGeom prst="roundRect">
              <a:avLst>
                <a:gd name="adj" fmla="val 3872"/>
              </a:avLst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53217361-5C4B-A84C-BA9C-F799EF7EAB18}"/>
                </a:ext>
              </a:extLst>
            </p:cNvPr>
            <p:cNvSpPr txBox="1"/>
            <p:nvPr/>
          </p:nvSpPr>
          <p:spPr>
            <a:xfrm>
              <a:off x="8574033" y="984211"/>
              <a:ext cx="914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87A9011A-AE42-7947-857C-58EB9BD080EF}"/>
                </a:ext>
              </a:extLst>
            </p:cNvPr>
            <p:cNvSpPr txBox="1"/>
            <p:nvPr/>
          </p:nvSpPr>
          <p:spPr>
            <a:xfrm>
              <a:off x="9397507" y="1108049"/>
              <a:ext cx="233053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leucemie &amp; linfoma NH neoplasie polmone</a:t>
              </a:r>
            </a:p>
          </p:txBody>
        </p:sp>
        <p:cxnSp>
          <p:nvCxnSpPr>
            <p:cNvPr id="24" name="Connettore 1 23">
              <a:extLst>
                <a:ext uri="{FF2B5EF4-FFF2-40B4-BE49-F238E27FC236}">
                  <a16:creationId xmlns:a16="http://schemas.microsoft.com/office/drawing/2014/main" id="{287C7A6E-CFF4-9F46-B43A-834BA18B954D}"/>
                </a:ext>
              </a:extLst>
            </p:cNvPr>
            <p:cNvCxnSpPr/>
            <p:nvPr/>
          </p:nvCxnSpPr>
          <p:spPr>
            <a:xfrm>
              <a:off x="9393843" y="1108049"/>
              <a:ext cx="0" cy="5190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52E4C7BB-DCF6-AA45-8EE0-2C262E62325C}"/>
              </a:ext>
            </a:extLst>
          </p:cNvPr>
          <p:cNvGrpSpPr/>
          <p:nvPr/>
        </p:nvGrpSpPr>
        <p:grpSpPr>
          <a:xfrm>
            <a:off x="9601074" y="1885834"/>
            <a:ext cx="914401" cy="769441"/>
            <a:chOff x="8662699" y="2769462"/>
            <a:chExt cx="914401" cy="769441"/>
          </a:xfrm>
        </p:grpSpPr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52119F76-C41A-BA44-BCBD-EC75F0E79EF8}"/>
                </a:ext>
              </a:extLst>
            </p:cNvPr>
            <p:cNvSpPr/>
            <p:nvPr/>
          </p:nvSpPr>
          <p:spPr>
            <a:xfrm>
              <a:off x="8741529" y="2827604"/>
              <a:ext cx="746905" cy="668572"/>
            </a:xfrm>
            <a:prstGeom prst="roundRect">
              <a:avLst>
                <a:gd name="adj" fmla="val 3872"/>
              </a:avLst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1A32F0EF-3E75-6345-B9AB-4BB9187AB95D}"/>
                </a:ext>
              </a:extLst>
            </p:cNvPr>
            <p:cNvSpPr txBox="1"/>
            <p:nvPr/>
          </p:nvSpPr>
          <p:spPr>
            <a:xfrm>
              <a:off x="8662699" y="2769462"/>
              <a:ext cx="914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538F6DFA-BC0A-4343-9E2C-7C542C430EE7}"/>
              </a:ext>
            </a:extLst>
          </p:cNvPr>
          <p:cNvGrpSpPr/>
          <p:nvPr/>
        </p:nvGrpSpPr>
        <p:grpSpPr>
          <a:xfrm>
            <a:off x="8395183" y="2794237"/>
            <a:ext cx="914401" cy="769441"/>
            <a:chOff x="8662699" y="2769462"/>
            <a:chExt cx="914401" cy="769441"/>
          </a:xfrm>
        </p:grpSpPr>
        <p:sp>
          <p:nvSpPr>
            <p:cNvPr id="31" name="Rettangolo con angoli arrotondati 30">
              <a:extLst>
                <a:ext uri="{FF2B5EF4-FFF2-40B4-BE49-F238E27FC236}">
                  <a16:creationId xmlns:a16="http://schemas.microsoft.com/office/drawing/2014/main" id="{FFBCFE6D-C264-2F4C-BDCA-A50F8BA85FD1}"/>
                </a:ext>
              </a:extLst>
            </p:cNvPr>
            <p:cNvSpPr/>
            <p:nvPr/>
          </p:nvSpPr>
          <p:spPr>
            <a:xfrm>
              <a:off x="8741529" y="2827604"/>
              <a:ext cx="746905" cy="668572"/>
            </a:xfrm>
            <a:prstGeom prst="roundRect">
              <a:avLst>
                <a:gd name="adj" fmla="val 3872"/>
              </a:avLst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81BDC955-3F26-C84E-82D6-2BC36CDA8D09}"/>
                </a:ext>
              </a:extLst>
            </p:cNvPr>
            <p:cNvSpPr txBox="1"/>
            <p:nvPr/>
          </p:nvSpPr>
          <p:spPr>
            <a:xfrm>
              <a:off x="8662699" y="2769462"/>
              <a:ext cx="914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7270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59D631AD-0A62-9645-8300-E5D97ADD574F}"/>
              </a:ext>
            </a:extLst>
          </p:cNvPr>
          <p:cNvSpPr txBox="1"/>
          <p:nvPr/>
        </p:nvSpPr>
        <p:spPr>
          <a:xfrm>
            <a:off x="231403" y="213209"/>
            <a:ext cx="854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considerazioni preliminari:</a:t>
            </a:r>
          </a:p>
        </p:txBody>
      </p:sp>
      <p:pic>
        <p:nvPicPr>
          <p:cNvPr id="7" name="Elemento grafico 6" descr="Badge 1 con riempimento a tinta unita">
            <a:extLst>
              <a:ext uri="{FF2B5EF4-FFF2-40B4-BE49-F238E27FC236}">
                <a16:creationId xmlns:a16="http://schemas.microsoft.com/office/drawing/2014/main" id="{19AEDC8C-BB72-8741-9E01-786EB74BBA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31403" y="969570"/>
            <a:ext cx="914400" cy="914400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ABD7EB29-3FA1-F34C-826E-325ACD9093E7}"/>
              </a:ext>
            </a:extLst>
          </p:cNvPr>
          <p:cNvSpPr txBox="1"/>
          <p:nvPr/>
        </p:nvSpPr>
        <p:spPr>
          <a:xfrm>
            <a:off x="1130037" y="1221822"/>
            <a:ext cx="85445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il paziente oncologico ha un maggior rischio di contrarre COVID19?</a:t>
            </a:r>
          </a:p>
        </p:txBody>
      </p:sp>
      <p:pic>
        <p:nvPicPr>
          <p:cNvPr id="10" name="Elemento grafico 9" descr="Badge con riempimento a tinta unita">
            <a:extLst>
              <a:ext uri="{FF2B5EF4-FFF2-40B4-BE49-F238E27FC236}">
                <a16:creationId xmlns:a16="http://schemas.microsoft.com/office/drawing/2014/main" id="{C96A6094-F3CB-3043-BE09-491CA992587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31403" y="1835523"/>
            <a:ext cx="914400" cy="91440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1465EB5E-2196-0446-A654-3ACC11A0B561}"/>
              </a:ext>
            </a:extLst>
          </p:cNvPr>
          <p:cNvSpPr txBox="1"/>
          <p:nvPr/>
        </p:nvSpPr>
        <p:spPr>
          <a:xfrm>
            <a:off x="1130036" y="2108057"/>
            <a:ext cx="914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il paziente oncologico COVID19+ ha un maggior rischio di ospedalizzazione?</a:t>
            </a:r>
          </a:p>
        </p:txBody>
      </p:sp>
      <p:pic>
        <p:nvPicPr>
          <p:cNvPr id="13" name="Elemento grafico 12" descr="Badge 3 con riempimento a tinta unita">
            <a:extLst>
              <a:ext uri="{FF2B5EF4-FFF2-40B4-BE49-F238E27FC236}">
                <a16:creationId xmlns:a16="http://schemas.microsoft.com/office/drawing/2014/main" id="{39CDB27D-7DF0-4940-9C97-9F9889717EE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31403" y="2701476"/>
            <a:ext cx="914400" cy="914400"/>
          </a:xfrm>
          <a:prstGeom prst="rect">
            <a:avLst/>
          </a:prstGeom>
        </p:spPr>
      </p:pic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356DF41D-31BD-BF4B-94FB-309E5342DB35}"/>
              </a:ext>
            </a:extLst>
          </p:cNvPr>
          <p:cNvSpPr txBox="1"/>
          <p:nvPr/>
        </p:nvSpPr>
        <p:spPr>
          <a:xfrm>
            <a:off x="1145803" y="2994292"/>
            <a:ext cx="91490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il paziente oncologico COVID19+ ha un maggior rischio di morte?</a:t>
            </a:r>
          </a:p>
        </p:txBody>
      </p:sp>
      <p:sp>
        <p:nvSpPr>
          <p:cNvPr id="21" name="Rettangolo con angoli arrotondati 20">
            <a:extLst>
              <a:ext uri="{FF2B5EF4-FFF2-40B4-BE49-F238E27FC236}">
                <a16:creationId xmlns:a16="http://schemas.microsoft.com/office/drawing/2014/main" id="{D76C8234-7203-5F4F-B1E9-686046EFE8FA}"/>
              </a:ext>
            </a:extLst>
          </p:cNvPr>
          <p:cNvSpPr/>
          <p:nvPr/>
        </p:nvSpPr>
        <p:spPr>
          <a:xfrm>
            <a:off x="8652863" y="1042353"/>
            <a:ext cx="3075175" cy="668572"/>
          </a:xfrm>
          <a:prstGeom prst="roundRect">
            <a:avLst>
              <a:gd name="adj" fmla="val 3872"/>
            </a:avLst>
          </a:prstGeom>
          <a:solidFill>
            <a:srgbClr val="FF0000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3217361-5C4B-A84C-BA9C-F799EF7EAB18}"/>
              </a:ext>
            </a:extLst>
          </p:cNvPr>
          <p:cNvSpPr txBox="1"/>
          <p:nvPr/>
        </p:nvSpPr>
        <p:spPr>
          <a:xfrm>
            <a:off x="8574033" y="984211"/>
            <a:ext cx="91440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</a:t>
            </a: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87A9011A-AE42-7947-857C-58EB9BD080EF}"/>
              </a:ext>
            </a:extLst>
          </p:cNvPr>
          <p:cNvSpPr txBox="1"/>
          <p:nvPr/>
        </p:nvSpPr>
        <p:spPr>
          <a:xfrm>
            <a:off x="9397507" y="1108049"/>
            <a:ext cx="23305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leucemie &amp; linfoma NH neoplasie polmone</a:t>
            </a:r>
          </a:p>
        </p:txBody>
      </p:sp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287C7A6E-CFF4-9F46-B43A-834BA18B954D}"/>
              </a:ext>
            </a:extLst>
          </p:cNvPr>
          <p:cNvCxnSpPr/>
          <p:nvPr/>
        </p:nvCxnSpPr>
        <p:spPr>
          <a:xfrm>
            <a:off x="9393843" y="1108049"/>
            <a:ext cx="0" cy="519079"/>
          </a:xfrm>
          <a:prstGeom prst="line">
            <a:avLst/>
          </a:prstGeom>
          <a:ln>
            <a:solidFill>
              <a:schemeClr val="bg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7" name="Gruppo 26">
            <a:extLst>
              <a:ext uri="{FF2B5EF4-FFF2-40B4-BE49-F238E27FC236}">
                <a16:creationId xmlns:a16="http://schemas.microsoft.com/office/drawing/2014/main" id="{52E4C7BB-DCF6-AA45-8EE0-2C262E62325C}"/>
              </a:ext>
            </a:extLst>
          </p:cNvPr>
          <p:cNvGrpSpPr/>
          <p:nvPr/>
        </p:nvGrpSpPr>
        <p:grpSpPr>
          <a:xfrm>
            <a:off x="9601074" y="1885834"/>
            <a:ext cx="914401" cy="769441"/>
            <a:chOff x="8662699" y="2769462"/>
            <a:chExt cx="914401" cy="769441"/>
          </a:xfrm>
        </p:grpSpPr>
        <p:sp>
          <p:nvSpPr>
            <p:cNvPr id="25" name="Rettangolo con angoli arrotondati 24">
              <a:extLst>
                <a:ext uri="{FF2B5EF4-FFF2-40B4-BE49-F238E27FC236}">
                  <a16:creationId xmlns:a16="http://schemas.microsoft.com/office/drawing/2014/main" id="{52119F76-C41A-BA44-BCBD-EC75F0E79EF8}"/>
                </a:ext>
              </a:extLst>
            </p:cNvPr>
            <p:cNvSpPr/>
            <p:nvPr/>
          </p:nvSpPr>
          <p:spPr>
            <a:xfrm>
              <a:off x="8741529" y="2827604"/>
              <a:ext cx="746905" cy="668572"/>
            </a:xfrm>
            <a:prstGeom prst="roundRect">
              <a:avLst>
                <a:gd name="adj" fmla="val 3872"/>
              </a:avLst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1A32F0EF-3E75-6345-B9AB-4BB9187AB95D}"/>
                </a:ext>
              </a:extLst>
            </p:cNvPr>
            <p:cNvSpPr txBox="1"/>
            <p:nvPr/>
          </p:nvSpPr>
          <p:spPr>
            <a:xfrm>
              <a:off x="8662699" y="2769462"/>
              <a:ext cx="914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</a:p>
          </p:txBody>
        </p:sp>
      </p:grpSp>
      <p:grpSp>
        <p:nvGrpSpPr>
          <p:cNvPr id="30" name="Gruppo 29">
            <a:extLst>
              <a:ext uri="{FF2B5EF4-FFF2-40B4-BE49-F238E27FC236}">
                <a16:creationId xmlns:a16="http://schemas.microsoft.com/office/drawing/2014/main" id="{538F6DFA-BC0A-4343-9E2C-7C542C430EE7}"/>
              </a:ext>
            </a:extLst>
          </p:cNvPr>
          <p:cNvGrpSpPr/>
          <p:nvPr/>
        </p:nvGrpSpPr>
        <p:grpSpPr>
          <a:xfrm>
            <a:off x="8395183" y="2794237"/>
            <a:ext cx="914401" cy="769441"/>
            <a:chOff x="8662699" y="2769462"/>
            <a:chExt cx="914401" cy="769441"/>
          </a:xfrm>
        </p:grpSpPr>
        <p:sp>
          <p:nvSpPr>
            <p:cNvPr id="31" name="Rettangolo con angoli arrotondati 30">
              <a:extLst>
                <a:ext uri="{FF2B5EF4-FFF2-40B4-BE49-F238E27FC236}">
                  <a16:creationId xmlns:a16="http://schemas.microsoft.com/office/drawing/2014/main" id="{FFBCFE6D-C264-2F4C-BDCA-A50F8BA85FD1}"/>
                </a:ext>
              </a:extLst>
            </p:cNvPr>
            <p:cNvSpPr/>
            <p:nvPr/>
          </p:nvSpPr>
          <p:spPr>
            <a:xfrm>
              <a:off x="8741529" y="2827604"/>
              <a:ext cx="746905" cy="668572"/>
            </a:xfrm>
            <a:prstGeom prst="roundRect">
              <a:avLst>
                <a:gd name="adj" fmla="val 3872"/>
              </a:avLst>
            </a:prstGeom>
            <a:solidFill>
              <a:srgbClr val="FF000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32" name="CasellaDiTesto 31">
              <a:extLst>
                <a:ext uri="{FF2B5EF4-FFF2-40B4-BE49-F238E27FC236}">
                  <a16:creationId xmlns:a16="http://schemas.microsoft.com/office/drawing/2014/main" id="{81BDC955-3F26-C84E-82D6-2BC36CDA8D09}"/>
                </a:ext>
              </a:extLst>
            </p:cNvPr>
            <p:cNvSpPr txBox="1"/>
            <p:nvPr/>
          </p:nvSpPr>
          <p:spPr>
            <a:xfrm>
              <a:off x="8662699" y="2769462"/>
              <a:ext cx="914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</a:p>
          </p:txBody>
        </p:sp>
      </p:grpSp>
      <p:pic>
        <p:nvPicPr>
          <p:cNvPr id="23" name="Immagine 22">
            <a:extLst>
              <a:ext uri="{FF2B5EF4-FFF2-40B4-BE49-F238E27FC236}">
                <a16:creationId xmlns:a16="http://schemas.microsoft.com/office/drawing/2014/main" id="{4E90D95A-52FC-1941-AC8F-49C47F89D1C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403" y="4096169"/>
            <a:ext cx="6440165" cy="2559940"/>
          </a:xfrm>
          <a:prstGeom prst="rect">
            <a:avLst/>
          </a:prstGeom>
        </p:spPr>
      </p:pic>
      <p:pic>
        <p:nvPicPr>
          <p:cNvPr id="3" name="Elemento grafico 2" descr="Cursore con riempimento a tinta unita">
            <a:extLst>
              <a:ext uri="{FF2B5EF4-FFF2-40B4-BE49-F238E27FC236}">
                <a16:creationId xmlns:a16="http://schemas.microsoft.com/office/drawing/2014/main" id="{36DE3560-F21E-B146-82C0-35E2F9104BF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 rot="16200000">
            <a:off x="2928909" y="5340054"/>
            <a:ext cx="522576" cy="522576"/>
          </a:xfrm>
          <a:prstGeom prst="rect">
            <a:avLst/>
          </a:prstGeom>
        </p:spPr>
      </p:pic>
      <p:pic>
        <p:nvPicPr>
          <p:cNvPr id="28" name="Elemento grafico 27" descr="Cursore con riempimento a tinta unita">
            <a:extLst>
              <a:ext uri="{FF2B5EF4-FFF2-40B4-BE49-F238E27FC236}">
                <a16:creationId xmlns:a16="http://schemas.microsoft.com/office/drawing/2014/main" id="{542BE94E-4EC3-FA4A-8369-92E3C4D0E85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2002983" y="5166313"/>
            <a:ext cx="522576" cy="522576"/>
          </a:xfrm>
          <a:prstGeom prst="rect">
            <a:avLst/>
          </a:prstGeom>
        </p:spPr>
      </p:pic>
      <p:pic>
        <p:nvPicPr>
          <p:cNvPr id="29" name="Elemento grafico 28" descr="Cursore con riempimento a tinta unita">
            <a:extLst>
              <a:ext uri="{FF2B5EF4-FFF2-40B4-BE49-F238E27FC236}">
                <a16:creationId xmlns:a16="http://schemas.microsoft.com/office/drawing/2014/main" id="{C1D1ECC7-66D3-1642-A803-73F1D2533F8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1045371" y="4386148"/>
            <a:ext cx="720000" cy="720000"/>
          </a:xfrm>
          <a:prstGeom prst="rect">
            <a:avLst/>
          </a:prstGeom>
        </p:spPr>
      </p:pic>
      <p:pic>
        <p:nvPicPr>
          <p:cNvPr id="34" name="Elemento grafico 33" descr="Cursore con riempimento a tinta unita">
            <a:extLst>
              <a:ext uri="{FF2B5EF4-FFF2-40B4-BE49-F238E27FC236}">
                <a16:creationId xmlns:a16="http://schemas.microsoft.com/office/drawing/2014/main" id="{D45B019C-FA64-F840-AEAE-7396F20ADDA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5223065" y="5340054"/>
            <a:ext cx="522576" cy="522576"/>
          </a:xfrm>
          <a:prstGeom prst="rect">
            <a:avLst/>
          </a:prstGeom>
        </p:spPr>
      </p:pic>
      <p:pic>
        <p:nvPicPr>
          <p:cNvPr id="35" name="Elemento grafico 34" descr="Cursore con riempimento a tinta unita">
            <a:extLst>
              <a:ext uri="{FF2B5EF4-FFF2-40B4-BE49-F238E27FC236}">
                <a16:creationId xmlns:a16="http://schemas.microsoft.com/office/drawing/2014/main" id="{350F9283-6A66-2941-92EA-1F40440CBCD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 rot="16200000">
            <a:off x="6128965" y="5374365"/>
            <a:ext cx="522576" cy="522576"/>
          </a:xfrm>
          <a:prstGeom prst="rect">
            <a:avLst/>
          </a:prstGeom>
        </p:spPr>
      </p:pic>
      <p:pic>
        <p:nvPicPr>
          <p:cNvPr id="36" name="Elemento grafico 35" descr="Cursore con riempimento a tinta unita">
            <a:extLst>
              <a:ext uri="{FF2B5EF4-FFF2-40B4-BE49-F238E27FC236}">
                <a16:creationId xmlns:a16="http://schemas.microsoft.com/office/drawing/2014/main" id="{A9272BE6-85D6-B141-BA90-87886B85102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 rot="16200000">
            <a:off x="4297139" y="4446313"/>
            <a:ext cx="720000" cy="720000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C3174600-E787-E944-BB1E-EBD302FA6C42}"/>
              </a:ext>
            </a:extLst>
          </p:cNvPr>
          <p:cNvGrpSpPr/>
          <p:nvPr/>
        </p:nvGrpSpPr>
        <p:grpSpPr>
          <a:xfrm>
            <a:off x="7765598" y="5272322"/>
            <a:ext cx="4262253" cy="1202934"/>
            <a:chOff x="6453620" y="4060694"/>
            <a:chExt cx="6985797" cy="1971599"/>
          </a:xfrm>
        </p:grpSpPr>
        <p:pic>
          <p:nvPicPr>
            <p:cNvPr id="9" name="Immagine 8" descr="Immagine che contiene orologio&#10;&#10;Descrizione generata automaticamente">
              <a:extLst>
                <a:ext uri="{FF2B5EF4-FFF2-40B4-BE49-F238E27FC236}">
                  <a16:creationId xmlns:a16="http://schemas.microsoft.com/office/drawing/2014/main" id="{827FA14C-8966-0348-BDBB-FCD07870B766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6721117" y="4060694"/>
              <a:ext cx="6718300" cy="139700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E7DEEBF2-F78E-554A-8800-B723E3A1BB1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/>
            <a:stretch>
              <a:fillRect/>
            </a:stretch>
          </p:blipFill>
          <p:spPr>
            <a:xfrm>
              <a:off x="6453620" y="5448093"/>
              <a:ext cx="5054600" cy="584200"/>
            </a:xfrm>
            <a:prstGeom prst="rect">
              <a:avLst/>
            </a:prstGeom>
          </p:spPr>
        </p:pic>
      </p:grpSp>
      <p:sp>
        <p:nvSpPr>
          <p:cNvPr id="37" name="CasellaDiTesto 36">
            <a:extLst>
              <a:ext uri="{FF2B5EF4-FFF2-40B4-BE49-F238E27FC236}">
                <a16:creationId xmlns:a16="http://schemas.microsoft.com/office/drawing/2014/main" id="{C56757E9-8933-9E48-B3E0-57EB7C094236}"/>
              </a:ext>
            </a:extLst>
          </p:cNvPr>
          <p:cNvSpPr txBox="1"/>
          <p:nvPr/>
        </p:nvSpPr>
        <p:spPr>
          <a:xfrm>
            <a:off x="7008398" y="5463385"/>
            <a:ext cx="234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&lt;10% neutropenia G3-4</a:t>
            </a:r>
          </a:p>
        </p:txBody>
      </p:sp>
      <p:sp>
        <p:nvSpPr>
          <p:cNvPr id="38" name="CasellaDiTesto 37">
            <a:extLst>
              <a:ext uri="{FF2B5EF4-FFF2-40B4-BE49-F238E27FC236}">
                <a16:creationId xmlns:a16="http://schemas.microsoft.com/office/drawing/2014/main" id="{C66ED759-F288-0A45-8905-D67AD6E49208}"/>
              </a:ext>
            </a:extLst>
          </p:cNvPr>
          <p:cNvSpPr txBox="1"/>
          <p:nvPr/>
        </p:nvSpPr>
        <p:spPr>
          <a:xfrm>
            <a:off x="7008398" y="5694133"/>
            <a:ext cx="234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10%-50%</a:t>
            </a:r>
          </a:p>
        </p:txBody>
      </p:sp>
      <p:sp>
        <p:nvSpPr>
          <p:cNvPr id="39" name="CasellaDiTesto 38">
            <a:extLst>
              <a:ext uri="{FF2B5EF4-FFF2-40B4-BE49-F238E27FC236}">
                <a16:creationId xmlns:a16="http://schemas.microsoft.com/office/drawing/2014/main" id="{C01853BA-89FD-DA48-9555-DB6618B30578}"/>
              </a:ext>
            </a:extLst>
          </p:cNvPr>
          <p:cNvSpPr txBox="1"/>
          <p:nvPr/>
        </p:nvSpPr>
        <p:spPr>
          <a:xfrm>
            <a:off x="7008398" y="5905448"/>
            <a:ext cx="234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&gt;50%</a:t>
            </a:r>
          </a:p>
        </p:txBody>
      </p:sp>
      <p:sp>
        <p:nvSpPr>
          <p:cNvPr id="40" name="CasellaDiTesto 39">
            <a:extLst>
              <a:ext uri="{FF2B5EF4-FFF2-40B4-BE49-F238E27FC236}">
                <a16:creationId xmlns:a16="http://schemas.microsoft.com/office/drawing/2014/main" id="{592B6613-907A-014E-8926-DBB54BEE778C}"/>
              </a:ext>
            </a:extLst>
          </p:cNvPr>
          <p:cNvSpPr txBox="1"/>
          <p:nvPr/>
        </p:nvSpPr>
        <p:spPr>
          <a:xfrm>
            <a:off x="7028425" y="5260930"/>
            <a:ext cx="23406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no terapia</a:t>
            </a:r>
          </a:p>
        </p:txBody>
      </p:sp>
      <p:sp>
        <p:nvSpPr>
          <p:cNvPr id="41" name="CasellaDiTesto 40">
            <a:extLst>
              <a:ext uri="{FF2B5EF4-FFF2-40B4-BE49-F238E27FC236}">
                <a16:creationId xmlns:a16="http://schemas.microsoft.com/office/drawing/2014/main" id="{AFC9305D-9E72-A045-B67C-9DB5807CCFA2}"/>
              </a:ext>
            </a:extLst>
          </p:cNvPr>
          <p:cNvSpPr txBox="1"/>
          <p:nvPr/>
        </p:nvSpPr>
        <p:spPr>
          <a:xfrm>
            <a:off x="7663563" y="6426594"/>
            <a:ext cx="33670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rischio di morte da COVID19 (HR)</a:t>
            </a:r>
          </a:p>
        </p:txBody>
      </p:sp>
      <p:cxnSp>
        <p:nvCxnSpPr>
          <p:cNvPr id="44" name="Connettore 2 43">
            <a:extLst>
              <a:ext uri="{FF2B5EF4-FFF2-40B4-BE49-F238E27FC236}">
                <a16:creationId xmlns:a16="http://schemas.microsoft.com/office/drawing/2014/main" id="{A51B8248-37C1-7346-AC49-58FC97CCB2FB}"/>
              </a:ext>
            </a:extLst>
          </p:cNvPr>
          <p:cNvCxnSpPr/>
          <p:nvPr/>
        </p:nvCxnSpPr>
        <p:spPr>
          <a:xfrm>
            <a:off x="8856718" y="3520951"/>
            <a:ext cx="0" cy="1423582"/>
          </a:xfrm>
          <a:prstGeom prst="straightConnector1">
            <a:avLst/>
          </a:prstGeom>
          <a:ln w="38100">
            <a:solidFill>
              <a:srgbClr val="FF0000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85F6F58F-EFCC-F04F-98AE-BFCC8756ED4F}"/>
              </a:ext>
            </a:extLst>
          </p:cNvPr>
          <p:cNvSpPr txBox="1"/>
          <p:nvPr/>
        </p:nvSpPr>
        <p:spPr>
          <a:xfrm>
            <a:off x="8860628" y="3698626"/>
            <a:ext cx="29520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tipo di terapia conta!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3B3CED50-5EBC-E54F-BD14-D20E346B080E}"/>
              </a:ext>
            </a:extLst>
          </p:cNvPr>
          <p:cNvSpPr txBox="1"/>
          <p:nvPr/>
        </p:nvSpPr>
        <p:spPr>
          <a:xfrm>
            <a:off x="8903607" y="4038036"/>
            <a:ext cx="23406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Clift AK. et al., BMJ 2021</a:t>
            </a:r>
          </a:p>
        </p:txBody>
      </p:sp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2A609D57-446A-D940-90C9-C15C9B182019}"/>
              </a:ext>
            </a:extLst>
          </p:cNvPr>
          <p:cNvSpPr txBox="1"/>
          <p:nvPr/>
        </p:nvSpPr>
        <p:spPr>
          <a:xfrm>
            <a:off x="8706751" y="4916675"/>
            <a:ext cx="2340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>
                <a:latin typeface="Arial" panose="020B0604020202020204" pitchFamily="34" charset="0"/>
                <a:cs typeface="Arial" panose="020B0604020202020204" pitchFamily="34" charset="0"/>
              </a:rPr>
              <a:t>8 milioni pazienti</a:t>
            </a:r>
          </a:p>
        </p:txBody>
      </p:sp>
    </p:spTree>
    <p:extLst>
      <p:ext uri="{BB962C8B-B14F-4D97-AF65-F5344CB8AC3E}">
        <p14:creationId xmlns:p14="http://schemas.microsoft.com/office/powerpoint/2010/main" val="4125010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  <p:bldP spid="40" grpId="0"/>
      <p:bldP spid="41" grpId="0"/>
      <p:bldP spid="45" grpId="0"/>
      <p:bldP spid="46" grpId="0"/>
      <p:bldP spid="4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6546C4E3-5DA8-E54A-9EEC-CBAA5C34A0F2}"/>
              </a:ext>
            </a:extLst>
          </p:cNvPr>
          <p:cNvGrpSpPr/>
          <p:nvPr/>
        </p:nvGrpSpPr>
        <p:grpSpPr>
          <a:xfrm>
            <a:off x="5654337" y="458113"/>
            <a:ext cx="883326" cy="883325"/>
            <a:chOff x="5067494" y="2448733"/>
            <a:chExt cx="1714656" cy="1714656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E9671BA9-BDA8-7243-9B98-3B5A841FE087}"/>
                </a:ext>
              </a:extLst>
            </p:cNvPr>
            <p:cNvSpPr/>
            <p:nvPr/>
          </p:nvSpPr>
          <p:spPr>
            <a:xfrm>
              <a:off x="5067494" y="2448733"/>
              <a:ext cx="1714656" cy="1714656"/>
            </a:xfrm>
            <a:prstGeom prst="roundRect">
              <a:avLst>
                <a:gd name="adj" fmla="val 498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Elemento grafico 5" descr="Ago con riempimento a tinta unita">
              <a:extLst>
                <a:ext uri="{FF2B5EF4-FFF2-40B4-BE49-F238E27FC236}">
                  <a16:creationId xmlns:a16="http://schemas.microsoft.com/office/drawing/2014/main" id="{AE011EA8-5599-F347-BB9B-3E35341BA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243541" y="2545978"/>
              <a:ext cx="1440001" cy="1440000"/>
            </a:xfrm>
            <a:prstGeom prst="rect">
              <a:avLst/>
            </a:prstGeom>
          </p:spPr>
        </p:pic>
      </p:grpSp>
      <p:grpSp>
        <p:nvGrpSpPr>
          <p:cNvPr id="5" name="Gruppo 4">
            <a:extLst>
              <a:ext uri="{FF2B5EF4-FFF2-40B4-BE49-F238E27FC236}">
                <a16:creationId xmlns:a16="http://schemas.microsoft.com/office/drawing/2014/main" id="{3A275D49-A228-1B4E-9C73-496A8E7F8052}"/>
              </a:ext>
            </a:extLst>
          </p:cNvPr>
          <p:cNvGrpSpPr/>
          <p:nvPr/>
        </p:nvGrpSpPr>
        <p:grpSpPr>
          <a:xfrm>
            <a:off x="3460326" y="1729919"/>
            <a:ext cx="5412741" cy="1996017"/>
            <a:chOff x="3460326" y="1729919"/>
            <a:chExt cx="5412741" cy="1996017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D1E583C-E207-DF41-991B-4A18326FD806}"/>
                </a:ext>
              </a:extLst>
            </p:cNvPr>
            <p:cNvSpPr txBox="1"/>
            <p:nvPr/>
          </p:nvSpPr>
          <p:spPr>
            <a:xfrm>
              <a:off x="3838785" y="1729919"/>
              <a:ext cx="4514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>
                  <a:latin typeface="Arial" panose="020B0604020202020204" pitchFamily="34" charset="0"/>
                  <a:cs typeface="Arial" panose="020B0604020202020204" pitchFamily="34" charset="0"/>
                </a:rPr>
                <a:t>ai pazienti oncologici</a:t>
              </a:r>
            </a:p>
          </p:txBody>
        </p:sp>
        <p:sp>
          <p:nvSpPr>
            <p:cNvPr id="9" name="CasellaDiTesto 8">
              <a:extLst>
                <a:ext uri="{FF2B5EF4-FFF2-40B4-BE49-F238E27FC236}">
                  <a16:creationId xmlns:a16="http://schemas.microsoft.com/office/drawing/2014/main" id="{F0B5C3B7-28DB-A342-AE39-9CA6EB0A548A}"/>
                </a:ext>
              </a:extLst>
            </p:cNvPr>
            <p:cNvSpPr txBox="1"/>
            <p:nvPr/>
          </p:nvSpPr>
          <p:spPr>
            <a:xfrm>
              <a:off x="4814993" y="2187053"/>
              <a:ext cx="256201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6000" b="1">
                  <a:latin typeface="Arial" panose="020B0604020202020204" pitchFamily="34" charset="0"/>
                  <a:cs typeface="Arial" panose="020B0604020202020204" pitchFamily="34" charset="0"/>
                </a:rPr>
                <a:t>DEVE</a:t>
              </a:r>
            </a:p>
          </p:txBody>
        </p: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AAF32928-EF8A-CD4C-B002-E29E74013E91}"/>
                </a:ext>
              </a:extLst>
            </p:cNvPr>
            <p:cNvSpPr txBox="1"/>
            <p:nvPr/>
          </p:nvSpPr>
          <p:spPr>
            <a:xfrm>
              <a:off x="3460326" y="3202716"/>
              <a:ext cx="541274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>
                  <a:latin typeface="Arial" panose="020B0604020202020204" pitchFamily="34" charset="0"/>
                  <a:cs typeface="Arial" panose="020B0604020202020204" pitchFamily="34" charset="0"/>
                </a:rPr>
                <a:t>essere offerta la vaccinazione*</a:t>
              </a:r>
            </a:p>
          </p:txBody>
        </p:sp>
      </p:grp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5E3DB31-A02B-2642-9B8D-72B6D6A7DEE9}"/>
              </a:ext>
            </a:extLst>
          </p:cNvPr>
          <p:cNvSpPr txBox="1"/>
          <p:nvPr/>
        </p:nvSpPr>
        <p:spPr>
          <a:xfrm>
            <a:off x="3460326" y="3575185"/>
            <a:ext cx="5412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tranne se allergie severe ad uno dei componenti o alla prima dose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6D138BD0-7141-9644-800C-FFAF9C1B2D95}"/>
              </a:ext>
            </a:extLst>
          </p:cNvPr>
          <p:cNvGrpSpPr/>
          <p:nvPr/>
        </p:nvGrpSpPr>
        <p:grpSpPr>
          <a:xfrm>
            <a:off x="2590800" y="4755183"/>
            <a:ext cx="914401" cy="769441"/>
            <a:chOff x="1653454" y="5763589"/>
            <a:chExt cx="914401" cy="769441"/>
          </a:xfrm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2A53899B-CFB4-6446-A1D5-EF7703218350}"/>
                </a:ext>
              </a:extLst>
            </p:cNvPr>
            <p:cNvSpPr/>
            <p:nvPr/>
          </p:nvSpPr>
          <p:spPr>
            <a:xfrm>
              <a:off x="1739818" y="5814024"/>
              <a:ext cx="741675" cy="668572"/>
            </a:xfrm>
            <a:prstGeom prst="roundRect">
              <a:avLst>
                <a:gd name="adj" fmla="val 3872"/>
              </a:avLst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755A991-DD0A-344C-84E9-A10E10323A77}"/>
                </a:ext>
              </a:extLst>
            </p:cNvPr>
            <p:cNvSpPr txBox="1"/>
            <p:nvPr/>
          </p:nvSpPr>
          <p:spPr>
            <a:xfrm>
              <a:off x="1653454" y="5763589"/>
              <a:ext cx="914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</a:p>
          </p:txBody>
        </p:sp>
      </p:grp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C64B5577-E20F-D941-B56D-F0C0FBD73611}"/>
              </a:ext>
            </a:extLst>
          </p:cNvPr>
          <p:cNvGrpSpPr/>
          <p:nvPr/>
        </p:nvGrpSpPr>
        <p:grpSpPr>
          <a:xfrm>
            <a:off x="7904015" y="4750960"/>
            <a:ext cx="2479969" cy="769441"/>
            <a:chOff x="1660987" y="5755882"/>
            <a:chExt cx="2479969" cy="769441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9651B0BC-ED28-3A40-A2A6-6F5A6BC6DC86}"/>
                </a:ext>
              </a:extLst>
            </p:cNvPr>
            <p:cNvSpPr/>
            <p:nvPr/>
          </p:nvSpPr>
          <p:spPr>
            <a:xfrm>
              <a:off x="1739818" y="5814024"/>
              <a:ext cx="2401138" cy="668572"/>
            </a:xfrm>
            <a:prstGeom prst="roundRect">
              <a:avLst>
                <a:gd name="adj" fmla="val 3872"/>
              </a:avLst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C5CC25D5-216B-3543-A3DB-AFEFBA3465E1}"/>
                </a:ext>
              </a:extLst>
            </p:cNvPr>
            <p:cNvSpPr txBox="1"/>
            <p:nvPr/>
          </p:nvSpPr>
          <p:spPr>
            <a:xfrm>
              <a:off x="1660987" y="5755882"/>
              <a:ext cx="914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3CD18FBF-BCD3-0A46-8041-018FB482B339}"/>
                </a:ext>
              </a:extLst>
            </p:cNvPr>
            <p:cNvSpPr txBox="1"/>
            <p:nvPr/>
          </p:nvSpPr>
          <p:spPr>
            <a:xfrm>
              <a:off x="2484461" y="5879720"/>
              <a:ext cx="16564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sieroconversione diminuita</a:t>
              </a:r>
            </a:p>
          </p:txBody>
        </p: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91111134-1251-5A4E-AAB6-CEA80439CEA9}"/>
                </a:ext>
              </a:extLst>
            </p:cNvPr>
            <p:cNvCxnSpPr/>
            <p:nvPr/>
          </p:nvCxnSpPr>
          <p:spPr>
            <a:xfrm>
              <a:off x="2480797" y="5879720"/>
              <a:ext cx="0" cy="5190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CasellaDiTesto 27">
            <a:extLst>
              <a:ext uri="{FF2B5EF4-FFF2-40B4-BE49-F238E27FC236}">
                <a16:creationId xmlns:a16="http://schemas.microsoft.com/office/drawing/2014/main" id="{8413EF4D-3FBB-2648-9734-873A1644427C}"/>
              </a:ext>
            </a:extLst>
          </p:cNvPr>
          <p:cNvSpPr txBox="1"/>
          <p:nvPr/>
        </p:nvSpPr>
        <p:spPr>
          <a:xfrm>
            <a:off x="284813" y="6573159"/>
            <a:ext cx="11922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 2021 abstract n° LBA8, 1559O, 1557O, 1563MO, 1558° / UptoDate</a:t>
            </a:r>
          </a:p>
        </p:txBody>
      </p: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5FDCF69F-430E-6B4D-A0DC-1C073EB1A948}"/>
              </a:ext>
            </a:extLst>
          </p:cNvPr>
          <p:cNvGrpSpPr/>
          <p:nvPr/>
        </p:nvGrpSpPr>
        <p:grpSpPr>
          <a:xfrm>
            <a:off x="0" y="4236601"/>
            <a:ext cx="12192000" cy="2336558"/>
            <a:chOff x="0" y="4236601"/>
            <a:chExt cx="12192000" cy="2336558"/>
          </a:xfrm>
        </p:grpSpPr>
        <p:sp>
          <p:nvSpPr>
            <p:cNvPr id="12" name="CasellaDiTesto 11">
              <a:extLst>
                <a:ext uri="{FF2B5EF4-FFF2-40B4-BE49-F238E27FC236}">
                  <a16:creationId xmlns:a16="http://schemas.microsoft.com/office/drawing/2014/main" id="{9C901594-C537-1544-99AD-433CFC94B2CA}"/>
                </a:ext>
              </a:extLst>
            </p:cNvPr>
            <p:cNvSpPr txBox="1"/>
            <p:nvPr/>
          </p:nvSpPr>
          <p:spPr>
            <a:xfrm>
              <a:off x="0" y="4236601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>
                  <a:latin typeface="Arial" panose="020B0604020202020204" pitchFamily="34" charset="0"/>
                  <a:cs typeface="Arial" panose="020B0604020202020204" pitchFamily="34" charset="0"/>
                </a:rPr>
                <a:t>è sicuro?</a:t>
              </a:r>
            </a:p>
          </p:txBody>
        </p:sp>
        <p:sp>
          <p:nvSpPr>
            <p:cNvPr id="22" name="CasellaDiTesto 21">
              <a:extLst>
                <a:ext uri="{FF2B5EF4-FFF2-40B4-BE49-F238E27FC236}">
                  <a16:creationId xmlns:a16="http://schemas.microsoft.com/office/drawing/2014/main" id="{2BCB4F8B-1F26-E747-B05C-0C8E4497E56E}"/>
                </a:ext>
              </a:extLst>
            </p:cNvPr>
            <p:cNvSpPr txBox="1"/>
            <p:nvPr/>
          </p:nvSpPr>
          <p:spPr>
            <a:xfrm>
              <a:off x="6096000" y="4239859"/>
              <a:ext cx="6096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>
                  <a:latin typeface="Arial" panose="020B0604020202020204" pitchFamily="34" charset="0"/>
                  <a:cs typeface="Arial" panose="020B0604020202020204" pitchFamily="34" charset="0"/>
                </a:rPr>
                <a:t>è efficace?</a:t>
              </a:r>
            </a:p>
          </p:txBody>
        </p:sp>
        <p:cxnSp>
          <p:nvCxnSpPr>
            <p:cNvPr id="30" name="Connettore 1 29">
              <a:extLst>
                <a:ext uri="{FF2B5EF4-FFF2-40B4-BE49-F238E27FC236}">
                  <a16:creationId xmlns:a16="http://schemas.microsoft.com/office/drawing/2014/main" id="{1E186E6E-1058-F244-B1B2-00EE7E226679}"/>
                </a:ext>
              </a:extLst>
            </p:cNvPr>
            <p:cNvCxnSpPr>
              <a:cxnSpLocks/>
            </p:cNvCxnSpPr>
            <p:nvPr/>
          </p:nvCxnSpPr>
          <p:spPr>
            <a:xfrm>
              <a:off x="6096000" y="4236601"/>
              <a:ext cx="0" cy="2336558"/>
            </a:xfrm>
            <a:prstGeom prst="line">
              <a:avLst/>
            </a:prstGeom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D5AACAE8-B257-7A49-9222-9705B8709890}"/>
              </a:ext>
            </a:extLst>
          </p:cNvPr>
          <p:cNvGrpSpPr/>
          <p:nvPr/>
        </p:nvGrpSpPr>
        <p:grpSpPr>
          <a:xfrm>
            <a:off x="623909" y="586738"/>
            <a:ext cx="2053255" cy="589095"/>
            <a:chOff x="623909" y="586738"/>
            <a:chExt cx="2053255" cy="589095"/>
          </a:xfrm>
        </p:grpSpPr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83C10BD7-59BC-214C-AF24-83F1C1A7BDD1}"/>
                </a:ext>
              </a:extLst>
            </p:cNvPr>
            <p:cNvSpPr txBox="1"/>
            <p:nvPr/>
          </p:nvSpPr>
          <p:spPr>
            <a:xfrm>
              <a:off x="1110710" y="586738"/>
              <a:ext cx="156645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rapporto </a:t>
              </a:r>
            </a:p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rischi/benefici</a:t>
              </a:r>
            </a:p>
          </p:txBody>
        </p:sp>
        <p:pic>
          <p:nvPicPr>
            <p:cNvPr id="35" name="Elemento grafico 34" descr="Utente con riempimento a tinta unita">
              <a:extLst>
                <a:ext uri="{FF2B5EF4-FFF2-40B4-BE49-F238E27FC236}">
                  <a16:creationId xmlns:a16="http://schemas.microsoft.com/office/drawing/2014/main" id="{D2489375-15C8-BF48-9C33-D858A1DDDE1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23909" y="591058"/>
              <a:ext cx="584775" cy="584775"/>
            </a:xfrm>
            <a:prstGeom prst="rect">
              <a:avLst/>
            </a:prstGeom>
          </p:spPr>
        </p:pic>
      </p:grpSp>
      <p:cxnSp>
        <p:nvCxnSpPr>
          <p:cNvPr id="37" name="Connettore 2 36">
            <a:extLst>
              <a:ext uri="{FF2B5EF4-FFF2-40B4-BE49-F238E27FC236}">
                <a16:creationId xmlns:a16="http://schemas.microsoft.com/office/drawing/2014/main" id="{1C8D09E6-F1DD-C744-9A89-78D75362CA46}"/>
              </a:ext>
            </a:extLst>
          </p:cNvPr>
          <p:cNvCxnSpPr>
            <a:cxnSpLocks/>
          </p:cNvCxnSpPr>
          <p:nvPr/>
        </p:nvCxnSpPr>
        <p:spPr>
          <a:xfrm>
            <a:off x="2737753" y="879125"/>
            <a:ext cx="2763036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o 2">
            <a:extLst>
              <a:ext uri="{FF2B5EF4-FFF2-40B4-BE49-F238E27FC236}">
                <a16:creationId xmlns:a16="http://schemas.microsoft.com/office/drawing/2014/main" id="{5396FAAC-B2E2-8742-9A3B-E24926C7CA77}"/>
              </a:ext>
            </a:extLst>
          </p:cNvPr>
          <p:cNvGrpSpPr/>
          <p:nvPr/>
        </p:nvGrpSpPr>
        <p:grpSpPr>
          <a:xfrm>
            <a:off x="6678767" y="524909"/>
            <a:ext cx="3679885" cy="720000"/>
            <a:chOff x="6678767" y="524909"/>
            <a:chExt cx="3679885" cy="720000"/>
          </a:xfrm>
        </p:grpSpPr>
        <p:pic>
          <p:nvPicPr>
            <p:cNvPr id="34" name="Elemento grafico 33" descr="Utenti con riempimento a tinta unita">
              <a:extLst>
                <a:ext uri="{FF2B5EF4-FFF2-40B4-BE49-F238E27FC236}">
                  <a16:creationId xmlns:a16="http://schemas.microsoft.com/office/drawing/2014/main" id="{C3AAB0FB-A1D5-9041-A298-2B186B9B515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638652" y="524909"/>
              <a:ext cx="720000" cy="720000"/>
            </a:xfrm>
            <a:prstGeom prst="rect">
              <a:avLst/>
            </a:prstGeom>
          </p:spPr>
        </p:pic>
        <p:cxnSp>
          <p:nvCxnSpPr>
            <p:cNvPr id="39" name="Connettore 2 38">
              <a:extLst>
                <a:ext uri="{FF2B5EF4-FFF2-40B4-BE49-F238E27FC236}">
                  <a16:creationId xmlns:a16="http://schemas.microsoft.com/office/drawing/2014/main" id="{4F71D44F-6770-8F4E-9458-1DBD2EFA2D38}"/>
                </a:ext>
              </a:extLst>
            </p:cNvPr>
            <p:cNvCxnSpPr>
              <a:cxnSpLocks/>
            </p:cNvCxnSpPr>
            <p:nvPr/>
          </p:nvCxnSpPr>
          <p:spPr>
            <a:xfrm>
              <a:off x="6678767" y="879125"/>
              <a:ext cx="2763036" cy="0"/>
            </a:xfrm>
            <a:prstGeom prst="straightConnector1">
              <a:avLst/>
            </a:prstGeom>
            <a:ln w="127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99E55E9B-2545-C442-BBB8-0B83566ABF0D}"/>
              </a:ext>
            </a:extLst>
          </p:cNvPr>
          <p:cNvSpPr txBox="1"/>
          <p:nvPr/>
        </p:nvSpPr>
        <p:spPr>
          <a:xfrm>
            <a:off x="213486" y="6573159"/>
            <a:ext cx="588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 2021 abstract n° 1558° / Pui So AC. et al., Cancers 2021 / UpToDate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29B08FD6-E053-6C4B-8FB5-FA5F64F7D2E4}"/>
              </a:ext>
            </a:extLst>
          </p:cNvPr>
          <p:cNvSpPr txBox="1"/>
          <p:nvPr/>
        </p:nvSpPr>
        <p:spPr>
          <a:xfrm>
            <a:off x="-39189" y="66489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21605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8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6546C4E3-5DA8-E54A-9EEC-CBAA5C34A0F2}"/>
              </a:ext>
            </a:extLst>
          </p:cNvPr>
          <p:cNvGrpSpPr/>
          <p:nvPr/>
        </p:nvGrpSpPr>
        <p:grpSpPr>
          <a:xfrm>
            <a:off x="5654337" y="458113"/>
            <a:ext cx="883326" cy="883325"/>
            <a:chOff x="5067494" y="2448733"/>
            <a:chExt cx="1714656" cy="1714656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E9671BA9-BDA8-7243-9B98-3B5A841FE087}"/>
                </a:ext>
              </a:extLst>
            </p:cNvPr>
            <p:cNvSpPr/>
            <p:nvPr/>
          </p:nvSpPr>
          <p:spPr>
            <a:xfrm>
              <a:off x="5067494" y="2448733"/>
              <a:ext cx="1714656" cy="1714656"/>
            </a:xfrm>
            <a:prstGeom prst="roundRect">
              <a:avLst>
                <a:gd name="adj" fmla="val 498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Elemento grafico 5" descr="Ago con riempimento a tinta unita">
              <a:extLst>
                <a:ext uri="{FF2B5EF4-FFF2-40B4-BE49-F238E27FC236}">
                  <a16:creationId xmlns:a16="http://schemas.microsoft.com/office/drawing/2014/main" id="{AE011EA8-5599-F347-BB9B-3E35341BA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43541" y="2545978"/>
              <a:ext cx="1440001" cy="1440000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D1E583C-E207-DF41-991B-4A18326FD806}"/>
              </a:ext>
            </a:extLst>
          </p:cNvPr>
          <p:cNvSpPr txBox="1"/>
          <p:nvPr/>
        </p:nvSpPr>
        <p:spPr>
          <a:xfrm>
            <a:off x="3838785" y="1729919"/>
            <a:ext cx="451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latin typeface="Arial" panose="020B0604020202020204" pitchFamily="34" charset="0"/>
                <a:cs typeface="Arial" panose="020B0604020202020204" pitchFamily="34" charset="0"/>
              </a:rPr>
              <a:t>ai pazienti oncologici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B5C3B7-28DB-A342-AE39-9CA6EB0A548A}"/>
              </a:ext>
            </a:extLst>
          </p:cNvPr>
          <p:cNvSpPr txBox="1"/>
          <p:nvPr/>
        </p:nvSpPr>
        <p:spPr>
          <a:xfrm>
            <a:off x="4814993" y="2187053"/>
            <a:ext cx="2562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F32928-EF8A-CD4C-B002-E29E74013E91}"/>
              </a:ext>
            </a:extLst>
          </p:cNvPr>
          <p:cNvSpPr txBox="1"/>
          <p:nvPr/>
        </p:nvSpPr>
        <p:spPr>
          <a:xfrm>
            <a:off x="3460326" y="3202716"/>
            <a:ext cx="541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latin typeface="Arial" panose="020B0604020202020204" pitchFamily="34" charset="0"/>
                <a:cs typeface="Arial" panose="020B0604020202020204" pitchFamily="34" charset="0"/>
              </a:rPr>
              <a:t>essere offerta la vaccinazione*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5E3DB31-A02B-2642-9B8D-72B6D6A7DEE9}"/>
              </a:ext>
            </a:extLst>
          </p:cNvPr>
          <p:cNvSpPr txBox="1"/>
          <p:nvPr/>
        </p:nvSpPr>
        <p:spPr>
          <a:xfrm>
            <a:off x="3460326" y="3575185"/>
            <a:ext cx="5412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tranne se allergie severe ad uno dei componenti o alla prima dose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901594-C537-1544-99AD-433CFC94B2CA}"/>
              </a:ext>
            </a:extLst>
          </p:cNvPr>
          <p:cNvSpPr txBox="1"/>
          <p:nvPr/>
        </p:nvSpPr>
        <p:spPr>
          <a:xfrm>
            <a:off x="0" y="423660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latin typeface="Arial" panose="020B0604020202020204" pitchFamily="34" charset="0"/>
                <a:cs typeface="Arial" panose="020B0604020202020204" pitchFamily="34" charset="0"/>
              </a:rPr>
              <a:t>è sicuro?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6D138BD0-7141-9644-800C-FFAF9C1B2D95}"/>
              </a:ext>
            </a:extLst>
          </p:cNvPr>
          <p:cNvGrpSpPr/>
          <p:nvPr/>
        </p:nvGrpSpPr>
        <p:grpSpPr>
          <a:xfrm>
            <a:off x="2590800" y="4755183"/>
            <a:ext cx="914401" cy="769441"/>
            <a:chOff x="1653454" y="5763589"/>
            <a:chExt cx="914401" cy="769441"/>
          </a:xfrm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2A53899B-CFB4-6446-A1D5-EF7703218350}"/>
                </a:ext>
              </a:extLst>
            </p:cNvPr>
            <p:cNvSpPr/>
            <p:nvPr/>
          </p:nvSpPr>
          <p:spPr>
            <a:xfrm>
              <a:off x="1739818" y="5814024"/>
              <a:ext cx="741675" cy="668572"/>
            </a:xfrm>
            <a:prstGeom prst="roundRect">
              <a:avLst>
                <a:gd name="adj" fmla="val 3872"/>
              </a:avLst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755A991-DD0A-344C-84E9-A10E10323A77}"/>
                </a:ext>
              </a:extLst>
            </p:cNvPr>
            <p:cNvSpPr txBox="1"/>
            <p:nvPr/>
          </p:nvSpPr>
          <p:spPr>
            <a:xfrm>
              <a:off x="1653454" y="5763589"/>
              <a:ext cx="914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BCB4F8B-1F26-E747-B05C-0C8E4497E56E}"/>
              </a:ext>
            </a:extLst>
          </p:cNvPr>
          <p:cNvSpPr txBox="1"/>
          <p:nvPr/>
        </p:nvSpPr>
        <p:spPr>
          <a:xfrm>
            <a:off x="6096000" y="4239859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latin typeface="Arial" panose="020B0604020202020204" pitchFamily="34" charset="0"/>
                <a:cs typeface="Arial" panose="020B0604020202020204" pitchFamily="34" charset="0"/>
              </a:rPr>
              <a:t>è efficace?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C64B5577-E20F-D941-B56D-F0C0FBD73611}"/>
              </a:ext>
            </a:extLst>
          </p:cNvPr>
          <p:cNvGrpSpPr/>
          <p:nvPr/>
        </p:nvGrpSpPr>
        <p:grpSpPr>
          <a:xfrm>
            <a:off x="6246155" y="4750960"/>
            <a:ext cx="5690027" cy="1817976"/>
            <a:chOff x="1660987" y="5755882"/>
            <a:chExt cx="5690027" cy="1817976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9651B0BC-ED28-3A40-A2A6-6F5A6BC6DC86}"/>
                </a:ext>
              </a:extLst>
            </p:cNvPr>
            <p:cNvSpPr/>
            <p:nvPr/>
          </p:nvSpPr>
          <p:spPr>
            <a:xfrm>
              <a:off x="1739817" y="5814024"/>
              <a:ext cx="5611197" cy="1759834"/>
            </a:xfrm>
            <a:prstGeom prst="roundRect">
              <a:avLst>
                <a:gd name="adj" fmla="val 3872"/>
              </a:avLst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C5CC25D5-216B-3543-A3DB-AFEFBA3465E1}"/>
                </a:ext>
              </a:extLst>
            </p:cNvPr>
            <p:cNvSpPr txBox="1"/>
            <p:nvPr/>
          </p:nvSpPr>
          <p:spPr>
            <a:xfrm>
              <a:off x="1660987" y="5755882"/>
              <a:ext cx="914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3CD18FBF-BCD3-0A46-8041-018FB482B339}"/>
                </a:ext>
              </a:extLst>
            </p:cNvPr>
            <p:cNvSpPr txBox="1"/>
            <p:nvPr/>
          </p:nvSpPr>
          <p:spPr>
            <a:xfrm>
              <a:off x="2484461" y="5879720"/>
              <a:ext cx="4866547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studio </a:t>
              </a:r>
              <a:r>
                <a:rPr lang="it-IT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VOICE</a:t>
              </a:r>
              <a:endParaRPr lang="it-I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tassi di adeguate responders al vaccino (Moderna):</a:t>
              </a:r>
            </a:p>
          </p:txBody>
        </p: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91111134-1251-5A4E-AAB6-CEA80439CEA9}"/>
                </a:ext>
              </a:extLst>
            </p:cNvPr>
            <p:cNvCxnSpPr/>
            <p:nvPr/>
          </p:nvCxnSpPr>
          <p:spPr>
            <a:xfrm>
              <a:off x="2480797" y="5879720"/>
              <a:ext cx="0" cy="5190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0A6E82A5-56A2-2148-B64F-BE633A071092}"/>
              </a:ext>
            </a:extLst>
          </p:cNvPr>
          <p:cNvCxnSpPr>
            <a:cxnSpLocks/>
          </p:cNvCxnSpPr>
          <p:nvPr/>
        </p:nvCxnSpPr>
        <p:spPr>
          <a:xfrm>
            <a:off x="6096000" y="4236601"/>
            <a:ext cx="0" cy="233655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466966AD-C3C0-794D-8157-BB92B1E8D813}"/>
              </a:ext>
            </a:extLst>
          </p:cNvPr>
          <p:cNvSpPr txBox="1"/>
          <p:nvPr/>
        </p:nvSpPr>
        <p:spPr>
          <a:xfrm>
            <a:off x="7065965" y="5572164"/>
            <a:ext cx="4866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1° dose: ctrl 66%, IO 37%, CT 32%, IO-CT 33%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3C1587B0-76FB-C744-9E1E-24D790B84B00}"/>
              </a:ext>
            </a:extLst>
          </p:cNvPr>
          <p:cNvSpPr txBox="1"/>
          <p:nvPr/>
        </p:nvSpPr>
        <p:spPr>
          <a:xfrm>
            <a:off x="7065964" y="5790338"/>
            <a:ext cx="48665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2° dose: ctrl 99%, IO 93%, CT 83%, IO-CT 88%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CE52EEA-EC68-664D-8F5D-394D8FEFDE59}"/>
              </a:ext>
            </a:extLst>
          </p:cNvPr>
          <p:cNvSpPr txBox="1"/>
          <p:nvPr/>
        </p:nvSpPr>
        <p:spPr>
          <a:xfrm>
            <a:off x="7065964" y="6154132"/>
            <a:ext cx="4119108" cy="33855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IL NUMERO DI DOSI FA LA DIFFERENZA</a:t>
            </a:r>
            <a:endParaRPr lang="it-IT" sz="16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88D51C3D-A6A4-594B-A596-F5E5458616F9}"/>
              </a:ext>
            </a:extLst>
          </p:cNvPr>
          <p:cNvSpPr txBox="1"/>
          <p:nvPr/>
        </p:nvSpPr>
        <p:spPr>
          <a:xfrm>
            <a:off x="284813" y="6573159"/>
            <a:ext cx="11922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 2021 abstract n° LBA8, 1559O, 1557O, 1563MO, 1558° / UptoDate</a:t>
            </a:r>
          </a:p>
        </p:txBody>
      </p:sp>
      <p:sp>
        <p:nvSpPr>
          <p:cNvPr id="34" name="CasellaDiTesto 33">
            <a:extLst>
              <a:ext uri="{FF2B5EF4-FFF2-40B4-BE49-F238E27FC236}">
                <a16:creationId xmlns:a16="http://schemas.microsoft.com/office/drawing/2014/main" id="{BE60D92B-5E58-CF49-8641-688C882F6E10}"/>
              </a:ext>
            </a:extLst>
          </p:cNvPr>
          <p:cNvSpPr txBox="1"/>
          <p:nvPr/>
        </p:nvSpPr>
        <p:spPr>
          <a:xfrm>
            <a:off x="213486" y="6573159"/>
            <a:ext cx="588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 2021 abstract n° 1558° / Pui So AC. et al., Cancers 2021 / UpToDate</a:t>
            </a:r>
          </a:p>
        </p:txBody>
      </p:sp>
    </p:spTree>
    <p:extLst>
      <p:ext uri="{BB962C8B-B14F-4D97-AF65-F5344CB8AC3E}">
        <p14:creationId xmlns:p14="http://schemas.microsoft.com/office/powerpoint/2010/main" val="30118157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6546C4E3-5DA8-E54A-9EEC-CBAA5C34A0F2}"/>
              </a:ext>
            </a:extLst>
          </p:cNvPr>
          <p:cNvGrpSpPr/>
          <p:nvPr/>
        </p:nvGrpSpPr>
        <p:grpSpPr>
          <a:xfrm>
            <a:off x="5654337" y="458113"/>
            <a:ext cx="883326" cy="883325"/>
            <a:chOff x="5067494" y="2448733"/>
            <a:chExt cx="1714656" cy="1714656"/>
          </a:xfrm>
        </p:grpSpPr>
        <p:sp>
          <p:nvSpPr>
            <p:cNvPr id="4" name="Rettangolo con angoli arrotondati 3">
              <a:extLst>
                <a:ext uri="{FF2B5EF4-FFF2-40B4-BE49-F238E27FC236}">
                  <a16:creationId xmlns:a16="http://schemas.microsoft.com/office/drawing/2014/main" id="{E9671BA9-BDA8-7243-9B98-3B5A841FE087}"/>
                </a:ext>
              </a:extLst>
            </p:cNvPr>
            <p:cNvSpPr/>
            <p:nvPr/>
          </p:nvSpPr>
          <p:spPr>
            <a:xfrm>
              <a:off x="5067494" y="2448733"/>
              <a:ext cx="1714656" cy="1714656"/>
            </a:xfrm>
            <a:prstGeom prst="roundRect">
              <a:avLst>
                <a:gd name="adj" fmla="val 498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Elemento grafico 5" descr="Ago con riempimento a tinta unita">
              <a:extLst>
                <a:ext uri="{FF2B5EF4-FFF2-40B4-BE49-F238E27FC236}">
                  <a16:creationId xmlns:a16="http://schemas.microsoft.com/office/drawing/2014/main" id="{AE011EA8-5599-F347-BB9B-3E35341BA0A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43541" y="2545978"/>
              <a:ext cx="1440001" cy="1440000"/>
            </a:xfrm>
            <a:prstGeom prst="rect">
              <a:avLst/>
            </a:prstGeom>
          </p:spPr>
        </p:pic>
      </p:grp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D1E583C-E207-DF41-991B-4A18326FD806}"/>
              </a:ext>
            </a:extLst>
          </p:cNvPr>
          <p:cNvSpPr txBox="1"/>
          <p:nvPr/>
        </p:nvSpPr>
        <p:spPr>
          <a:xfrm>
            <a:off x="3838785" y="1729919"/>
            <a:ext cx="45144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latin typeface="Arial" panose="020B0604020202020204" pitchFamily="34" charset="0"/>
                <a:cs typeface="Arial" panose="020B0604020202020204" pitchFamily="34" charset="0"/>
              </a:rPr>
              <a:t>ai pazienti oncologici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F0B5C3B7-28DB-A342-AE39-9CA6EB0A548A}"/>
              </a:ext>
            </a:extLst>
          </p:cNvPr>
          <p:cNvSpPr txBox="1"/>
          <p:nvPr/>
        </p:nvSpPr>
        <p:spPr>
          <a:xfrm>
            <a:off x="4814993" y="2187053"/>
            <a:ext cx="25620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6000" b="1">
                <a:latin typeface="Arial" panose="020B0604020202020204" pitchFamily="34" charset="0"/>
                <a:cs typeface="Arial" panose="020B0604020202020204" pitchFamily="34" charset="0"/>
              </a:rPr>
              <a:t>DEVE</a:t>
            </a: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AF32928-EF8A-CD4C-B002-E29E74013E91}"/>
              </a:ext>
            </a:extLst>
          </p:cNvPr>
          <p:cNvSpPr txBox="1"/>
          <p:nvPr/>
        </p:nvSpPr>
        <p:spPr>
          <a:xfrm>
            <a:off x="3460326" y="3202716"/>
            <a:ext cx="541274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>
                <a:latin typeface="Arial" panose="020B0604020202020204" pitchFamily="34" charset="0"/>
                <a:cs typeface="Arial" panose="020B0604020202020204" pitchFamily="34" charset="0"/>
              </a:rPr>
              <a:t>essere offerta la vaccinazione*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5E3DB31-A02B-2642-9B8D-72B6D6A7DEE9}"/>
              </a:ext>
            </a:extLst>
          </p:cNvPr>
          <p:cNvSpPr txBox="1"/>
          <p:nvPr/>
        </p:nvSpPr>
        <p:spPr>
          <a:xfrm>
            <a:off x="3460326" y="3575185"/>
            <a:ext cx="54127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b="1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tranne se allergie severe ad uno dei componenti o alla prima dose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C901594-C537-1544-99AD-433CFC94B2CA}"/>
              </a:ext>
            </a:extLst>
          </p:cNvPr>
          <p:cNvSpPr txBox="1"/>
          <p:nvPr/>
        </p:nvSpPr>
        <p:spPr>
          <a:xfrm>
            <a:off x="0" y="4236601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latin typeface="Arial" panose="020B0604020202020204" pitchFamily="34" charset="0"/>
                <a:cs typeface="Arial" panose="020B0604020202020204" pitchFamily="34" charset="0"/>
              </a:rPr>
              <a:t>è sicuro?</a:t>
            </a:r>
          </a:p>
        </p:txBody>
      </p:sp>
      <p:grpSp>
        <p:nvGrpSpPr>
          <p:cNvPr id="21" name="Gruppo 20">
            <a:extLst>
              <a:ext uri="{FF2B5EF4-FFF2-40B4-BE49-F238E27FC236}">
                <a16:creationId xmlns:a16="http://schemas.microsoft.com/office/drawing/2014/main" id="{6D138BD0-7141-9644-800C-FFAF9C1B2D95}"/>
              </a:ext>
            </a:extLst>
          </p:cNvPr>
          <p:cNvGrpSpPr/>
          <p:nvPr/>
        </p:nvGrpSpPr>
        <p:grpSpPr>
          <a:xfrm>
            <a:off x="2590800" y="4755183"/>
            <a:ext cx="914401" cy="769441"/>
            <a:chOff x="1653454" y="5763589"/>
            <a:chExt cx="914401" cy="769441"/>
          </a:xfrm>
        </p:grpSpPr>
        <p:sp>
          <p:nvSpPr>
            <p:cNvPr id="17" name="Rettangolo con angoli arrotondati 16">
              <a:extLst>
                <a:ext uri="{FF2B5EF4-FFF2-40B4-BE49-F238E27FC236}">
                  <a16:creationId xmlns:a16="http://schemas.microsoft.com/office/drawing/2014/main" id="{2A53899B-CFB4-6446-A1D5-EF7703218350}"/>
                </a:ext>
              </a:extLst>
            </p:cNvPr>
            <p:cNvSpPr/>
            <p:nvPr/>
          </p:nvSpPr>
          <p:spPr>
            <a:xfrm>
              <a:off x="1739818" y="5814024"/>
              <a:ext cx="741675" cy="668572"/>
            </a:xfrm>
            <a:prstGeom prst="roundRect">
              <a:avLst>
                <a:gd name="adj" fmla="val 3872"/>
              </a:avLst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7755A991-DD0A-344C-84E9-A10E10323A77}"/>
                </a:ext>
              </a:extLst>
            </p:cNvPr>
            <p:cNvSpPr txBox="1"/>
            <p:nvPr/>
          </p:nvSpPr>
          <p:spPr>
            <a:xfrm>
              <a:off x="1653454" y="5763589"/>
              <a:ext cx="914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</a:p>
          </p:txBody>
        </p:sp>
      </p:grp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2BCB4F8B-1F26-E747-B05C-0C8E4497E56E}"/>
              </a:ext>
            </a:extLst>
          </p:cNvPr>
          <p:cNvSpPr txBox="1"/>
          <p:nvPr/>
        </p:nvSpPr>
        <p:spPr>
          <a:xfrm>
            <a:off x="6096000" y="4239859"/>
            <a:ext cx="609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>
                <a:latin typeface="Arial" panose="020B0604020202020204" pitchFamily="34" charset="0"/>
                <a:cs typeface="Arial" panose="020B0604020202020204" pitchFamily="34" charset="0"/>
              </a:rPr>
              <a:t>è efficace?</a:t>
            </a:r>
          </a:p>
        </p:txBody>
      </p:sp>
      <p:grpSp>
        <p:nvGrpSpPr>
          <p:cNvPr id="23" name="Gruppo 22">
            <a:extLst>
              <a:ext uri="{FF2B5EF4-FFF2-40B4-BE49-F238E27FC236}">
                <a16:creationId xmlns:a16="http://schemas.microsoft.com/office/drawing/2014/main" id="{C64B5577-E20F-D941-B56D-F0C0FBD73611}"/>
              </a:ext>
            </a:extLst>
          </p:cNvPr>
          <p:cNvGrpSpPr/>
          <p:nvPr/>
        </p:nvGrpSpPr>
        <p:grpSpPr>
          <a:xfrm>
            <a:off x="6246155" y="4750960"/>
            <a:ext cx="5690027" cy="1817976"/>
            <a:chOff x="1660987" y="5755882"/>
            <a:chExt cx="5690027" cy="1817976"/>
          </a:xfrm>
        </p:grpSpPr>
        <p:sp>
          <p:nvSpPr>
            <p:cNvPr id="24" name="Rettangolo con angoli arrotondati 23">
              <a:extLst>
                <a:ext uri="{FF2B5EF4-FFF2-40B4-BE49-F238E27FC236}">
                  <a16:creationId xmlns:a16="http://schemas.microsoft.com/office/drawing/2014/main" id="{9651B0BC-ED28-3A40-A2A6-6F5A6BC6DC86}"/>
                </a:ext>
              </a:extLst>
            </p:cNvPr>
            <p:cNvSpPr/>
            <p:nvPr/>
          </p:nvSpPr>
          <p:spPr>
            <a:xfrm>
              <a:off x="1739817" y="5814024"/>
              <a:ext cx="5611197" cy="1759834"/>
            </a:xfrm>
            <a:prstGeom prst="roundRect">
              <a:avLst>
                <a:gd name="adj" fmla="val 3872"/>
              </a:avLst>
            </a:prstGeom>
            <a:solidFill>
              <a:srgbClr val="00B0F0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25" name="CasellaDiTesto 24">
              <a:extLst>
                <a:ext uri="{FF2B5EF4-FFF2-40B4-BE49-F238E27FC236}">
                  <a16:creationId xmlns:a16="http://schemas.microsoft.com/office/drawing/2014/main" id="{C5CC25D5-216B-3543-A3DB-AFEFBA3465E1}"/>
                </a:ext>
              </a:extLst>
            </p:cNvPr>
            <p:cNvSpPr txBox="1"/>
            <p:nvPr/>
          </p:nvSpPr>
          <p:spPr>
            <a:xfrm>
              <a:off x="1660987" y="5755882"/>
              <a:ext cx="91440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</a:t>
              </a:r>
            </a:p>
          </p:txBody>
        </p:sp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3CD18FBF-BCD3-0A46-8041-018FB482B339}"/>
                </a:ext>
              </a:extLst>
            </p:cNvPr>
            <p:cNvSpPr txBox="1"/>
            <p:nvPr/>
          </p:nvSpPr>
          <p:spPr>
            <a:xfrm>
              <a:off x="2484461" y="5879720"/>
              <a:ext cx="4866547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studio </a:t>
              </a:r>
              <a:r>
                <a:rPr lang="it-IT" sz="2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CAPTURE &amp; Shapiro CCel</a:t>
              </a:r>
              <a:endParaRPr lang="it-IT"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it-IT" sz="14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risposta umorale contro varianti virali (es. delta) aumentata in chi ha effettuato doppia dose e pregressa infezione e in chi ha effettuato il booster</a:t>
              </a:r>
            </a:p>
          </p:txBody>
        </p:sp>
        <p:cxnSp>
          <p:nvCxnSpPr>
            <p:cNvPr id="27" name="Connettore 1 26">
              <a:extLst>
                <a:ext uri="{FF2B5EF4-FFF2-40B4-BE49-F238E27FC236}">
                  <a16:creationId xmlns:a16="http://schemas.microsoft.com/office/drawing/2014/main" id="{91111134-1251-5A4E-AAB6-CEA80439CEA9}"/>
                </a:ext>
              </a:extLst>
            </p:cNvPr>
            <p:cNvCxnSpPr/>
            <p:nvPr/>
          </p:nvCxnSpPr>
          <p:spPr>
            <a:xfrm>
              <a:off x="2480797" y="5879720"/>
              <a:ext cx="0" cy="519079"/>
            </a:xfrm>
            <a:prstGeom prst="line">
              <a:avLst/>
            </a:prstGeom>
            <a:ln>
              <a:solidFill>
                <a:schemeClr val="bg1">
                  <a:alpha val="7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9" name="Connettore 1 28">
            <a:extLst>
              <a:ext uri="{FF2B5EF4-FFF2-40B4-BE49-F238E27FC236}">
                <a16:creationId xmlns:a16="http://schemas.microsoft.com/office/drawing/2014/main" id="{0A6E82A5-56A2-2148-B64F-BE633A071092}"/>
              </a:ext>
            </a:extLst>
          </p:cNvPr>
          <p:cNvCxnSpPr>
            <a:cxnSpLocks/>
          </p:cNvCxnSpPr>
          <p:nvPr/>
        </p:nvCxnSpPr>
        <p:spPr>
          <a:xfrm>
            <a:off x="6096000" y="4236601"/>
            <a:ext cx="0" cy="2336558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3CE52EEA-EC68-664D-8F5D-394D8FEFDE59}"/>
              </a:ext>
            </a:extLst>
          </p:cNvPr>
          <p:cNvSpPr txBox="1"/>
          <p:nvPr/>
        </p:nvSpPr>
        <p:spPr>
          <a:xfrm>
            <a:off x="7778083" y="6154132"/>
            <a:ext cx="3449637" cy="32316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r>
              <a:rPr lang="it-IT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LA 3° DOSE </a:t>
            </a:r>
            <a:r>
              <a:rPr lang="it-IT" sz="15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AUMENTA L’IMMUNITÁ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3177867F-B01C-6342-BA97-A6249D0A2AA9}"/>
              </a:ext>
            </a:extLst>
          </p:cNvPr>
          <p:cNvSpPr txBox="1"/>
          <p:nvPr/>
        </p:nvSpPr>
        <p:spPr>
          <a:xfrm>
            <a:off x="284813" y="6573159"/>
            <a:ext cx="11922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 2021 abstract n° LBA8, 1559O, 1557O, 1563MO, 1558° / UptoDate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E491931E-4D52-C446-B4E0-504216AB8A05}"/>
              </a:ext>
            </a:extLst>
          </p:cNvPr>
          <p:cNvSpPr txBox="1"/>
          <p:nvPr/>
        </p:nvSpPr>
        <p:spPr>
          <a:xfrm>
            <a:off x="213486" y="6573159"/>
            <a:ext cx="588251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ESMO 2021 abstract n° 1558° / Pui So AC. et al., Cancers 2021 / UpToDate</a:t>
            </a:r>
          </a:p>
        </p:txBody>
      </p:sp>
    </p:spTree>
    <p:extLst>
      <p:ext uri="{BB962C8B-B14F-4D97-AF65-F5344CB8AC3E}">
        <p14:creationId xmlns:p14="http://schemas.microsoft.com/office/powerpoint/2010/main" val="38129118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112E423-AE61-9D47-8CD2-B4E0B6DB5393}"/>
              </a:ext>
            </a:extLst>
          </p:cNvPr>
          <p:cNvSpPr/>
          <p:nvPr/>
        </p:nvSpPr>
        <p:spPr>
          <a:xfrm>
            <a:off x="3050130" y="2448733"/>
            <a:ext cx="1989311" cy="1989311"/>
          </a:xfrm>
          <a:prstGeom prst="roundRect">
            <a:avLst>
              <a:gd name="adj" fmla="val 49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Elemento grafico 3" descr="Strada con due vie con un sentiero con riempimento a tinta unita">
            <a:extLst>
              <a:ext uri="{FF2B5EF4-FFF2-40B4-BE49-F238E27FC236}">
                <a16:creationId xmlns:a16="http://schemas.microsoft.com/office/drawing/2014/main" id="{C1E2043A-A75F-2845-BAF6-826730403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785" y="2504946"/>
            <a:ext cx="1440000" cy="1440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B5847E-3C8F-F048-A234-AF964B15599C}"/>
              </a:ext>
            </a:extLst>
          </p:cNvPr>
          <p:cNvSpPr txBox="1"/>
          <p:nvPr/>
        </p:nvSpPr>
        <p:spPr>
          <a:xfrm>
            <a:off x="3446704" y="3944946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percorsi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103972F-3478-134D-BF9C-3B588E0A4FC7}"/>
              </a:ext>
            </a:extLst>
          </p:cNvPr>
          <p:cNvSpPr/>
          <p:nvPr/>
        </p:nvSpPr>
        <p:spPr>
          <a:xfrm>
            <a:off x="5067494" y="2448733"/>
            <a:ext cx="1989311" cy="1989311"/>
          </a:xfrm>
          <a:prstGeom prst="roundRect">
            <a:avLst>
              <a:gd name="adj" fmla="val 49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FC1A6B-83EE-A142-8CC2-8C40E486D6C3}"/>
              </a:ext>
            </a:extLst>
          </p:cNvPr>
          <p:cNvSpPr txBox="1"/>
          <p:nvPr/>
        </p:nvSpPr>
        <p:spPr>
          <a:xfrm>
            <a:off x="5479566" y="3960444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vaccino</a:t>
            </a:r>
          </a:p>
        </p:txBody>
      </p:sp>
      <p:pic>
        <p:nvPicPr>
          <p:cNvPr id="6" name="Elemento grafico 5" descr="Ago con riempimento a tinta unita">
            <a:extLst>
              <a:ext uri="{FF2B5EF4-FFF2-40B4-BE49-F238E27FC236}">
                <a16:creationId xmlns:a16="http://schemas.microsoft.com/office/drawing/2014/main" id="{C783AEB4-FB8C-D34E-B15C-B4B0A10FD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9594" y="2504946"/>
            <a:ext cx="1440000" cy="1440000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30DD8CE-FA52-9146-8312-957E23E7EACD}"/>
              </a:ext>
            </a:extLst>
          </p:cNvPr>
          <p:cNvSpPr/>
          <p:nvPr/>
        </p:nvSpPr>
        <p:spPr>
          <a:xfrm>
            <a:off x="7096676" y="2448733"/>
            <a:ext cx="1989311" cy="1989311"/>
          </a:xfrm>
          <a:prstGeom prst="roundRect">
            <a:avLst>
              <a:gd name="adj" fmla="val 49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0E0F2A-B5B1-9345-9A16-8BB39C0704E8}"/>
              </a:ext>
            </a:extLst>
          </p:cNvPr>
          <p:cNvSpPr txBox="1"/>
          <p:nvPr/>
        </p:nvSpPr>
        <p:spPr>
          <a:xfrm>
            <a:off x="7480628" y="3944946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umanità</a:t>
            </a:r>
          </a:p>
        </p:txBody>
      </p:sp>
      <p:pic>
        <p:nvPicPr>
          <p:cNvPr id="7" name="Elemento grafico 6" descr="Cuore con riempimento a tinta unita">
            <a:extLst>
              <a:ext uri="{FF2B5EF4-FFF2-40B4-BE49-F238E27FC236}">
                <a16:creationId xmlns:a16="http://schemas.microsoft.com/office/drawing/2014/main" id="{8FA87FCF-19D7-FC4B-A74E-CC25F1DCA9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4281" y="2504946"/>
            <a:ext cx="1440000" cy="1440000"/>
          </a:xfrm>
          <a:prstGeom prst="rect">
            <a:avLst/>
          </a:prstGeom>
        </p:spPr>
      </p:pic>
      <p:sp>
        <p:nvSpPr>
          <p:cNvPr id="13" name="Rettangolo 12">
            <a:extLst>
              <a:ext uri="{FF2B5EF4-FFF2-40B4-BE49-F238E27FC236}">
                <a16:creationId xmlns:a16="http://schemas.microsoft.com/office/drawing/2014/main" id="{6F2F5D9B-98E0-2241-9DB9-FE6E19F78BF8}"/>
              </a:ext>
            </a:extLst>
          </p:cNvPr>
          <p:cNvSpPr/>
          <p:nvPr/>
        </p:nvSpPr>
        <p:spPr>
          <a:xfrm>
            <a:off x="2768352" y="2217683"/>
            <a:ext cx="4316506" cy="26328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58928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 descr="Immagine che contiene scuro, notte&#10;&#10;Descrizione generata automaticamente">
            <a:extLst>
              <a:ext uri="{FF2B5EF4-FFF2-40B4-BE49-F238E27FC236}">
                <a16:creationId xmlns:a16="http://schemas.microsoft.com/office/drawing/2014/main" id="{9179BE75-A9F7-5B41-BFD1-0139BE4A67E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500" t="20286" r="13500" b="5182"/>
          <a:stretch/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pic>
        <p:nvPicPr>
          <p:cNvPr id="12" name="Immagine 11" descr="Immagine che contiene scuro, notte&#10;&#10;Descrizione generata automaticamente">
            <a:extLst>
              <a:ext uri="{FF2B5EF4-FFF2-40B4-BE49-F238E27FC236}">
                <a16:creationId xmlns:a16="http://schemas.microsoft.com/office/drawing/2014/main" id="{ABC5E362-6EC3-0342-927E-2636D1AE31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500" t="20286" r="86350" b="5182"/>
          <a:stretch/>
        </p:blipFill>
        <p:spPr>
          <a:xfrm flipH="1">
            <a:off x="-1" y="0"/>
            <a:ext cx="3310129" cy="6858000"/>
          </a:xfrm>
          <a:prstGeom prst="rect">
            <a:avLst/>
          </a:prstGeom>
        </p:spPr>
      </p:pic>
      <p:grpSp>
        <p:nvGrpSpPr>
          <p:cNvPr id="2" name="Gruppo 1">
            <a:extLst>
              <a:ext uri="{FF2B5EF4-FFF2-40B4-BE49-F238E27FC236}">
                <a16:creationId xmlns:a16="http://schemas.microsoft.com/office/drawing/2014/main" id="{FF04F3F7-4228-F84D-A3FC-F1F28E934D18}"/>
              </a:ext>
            </a:extLst>
          </p:cNvPr>
          <p:cNvGrpSpPr/>
          <p:nvPr/>
        </p:nvGrpSpPr>
        <p:grpSpPr>
          <a:xfrm>
            <a:off x="1343167" y="1690162"/>
            <a:ext cx="4938498" cy="1847432"/>
            <a:chOff x="1343167" y="1690162"/>
            <a:chExt cx="4938498" cy="1847432"/>
          </a:xfrm>
        </p:grpSpPr>
        <p:sp>
          <p:nvSpPr>
            <p:cNvPr id="13" name="CasellaDiTesto 12">
              <a:extLst>
                <a:ext uri="{FF2B5EF4-FFF2-40B4-BE49-F238E27FC236}">
                  <a16:creationId xmlns:a16="http://schemas.microsoft.com/office/drawing/2014/main" id="{E7FFB963-9FE7-2147-9F7C-4B60856CB510}"/>
                </a:ext>
              </a:extLst>
            </p:cNvPr>
            <p:cNvSpPr txBox="1"/>
            <p:nvPr/>
          </p:nvSpPr>
          <p:spPr>
            <a:xfrm>
              <a:off x="1541816" y="1690162"/>
              <a:ext cx="451442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 COVID19 ha</a:t>
              </a:r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228EAB1F-2927-9342-9031-C6678C925053}"/>
                </a:ext>
              </a:extLst>
            </p:cNvPr>
            <p:cNvSpPr txBox="1"/>
            <p:nvPr/>
          </p:nvSpPr>
          <p:spPr>
            <a:xfrm>
              <a:off x="1343167" y="3014374"/>
              <a:ext cx="493849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8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 vite dei malati di cancro</a:t>
              </a:r>
            </a:p>
          </p:txBody>
        </p:sp>
        <p:sp>
          <p:nvSpPr>
            <p:cNvPr id="15" name="CasellaDiTesto 14">
              <a:extLst>
                <a:ext uri="{FF2B5EF4-FFF2-40B4-BE49-F238E27FC236}">
                  <a16:creationId xmlns:a16="http://schemas.microsoft.com/office/drawing/2014/main" id="{1CF87107-C902-CA45-B096-06448402808D}"/>
                </a:ext>
              </a:extLst>
            </p:cNvPr>
            <p:cNvSpPr txBox="1"/>
            <p:nvPr/>
          </p:nvSpPr>
          <p:spPr>
            <a:xfrm>
              <a:off x="1547808" y="2182991"/>
              <a:ext cx="4514428" cy="8617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50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TRAVOLTO</a:t>
              </a:r>
            </a:p>
          </p:txBody>
        </p:sp>
      </p:grpSp>
      <p:sp>
        <p:nvSpPr>
          <p:cNvPr id="16" name="CasellaDiTesto 15">
            <a:extLst>
              <a:ext uri="{FF2B5EF4-FFF2-40B4-BE49-F238E27FC236}">
                <a16:creationId xmlns:a16="http://schemas.microsoft.com/office/drawing/2014/main" id="{599D6095-FA34-F64E-8BD5-E18721CADD73}"/>
              </a:ext>
            </a:extLst>
          </p:cNvPr>
          <p:cNvSpPr txBox="1"/>
          <p:nvPr/>
        </p:nvSpPr>
        <p:spPr>
          <a:xfrm>
            <a:off x="3264730" y="4138531"/>
            <a:ext cx="8609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...quanto può far male affrontare in </a:t>
            </a:r>
            <a:r>
              <a:rPr lang="it-IT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solitudine</a:t>
            </a:r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il percorso della morte?</a:t>
            </a:r>
          </a:p>
        </p:txBody>
      </p:sp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3099EACC-235C-584A-BF63-2AFAD6995EA9}"/>
              </a:ext>
            </a:extLst>
          </p:cNvPr>
          <p:cNvSpPr txBox="1"/>
          <p:nvPr/>
        </p:nvSpPr>
        <p:spPr>
          <a:xfrm>
            <a:off x="-13019" y="6394555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Xiong J. et al., J Affect Disord 2020 / Rajkumar RP., Asian J Psychiatr 2020 / Sigorski D. et al., 2020 / Ayubi E. et al., J Gastro Cancer 2021 / Massicotte V. et al., Curr Oncol 2021  Garutti M. et al., Front Oncol 2020 / photocredit: Hailey Kean at unsplash.com</a:t>
            </a:r>
          </a:p>
        </p:txBody>
      </p:sp>
    </p:spTree>
    <p:extLst>
      <p:ext uri="{BB962C8B-B14F-4D97-AF65-F5344CB8AC3E}">
        <p14:creationId xmlns:p14="http://schemas.microsoft.com/office/powerpoint/2010/main" val="195773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luce, scuro&#10;&#10;Descrizione generata automaticamente">
            <a:extLst>
              <a:ext uri="{FF2B5EF4-FFF2-40B4-BE49-F238E27FC236}">
                <a16:creationId xmlns:a16="http://schemas.microsoft.com/office/drawing/2014/main" id="{C5B89D82-53EB-9E48-B086-1BFABD879D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1747" b="23591"/>
          <a:stretch/>
        </p:blipFill>
        <p:spPr>
          <a:xfrm>
            <a:off x="6096001" y="2915531"/>
            <a:ext cx="6096000" cy="394247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D2A01DB2-54CC-F346-8739-3FCA324A176B}"/>
              </a:ext>
            </a:extLst>
          </p:cNvPr>
          <p:cNvSpPr txBox="1"/>
          <p:nvPr/>
        </p:nvSpPr>
        <p:spPr>
          <a:xfrm>
            <a:off x="1943678" y="640080"/>
            <a:ext cx="83503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Seven Shades of Black Thoughts: </a:t>
            </a:r>
          </a:p>
          <a:p>
            <a:pPr algn="ctr"/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COVID-19 and Its Psychological Consequences on Cancer Patients</a:t>
            </a:r>
          </a:p>
        </p:txBody>
      </p:sp>
      <p:grpSp>
        <p:nvGrpSpPr>
          <p:cNvPr id="2" name="Gruppo 1">
            <a:extLst>
              <a:ext uri="{FF2B5EF4-FFF2-40B4-BE49-F238E27FC236}">
                <a16:creationId xmlns:a16="http://schemas.microsoft.com/office/drawing/2014/main" id="{94FC442A-D6E9-4145-8352-4DC7C990D42C}"/>
              </a:ext>
            </a:extLst>
          </p:cNvPr>
          <p:cNvGrpSpPr/>
          <p:nvPr/>
        </p:nvGrpSpPr>
        <p:grpSpPr>
          <a:xfrm>
            <a:off x="1403678" y="2226650"/>
            <a:ext cx="3430535" cy="540000"/>
            <a:chOff x="1403678" y="2226650"/>
            <a:chExt cx="3430535" cy="540000"/>
          </a:xfrm>
        </p:grpSpPr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95A7AB9E-0DB3-3043-A9A4-03587DF24391}"/>
                </a:ext>
              </a:extLst>
            </p:cNvPr>
            <p:cNvSpPr txBox="1"/>
            <p:nvPr/>
          </p:nvSpPr>
          <p:spPr>
            <a:xfrm>
              <a:off x="1943678" y="2296595"/>
              <a:ext cx="289053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sovraccarico logistico</a:t>
              </a:r>
            </a:p>
          </p:txBody>
        </p:sp>
        <p:pic>
          <p:nvPicPr>
            <p:cNvPr id="13" name="Elemento grafico 12" descr="Badge 1 con riempimento a tinta unita">
              <a:extLst>
                <a:ext uri="{FF2B5EF4-FFF2-40B4-BE49-F238E27FC236}">
                  <a16:creationId xmlns:a16="http://schemas.microsoft.com/office/drawing/2014/main" id="{E1ECBC97-05A6-8D47-BFA3-3D6925955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03678" y="2226650"/>
              <a:ext cx="540000" cy="540000"/>
            </a:xfrm>
            <a:prstGeom prst="rect">
              <a:avLst/>
            </a:prstGeom>
          </p:spPr>
        </p:pic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149F3B1E-B904-B743-A633-7B0B2707E076}"/>
              </a:ext>
            </a:extLst>
          </p:cNvPr>
          <p:cNvGrpSpPr/>
          <p:nvPr/>
        </p:nvGrpSpPr>
        <p:grpSpPr>
          <a:xfrm>
            <a:off x="1403678" y="2747990"/>
            <a:ext cx="1929714" cy="540000"/>
            <a:chOff x="1403678" y="2747990"/>
            <a:chExt cx="1929714" cy="540000"/>
          </a:xfrm>
        </p:grpSpPr>
        <p:pic>
          <p:nvPicPr>
            <p:cNvPr id="15" name="Elemento grafico 14" descr="Badge con riempimento a tinta unita">
              <a:extLst>
                <a:ext uri="{FF2B5EF4-FFF2-40B4-BE49-F238E27FC236}">
                  <a16:creationId xmlns:a16="http://schemas.microsoft.com/office/drawing/2014/main" id="{47CEFC09-A5D2-AC48-B18C-4AEAE455EE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403678" y="2747990"/>
              <a:ext cx="540000" cy="540000"/>
            </a:xfrm>
            <a:prstGeom prst="rect">
              <a:avLst/>
            </a:prstGeom>
          </p:spPr>
        </p:pic>
        <p:sp>
          <p:nvSpPr>
            <p:cNvPr id="26" name="CasellaDiTesto 25">
              <a:extLst>
                <a:ext uri="{FF2B5EF4-FFF2-40B4-BE49-F238E27FC236}">
                  <a16:creationId xmlns:a16="http://schemas.microsoft.com/office/drawing/2014/main" id="{E6DF9397-0E18-1648-8D4B-D2BDFB81F67D}"/>
                </a:ext>
              </a:extLst>
            </p:cNvPr>
            <p:cNvSpPr txBox="1"/>
            <p:nvPr/>
          </p:nvSpPr>
          <p:spPr>
            <a:xfrm>
              <a:off x="1938458" y="2823219"/>
              <a:ext cx="139493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bg1">
                      <a:lumMod val="8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solitudine</a:t>
              </a:r>
            </a:p>
          </p:txBody>
        </p:sp>
      </p:grpSp>
      <p:grpSp>
        <p:nvGrpSpPr>
          <p:cNvPr id="4" name="Gruppo 3">
            <a:extLst>
              <a:ext uri="{FF2B5EF4-FFF2-40B4-BE49-F238E27FC236}">
                <a16:creationId xmlns:a16="http://schemas.microsoft.com/office/drawing/2014/main" id="{975DF08B-98D0-374A-B569-5BDDBFB35538}"/>
              </a:ext>
            </a:extLst>
          </p:cNvPr>
          <p:cNvGrpSpPr/>
          <p:nvPr/>
        </p:nvGrpSpPr>
        <p:grpSpPr>
          <a:xfrm>
            <a:off x="1403678" y="3269330"/>
            <a:ext cx="1418355" cy="540000"/>
            <a:chOff x="1403678" y="3269330"/>
            <a:chExt cx="1418355" cy="540000"/>
          </a:xfrm>
        </p:grpSpPr>
        <p:pic>
          <p:nvPicPr>
            <p:cNvPr id="17" name="Elemento grafico 16" descr="Badge 3 con riempimento a tinta unita">
              <a:extLst>
                <a:ext uri="{FF2B5EF4-FFF2-40B4-BE49-F238E27FC236}">
                  <a16:creationId xmlns:a16="http://schemas.microsoft.com/office/drawing/2014/main" id="{6238FDA6-3EF2-D644-ADD5-542D0978177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1403678" y="3269330"/>
              <a:ext cx="540000" cy="540000"/>
            </a:xfrm>
            <a:prstGeom prst="rect">
              <a:avLst/>
            </a:prstGeom>
          </p:spPr>
        </p:pic>
        <p:sp>
          <p:nvSpPr>
            <p:cNvPr id="27" name="CasellaDiTesto 26">
              <a:extLst>
                <a:ext uri="{FF2B5EF4-FFF2-40B4-BE49-F238E27FC236}">
                  <a16:creationId xmlns:a16="http://schemas.microsoft.com/office/drawing/2014/main" id="{6BB95A5B-2720-9143-B9D1-301CE9021735}"/>
                </a:ext>
              </a:extLst>
            </p:cNvPr>
            <p:cNvSpPr txBox="1"/>
            <p:nvPr/>
          </p:nvSpPr>
          <p:spPr>
            <a:xfrm>
              <a:off x="1938458" y="3334991"/>
              <a:ext cx="88357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bg1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paura</a:t>
              </a:r>
            </a:p>
          </p:txBody>
        </p:sp>
      </p:grpSp>
      <p:grpSp>
        <p:nvGrpSpPr>
          <p:cNvPr id="6" name="Gruppo 5">
            <a:extLst>
              <a:ext uri="{FF2B5EF4-FFF2-40B4-BE49-F238E27FC236}">
                <a16:creationId xmlns:a16="http://schemas.microsoft.com/office/drawing/2014/main" id="{702D7CD5-E6F1-D041-860A-3941EBD0919A}"/>
              </a:ext>
            </a:extLst>
          </p:cNvPr>
          <p:cNvGrpSpPr/>
          <p:nvPr/>
        </p:nvGrpSpPr>
        <p:grpSpPr>
          <a:xfrm>
            <a:off x="1403678" y="3788474"/>
            <a:ext cx="3053418" cy="540000"/>
            <a:chOff x="1403678" y="3788474"/>
            <a:chExt cx="3053418" cy="540000"/>
          </a:xfrm>
        </p:grpSpPr>
        <p:pic>
          <p:nvPicPr>
            <p:cNvPr id="19" name="Elemento grafico 18" descr="Badge 4 con riempimento a tinta unita">
              <a:extLst>
                <a:ext uri="{FF2B5EF4-FFF2-40B4-BE49-F238E27FC236}">
                  <a16:creationId xmlns:a16="http://schemas.microsoft.com/office/drawing/2014/main" id="{3956875D-3479-7545-8A2E-F9696D4E402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>
              <a:off x="1403678" y="3788474"/>
              <a:ext cx="540000" cy="540000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2B83BE62-B90F-DF43-BE9A-3AC5759CEF28}"/>
                </a:ext>
              </a:extLst>
            </p:cNvPr>
            <p:cNvSpPr txBox="1"/>
            <p:nvPr/>
          </p:nvSpPr>
          <p:spPr>
            <a:xfrm>
              <a:off x="1938458" y="3862089"/>
              <a:ext cx="251863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pensieri ossimorici</a:t>
              </a:r>
            </a:p>
          </p:txBody>
        </p:sp>
      </p:grpSp>
      <p:grpSp>
        <p:nvGrpSpPr>
          <p:cNvPr id="7" name="Gruppo 6">
            <a:extLst>
              <a:ext uri="{FF2B5EF4-FFF2-40B4-BE49-F238E27FC236}">
                <a16:creationId xmlns:a16="http://schemas.microsoft.com/office/drawing/2014/main" id="{04405E5F-7EBA-1247-A03E-A752042665AD}"/>
              </a:ext>
            </a:extLst>
          </p:cNvPr>
          <p:cNvGrpSpPr/>
          <p:nvPr/>
        </p:nvGrpSpPr>
        <p:grpSpPr>
          <a:xfrm>
            <a:off x="1403678" y="4314958"/>
            <a:ext cx="1997862" cy="540000"/>
            <a:chOff x="1403678" y="4314958"/>
            <a:chExt cx="1997862" cy="540000"/>
          </a:xfrm>
        </p:grpSpPr>
        <p:pic>
          <p:nvPicPr>
            <p:cNvPr id="21" name="Elemento grafico 20" descr="Badge 5 con riempimento a tinta unita">
              <a:extLst>
                <a:ext uri="{FF2B5EF4-FFF2-40B4-BE49-F238E27FC236}">
                  <a16:creationId xmlns:a16="http://schemas.microsoft.com/office/drawing/2014/main" id="{B1265A10-2D3B-B243-9478-416A0333A4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403678" y="4314958"/>
              <a:ext cx="540000" cy="540000"/>
            </a:xfrm>
            <a:prstGeom prst="rect">
              <a:avLst/>
            </a:prstGeom>
          </p:spPr>
        </p:pic>
        <p:sp>
          <p:nvSpPr>
            <p:cNvPr id="29" name="CasellaDiTesto 28">
              <a:extLst>
                <a:ext uri="{FF2B5EF4-FFF2-40B4-BE49-F238E27FC236}">
                  <a16:creationId xmlns:a16="http://schemas.microsoft.com/office/drawing/2014/main" id="{9CED5C23-0B70-D94E-901B-7A97F815AD73}"/>
                </a:ext>
              </a:extLst>
            </p:cNvPr>
            <p:cNvSpPr txBox="1"/>
            <p:nvPr/>
          </p:nvSpPr>
          <p:spPr>
            <a:xfrm>
              <a:off x="1948898" y="4388713"/>
              <a:ext cx="145264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bg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impotenza</a:t>
              </a:r>
            </a:p>
          </p:txBody>
        </p:sp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1EF070ED-B073-6F40-A60B-BF9F65E17848}"/>
              </a:ext>
            </a:extLst>
          </p:cNvPr>
          <p:cNvGrpSpPr/>
          <p:nvPr/>
        </p:nvGrpSpPr>
        <p:grpSpPr>
          <a:xfrm>
            <a:off x="1398458" y="4820586"/>
            <a:ext cx="2201854" cy="540000"/>
            <a:chOff x="1398458" y="4820586"/>
            <a:chExt cx="2201854" cy="540000"/>
          </a:xfrm>
        </p:grpSpPr>
        <p:pic>
          <p:nvPicPr>
            <p:cNvPr id="23" name="Elemento grafico 22" descr="Badge 6 con riempimento a tinta unita">
              <a:extLst>
                <a:ext uri="{FF2B5EF4-FFF2-40B4-BE49-F238E27FC236}">
                  <a16:creationId xmlns:a16="http://schemas.microsoft.com/office/drawing/2014/main" id="{97506BC3-0677-6644-B944-0C4562D50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1398458" y="4820586"/>
              <a:ext cx="540000" cy="540000"/>
            </a:xfrm>
            <a:prstGeom prst="rect">
              <a:avLst/>
            </a:prstGeom>
          </p:spPr>
        </p:pic>
        <p:sp>
          <p:nvSpPr>
            <p:cNvPr id="30" name="CasellaDiTesto 29">
              <a:extLst>
                <a:ext uri="{FF2B5EF4-FFF2-40B4-BE49-F238E27FC236}">
                  <a16:creationId xmlns:a16="http://schemas.microsoft.com/office/drawing/2014/main" id="{D3BF8410-18BE-2744-AA9E-68495F5B06BF}"/>
                </a:ext>
              </a:extLst>
            </p:cNvPr>
            <p:cNvSpPr txBox="1"/>
            <p:nvPr/>
          </p:nvSpPr>
          <p:spPr>
            <a:xfrm>
              <a:off x="1948898" y="4916646"/>
              <a:ext cx="16514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frustrazione</a:t>
              </a:r>
            </a:p>
          </p:txBody>
        </p:sp>
      </p:grpSp>
      <p:grpSp>
        <p:nvGrpSpPr>
          <p:cNvPr id="9" name="Gruppo 8">
            <a:extLst>
              <a:ext uri="{FF2B5EF4-FFF2-40B4-BE49-F238E27FC236}">
                <a16:creationId xmlns:a16="http://schemas.microsoft.com/office/drawing/2014/main" id="{AF631AC5-32A0-D74A-BAF4-179F20F1F1FB}"/>
              </a:ext>
            </a:extLst>
          </p:cNvPr>
          <p:cNvGrpSpPr/>
          <p:nvPr/>
        </p:nvGrpSpPr>
        <p:grpSpPr>
          <a:xfrm>
            <a:off x="1398458" y="5360586"/>
            <a:ext cx="2743669" cy="540000"/>
            <a:chOff x="1398458" y="5360586"/>
            <a:chExt cx="2743669" cy="540000"/>
          </a:xfrm>
        </p:grpSpPr>
        <p:pic>
          <p:nvPicPr>
            <p:cNvPr id="25" name="Elemento grafico 24" descr="Badge 7 con riempimento a tinta unita">
              <a:extLst>
                <a:ext uri="{FF2B5EF4-FFF2-40B4-BE49-F238E27FC236}">
                  <a16:creationId xmlns:a16="http://schemas.microsoft.com/office/drawing/2014/main" id="{11B8EC29-F78B-6A44-9F04-B3EC0BDD5190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1398458" y="5360586"/>
              <a:ext cx="540000" cy="540000"/>
            </a:xfrm>
            <a:prstGeom prst="rect">
              <a:avLst/>
            </a:prstGeom>
          </p:spPr>
        </p:pic>
        <p:sp>
          <p:nvSpPr>
            <p:cNvPr id="31" name="CasellaDiTesto 30">
              <a:extLst>
                <a:ext uri="{FF2B5EF4-FFF2-40B4-BE49-F238E27FC236}">
                  <a16:creationId xmlns:a16="http://schemas.microsoft.com/office/drawing/2014/main" id="{15F1E8B6-5FE5-BB4B-9B84-D0DAAF393CF0}"/>
                </a:ext>
              </a:extLst>
            </p:cNvPr>
            <p:cNvSpPr txBox="1"/>
            <p:nvPr/>
          </p:nvSpPr>
          <p:spPr>
            <a:xfrm>
              <a:off x="1948898" y="5427583"/>
              <a:ext cx="219322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assedio emotivo</a:t>
              </a:r>
            </a:p>
          </p:txBody>
        </p:sp>
      </p:grp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1E7DCBED-BA3A-1F43-B2EE-CEA40405EDCA}"/>
              </a:ext>
            </a:extLst>
          </p:cNvPr>
          <p:cNvSpPr txBox="1"/>
          <p:nvPr/>
        </p:nvSpPr>
        <p:spPr>
          <a:xfrm>
            <a:off x="0" y="6573965"/>
            <a:ext cx="12192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Garutti M. et al., Front Oncol 2020 / Oxford Ditionary</a:t>
            </a:r>
          </a:p>
        </p:txBody>
      </p:sp>
      <p:sp>
        <p:nvSpPr>
          <p:cNvPr id="35" name="CasellaDiTesto 34">
            <a:extLst>
              <a:ext uri="{FF2B5EF4-FFF2-40B4-BE49-F238E27FC236}">
                <a16:creationId xmlns:a16="http://schemas.microsoft.com/office/drawing/2014/main" id="{1DBB762B-5190-4944-B208-881D1D7B3F3B}"/>
              </a:ext>
            </a:extLst>
          </p:cNvPr>
          <p:cNvSpPr txBox="1"/>
          <p:nvPr/>
        </p:nvSpPr>
        <p:spPr>
          <a:xfrm>
            <a:off x="3333392" y="2875120"/>
            <a:ext cx="7592111" cy="30777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ambiente o spazio inabitato e deserto, con un senso di inospitale o di sconfinata vastità</a:t>
            </a:r>
          </a:p>
        </p:txBody>
      </p:sp>
    </p:spTree>
    <p:extLst>
      <p:ext uri="{BB962C8B-B14F-4D97-AF65-F5344CB8AC3E}">
        <p14:creationId xmlns:p14="http://schemas.microsoft.com/office/powerpoint/2010/main" val="81324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90B662C-4856-504E-88F0-405D07251806}"/>
              </a:ext>
            </a:extLst>
          </p:cNvPr>
          <p:cNvSpPr txBox="1"/>
          <p:nvPr/>
        </p:nvSpPr>
        <p:spPr>
          <a:xfrm>
            <a:off x="405543" y="323290"/>
            <a:ext cx="309251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Disclosures</a:t>
            </a:r>
            <a:endParaRPr lang="it-IT" sz="4000" b="1" baseline="30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B8FD4B-7002-594B-8EFC-4529A53E94A6}"/>
              </a:ext>
            </a:extLst>
          </p:cNvPr>
          <p:cNvSpPr txBox="1"/>
          <p:nvPr/>
        </p:nvSpPr>
        <p:spPr>
          <a:xfrm>
            <a:off x="405543" y="1219200"/>
            <a:ext cx="3969356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Eli Lilly – advisory board</a:t>
            </a: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Novartis – advisory board</a:t>
            </a:r>
            <a:endParaRPr lang="it-IT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Novrtis – advisory board</a:t>
            </a:r>
            <a:endParaRPr lang="it-IT" sz="2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600">
                <a:latin typeface="Arial" panose="020B0604020202020204" pitchFamily="34" charset="0"/>
                <a:cs typeface="Arial" panose="020B0604020202020204" pitchFamily="34" charset="0"/>
              </a:rPr>
              <a:t>Pierre Fabre – consultant</a:t>
            </a:r>
            <a:endParaRPr lang="it-IT" sz="2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1859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2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uppo 35">
            <a:extLst>
              <a:ext uri="{FF2B5EF4-FFF2-40B4-BE49-F238E27FC236}">
                <a16:creationId xmlns:a16="http://schemas.microsoft.com/office/drawing/2014/main" id="{E433176F-36D1-0D4E-92BD-E8D15AB2912C}"/>
              </a:ext>
            </a:extLst>
          </p:cNvPr>
          <p:cNvGrpSpPr/>
          <p:nvPr/>
        </p:nvGrpSpPr>
        <p:grpSpPr>
          <a:xfrm>
            <a:off x="1520397" y="2308353"/>
            <a:ext cx="9151206" cy="2241293"/>
            <a:chOff x="1481756" y="1658923"/>
            <a:chExt cx="9151206" cy="2241293"/>
          </a:xfrm>
        </p:grpSpPr>
        <p:pic>
          <p:nvPicPr>
            <p:cNvPr id="8" name="Immagine 7">
              <a:extLst>
                <a:ext uri="{FF2B5EF4-FFF2-40B4-BE49-F238E27FC236}">
                  <a16:creationId xmlns:a16="http://schemas.microsoft.com/office/drawing/2014/main" id="{A39DA273-4FF5-B94F-9480-2CCA5FCFB16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559037" y="1658923"/>
              <a:ext cx="9073925" cy="995013"/>
            </a:xfrm>
            <a:prstGeom prst="rect">
              <a:avLst/>
            </a:prstGeom>
          </p:spPr>
        </p:pic>
        <p:grpSp>
          <p:nvGrpSpPr>
            <p:cNvPr id="15" name="Gruppo 14">
              <a:extLst>
                <a:ext uri="{FF2B5EF4-FFF2-40B4-BE49-F238E27FC236}">
                  <a16:creationId xmlns:a16="http://schemas.microsoft.com/office/drawing/2014/main" id="{F171954B-AD0F-3149-88F6-B6B1736C8C02}"/>
                </a:ext>
              </a:extLst>
            </p:cNvPr>
            <p:cNvGrpSpPr/>
            <p:nvPr/>
          </p:nvGrpSpPr>
          <p:grpSpPr>
            <a:xfrm>
              <a:off x="1800851" y="1847754"/>
              <a:ext cx="849360" cy="697398"/>
              <a:chOff x="6276975" y="152400"/>
              <a:chExt cx="2981325" cy="2447925"/>
            </a:xfrm>
          </p:grpSpPr>
          <p:pic>
            <p:nvPicPr>
              <p:cNvPr id="12" name="Immagine 11" descr="Immagine che contiene testo, persona, esterni, maschio&#10;&#10;Descrizione generata automaticamente">
                <a:extLst>
                  <a:ext uri="{FF2B5EF4-FFF2-40B4-BE49-F238E27FC236}">
                    <a16:creationId xmlns:a16="http://schemas.microsoft.com/office/drawing/2014/main" id="{A9C95AE5-41DC-D746-ABFF-FBC2F114FDB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12425" t="7203" r="8124" b="3734"/>
              <a:stretch/>
            </p:blipFill>
            <p:spPr>
              <a:xfrm>
                <a:off x="6715125" y="428624"/>
                <a:ext cx="2209800" cy="2171701"/>
              </a:xfrm>
              <a:prstGeom prst="rect">
                <a:avLst/>
              </a:prstGeom>
            </p:spPr>
          </p:pic>
          <p:sp>
            <p:nvSpPr>
              <p:cNvPr id="14" name="Figura a mano libera 13">
                <a:extLst>
                  <a:ext uri="{FF2B5EF4-FFF2-40B4-BE49-F238E27FC236}">
                    <a16:creationId xmlns:a16="http://schemas.microsoft.com/office/drawing/2014/main" id="{297D4A75-566D-434E-ACF8-28680D7DCABE}"/>
                  </a:ext>
                </a:extLst>
              </p:cNvPr>
              <p:cNvSpPr/>
              <p:nvPr/>
            </p:nvSpPr>
            <p:spPr>
              <a:xfrm>
                <a:off x="6276975" y="152400"/>
                <a:ext cx="2981325" cy="2447925"/>
              </a:xfrm>
              <a:custGeom>
                <a:avLst/>
                <a:gdLst>
                  <a:gd name="connsiteX0" fmla="*/ 1895475 w 2981325"/>
                  <a:gd name="connsiteY0" fmla="*/ 2447925 h 2447925"/>
                  <a:gd name="connsiteX1" fmla="*/ 2343150 w 2981325"/>
                  <a:gd name="connsiteY1" fmla="*/ 2085975 h 2447925"/>
                  <a:gd name="connsiteX2" fmla="*/ 2533650 w 2981325"/>
                  <a:gd name="connsiteY2" fmla="*/ 1809750 h 2447925"/>
                  <a:gd name="connsiteX3" fmla="*/ 2619375 w 2981325"/>
                  <a:gd name="connsiteY3" fmla="*/ 1504950 h 2447925"/>
                  <a:gd name="connsiteX4" fmla="*/ 2628900 w 2981325"/>
                  <a:gd name="connsiteY4" fmla="*/ 1171575 h 2447925"/>
                  <a:gd name="connsiteX5" fmla="*/ 2543175 w 2981325"/>
                  <a:gd name="connsiteY5" fmla="*/ 933450 h 2447925"/>
                  <a:gd name="connsiteX6" fmla="*/ 2428875 w 2981325"/>
                  <a:gd name="connsiteY6" fmla="*/ 723900 h 2447925"/>
                  <a:gd name="connsiteX7" fmla="*/ 2247900 w 2981325"/>
                  <a:gd name="connsiteY7" fmla="*/ 533400 h 2447925"/>
                  <a:gd name="connsiteX8" fmla="*/ 1962150 w 2981325"/>
                  <a:gd name="connsiteY8" fmla="*/ 333375 h 2447925"/>
                  <a:gd name="connsiteX9" fmla="*/ 1685925 w 2981325"/>
                  <a:gd name="connsiteY9" fmla="*/ 266700 h 2447925"/>
                  <a:gd name="connsiteX10" fmla="*/ 1514475 w 2981325"/>
                  <a:gd name="connsiteY10" fmla="*/ 266700 h 2447925"/>
                  <a:gd name="connsiteX11" fmla="*/ 1152525 w 2981325"/>
                  <a:gd name="connsiteY11" fmla="*/ 304800 h 2447925"/>
                  <a:gd name="connsiteX12" fmla="*/ 866775 w 2981325"/>
                  <a:gd name="connsiteY12" fmla="*/ 495300 h 2447925"/>
                  <a:gd name="connsiteX13" fmla="*/ 647700 w 2981325"/>
                  <a:gd name="connsiteY13" fmla="*/ 695325 h 2447925"/>
                  <a:gd name="connsiteX14" fmla="*/ 542925 w 2981325"/>
                  <a:gd name="connsiteY14" fmla="*/ 885825 h 2447925"/>
                  <a:gd name="connsiteX15" fmla="*/ 466725 w 2981325"/>
                  <a:gd name="connsiteY15" fmla="*/ 1114425 h 2447925"/>
                  <a:gd name="connsiteX16" fmla="*/ 438150 w 2981325"/>
                  <a:gd name="connsiteY16" fmla="*/ 1352550 h 2447925"/>
                  <a:gd name="connsiteX17" fmla="*/ 466725 w 2981325"/>
                  <a:gd name="connsiteY17" fmla="*/ 1638300 h 2447925"/>
                  <a:gd name="connsiteX18" fmla="*/ 571500 w 2981325"/>
                  <a:gd name="connsiteY18" fmla="*/ 1866900 h 2447925"/>
                  <a:gd name="connsiteX19" fmla="*/ 695325 w 2981325"/>
                  <a:gd name="connsiteY19" fmla="*/ 2076450 h 2447925"/>
                  <a:gd name="connsiteX20" fmla="*/ 857250 w 2981325"/>
                  <a:gd name="connsiteY20" fmla="*/ 2219325 h 2447925"/>
                  <a:gd name="connsiteX21" fmla="*/ 1019175 w 2981325"/>
                  <a:gd name="connsiteY21" fmla="*/ 2371725 h 2447925"/>
                  <a:gd name="connsiteX22" fmla="*/ 28575 w 2981325"/>
                  <a:gd name="connsiteY22" fmla="*/ 2390775 h 2447925"/>
                  <a:gd name="connsiteX23" fmla="*/ 0 w 2981325"/>
                  <a:gd name="connsiteY23" fmla="*/ 0 h 2447925"/>
                  <a:gd name="connsiteX24" fmla="*/ 2981325 w 2981325"/>
                  <a:gd name="connsiteY24" fmla="*/ 19050 h 2447925"/>
                  <a:gd name="connsiteX25" fmla="*/ 2952750 w 2981325"/>
                  <a:gd name="connsiteY25" fmla="*/ 2409825 h 2447925"/>
                  <a:gd name="connsiteX26" fmla="*/ 1895475 w 2981325"/>
                  <a:gd name="connsiteY26" fmla="*/ 2447925 h 2447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981325" h="2447925">
                    <a:moveTo>
                      <a:pt x="1895475" y="2447925"/>
                    </a:moveTo>
                    <a:lnTo>
                      <a:pt x="2343150" y="2085975"/>
                    </a:lnTo>
                    <a:lnTo>
                      <a:pt x="2533650" y="1809750"/>
                    </a:lnTo>
                    <a:lnTo>
                      <a:pt x="2619375" y="1504950"/>
                    </a:lnTo>
                    <a:lnTo>
                      <a:pt x="2628900" y="1171575"/>
                    </a:lnTo>
                    <a:lnTo>
                      <a:pt x="2543175" y="933450"/>
                    </a:lnTo>
                    <a:lnTo>
                      <a:pt x="2428875" y="723900"/>
                    </a:lnTo>
                    <a:lnTo>
                      <a:pt x="2247900" y="533400"/>
                    </a:lnTo>
                    <a:lnTo>
                      <a:pt x="1962150" y="333375"/>
                    </a:lnTo>
                    <a:lnTo>
                      <a:pt x="1685925" y="266700"/>
                    </a:lnTo>
                    <a:lnTo>
                      <a:pt x="1514475" y="266700"/>
                    </a:lnTo>
                    <a:lnTo>
                      <a:pt x="1152525" y="304800"/>
                    </a:lnTo>
                    <a:lnTo>
                      <a:pt x="866775" y="495300"/>
                    </a:lnTo>
                    <a:lnTo>
                      <a:pt x="647700" y="695325"/>
                    </a:lnTo>
                    <a:lnTo>
                      <a:pt x="542925" y="885825"/>
                    </a:lnTo>
                    <a:lnTo>
                      <a:pt x="466725" y="1114425"/>
                    </a:lnTo>
                    <a:lnTo>
                      <a:pt x="438150" y="1352550"/>
                    </a:lnTo>
                    <a:lnTo>
                      <a:pt x="466725" y="1638300"/>
                    </a:lnTo>
                    <a:lnTo>
                      <a:pt x="571500" y="1866900"/>
                    </a:lnTo>
                    <a:lnTo>
                      <a:pt x="695325" y="2076450"/>
                    </a:lnTo>
                    <a:lnTo>
                      <a:pt x="857250" y="2219325"/>
                    </a:lnTo>
                    <a:lnTo>
                      <a:pt x="1019175" y="2371725"/>
                    </a:lnTo>
                    <a:lnTo>
                      <a:pt x="28575" y="2390775"/>
                    </a:lnTo>
                    <a:lnTo>
                      <a:pt x="0" y="0"/>
                    </a:lnTo>
                    <a:lnTo>
                      <a:pt x="2981325" y="19050"/>
                    </a:lnTo>
                    <a:lnTo>
                      <a:pt x="2952750" y="2409825"/>
                    </a:lnTo>
                    <a:lnTo>
                      <a:pt x="1895475" y="24479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  <p:sp>
          <p:nvSpPr>
            <p:cNvPr id="35" name="Rettangolo 34">
              <a:extLst>
                <a:ext uri="{FF2B5EF4-FFF2-40B4-BE49-F238E27FC236}">
                  <a16:creationId xmlns:a16="http://schemas.microsoft.com/office/drawing/2014/main" id="{21C4988C-49B0-F241-B9CE-3F07DB82EE00}"/>
                </a:ext>
              </a:extLst>
            </p:cNvPr>
            <p:cNvSpPr/>
            <p:nvPr/>
          </p:nvSpPr>
          <p:spPr>
            <a:xfrm>
              <a:off x="1814563" y="2628900"/>
              <a:ext cx="8485252" cy="101311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6" name="Rettangolo 15">
              <a:extLst>
                <a:ext uri="{FF2B5EF4-FFF2-40B4-BE49-F238E27FC236}">
                  <a16:creationId xmlns:a16="http://schemas.microsoft.com/office/drawing/2014/main" id="{0A52B935-B5A6-6A49-82A8-FC622AA4E6C7}"/>
                </a:ext>
              </a:extLst>
            </p:cNvPr>
            <p:cNvSpPr/>
            <p:nvPr/>
          </p:nvSpPr>
          <p:spPr>
            <a:xfrm>
              <a:off x="2624086" y="2235800"/>
              <a:ext cx="3019068" cy="3931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" name="CasellaDiTesto 5">
              <a:extLst>
                <a:ext uri="{FF2B5EF4-FFF2-40B4-BE49-F238E27FC236}">
                  <a16:creationId xmlns:a16="http://schemas.microsoft.com/office/drawing/2014/main" id="{E940C789-1FFA-CC4D-8145-E230E2A627D8}"/>
                </a:ext>
              </a:extLst>
            </p:cNvPr>
            <p:cNvSpPr txBox="1"/>
            <p:nvPr/>
          </p:nvSpPr>
          <p:spPr>
            <a:xfrm>
              <a:off x="2555235" y="2201042"/>
              <a:ext cx="1356397" cy="323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500" b="1">
                  <a:solidFill>
                    <a:schemeClr val="bg1">
                      <a:lumMod val="65000"/>
                    </a:schemeClr>
                  </a:solidFill>
                  <a:latin typeface="inherit"/>
                </a:rPr>
                <a:t>13 marzo 2020</a:t>
              </a:r>
              <a:endParaRPr lang="it-IT" sz="1500">
                <a:solidFill>
                  <a:schemeClr val="bg1">
                    <a:lumMod val="65000"/>
                  </a:schemeClr>
                </a:solidFill>
              </a:endParaRPr>
            </a:p>
          </p:txBody>
        </p:sp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CEF54966-2E05-2C45-B9EF-838C93A9D2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0739" t="58601" r="55086" b="19589"/>
            <a:stretch/>
          </p:blipFill>
          <p:spPr>
            <a:xfrm>
              <a:off x="3905019" y="2215338"/>
              <a:ext cx="378823" cy="217012"/>
            </a:xfrm>
            <a:prstGeom prst="rect">
              <a:avLst/>
            </a:prstGeom>
          </p:spPr>
        </p:pic>
        <p:grpSp>
          <p:nvGrpSpPr>
            <p:cNvPr id="27" name="Gruppo 26">
              <a:extLst>
                <a:ext uri="{FF2B5EF4-FFF2-40B4-BE49-F238E27FC236}">
                  <a16:creationId xmlns:a16="http://schemas.microsoft.com/office/drawing/2014/main" id="{25149F59-CBB0-7545-83F2-FA411853AAEF}"/>
                </a:ext>
              </a:extLst>
            </p:cNvPr>
            <p:cNvGrpSpPr/>
            <p:nvPr/>
          </p:nvGrpSpPr>
          <p:grpSpPr>
            <a:xfrm>
              <a:off x="1535163" y="2628900"/>
              <a:ext cx="282279" cy="1096867"/>
              <a:chOff x="1534514" y="2628900"/>
              <a:chExt cx="282279" cy="1096867"/>
            </a:xfrm>
          </p:grpSpPr>
          <p:pic>
            <p:nvPicPr>
              <p:cNvPr id="10" name="Immagine 9">
                <a:extLst>
                  <a:ext uri="{FF2B5EF4-FFF2-40B4-BE49-F238E27FC236}">
                    <a16:creationId xmlns:a16="http://schemas.microsoft.com/office/drawing/2014/main" id="{78DBE835-F5B9-8A42-8320-DADD846FD0C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7393" y="2628900"/>
                <a:ext cx="279400" cy="800100"/>
              </a:xfrm>
              <a:prstGeom prst="rect">
                <a:avLst/>
              </a:prstGeom>
            </p:spPr>
          </p:pic>
          <p:pic>
            <p:nvPicPr>
              <p:cNvPr id="18" name="Immagine 17">
                <a:extLst>
                  <a:ext uri="{FF2B5EF4-FFF2-40B4-BE49-F238E27FC236}">
                    <a16:creationId xmlns:a16="http://schemas.microsoft.com/office/drawing/2014/main" id="{179776F6-A464-DA47-8A1C-FBD4BDDA603A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62909"/>
              <a:stretch/>
            </p:blipFill>
            <p:spPr>
              <a:xfrm>
                <a:off x="1534514" y="3429000"/>
                <a:ext cx="279400" cy="296767"/>
              </a:xfrm>
              <a:prstGeom prst="rect">
                <a:avLst/>
              </a:prstGeom>
            </p:spPr>
          </p:pic>
        </p:grpSp>
        <p:sp>
          <p:nvSpPr>
            <p:cNvPr id="24" name="CasellaDiTesto 23">
              <a:extLst>
                <a:ext uri="{FF2B5EF4-FFF2-40B4-BE49-F238E27FC236}">
                  <a16:creationId xmlns:a16="http://schemas.microsoft.com/office/drawing/2014/main" id="{0BA6D3C6-5356-CF45-9076-BE07481F6FBD}"/>
                </a:ext>
              </a:extLst>
            </p:cNvPr>
            <p:cNvSpPr txBox="1"/>
            <p:nvPr/>
          </p:nvSpPr>
          <p:spPr>
            <a:xfrm>
              <a:off x="1925677" y="2718689"/>
              <a:ext cx="8289477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/>
                <a:t>Ora i sorrisi si intuiscono dagli occhi. Noi come tutti i medici oncologi e gli infermieri d’Italia andiamo avanti. Sperando di poter tornare a sorridere apertamente.</a:t>
              </a:r>
            </a:p>
            <a:p>
              <a:r>
                <a:rPr lang="it-IT"/>
                <a:t>Non dimenticatevi di questo esempio quando tutto sarà finito [...]</a:t>
              </a:r>
            </a:p>
          </p:txBody>
        </p:sp>
        <p:grpSp>
          <p:nvGrpSpPr>
            <p:cNvPr id="28" name="Gruppo 27">
              <a:extLst>
                <a:ext uri="{FF2B5EF4-FFF2-40B4-BE49-F238E27FC236}">
                  <a16:creationId xmlns:a16="http://schemas.microsoft.com/office/drawing/2014/main" id="{9FCC016D-F953-A849-8202-F23277505543}"/>
                </a:ext>
              </a:extLst>
            </p:cNvPr>
            <p:cNvGrpSpPr/>
            <p:nvPr/>
          </p:nvGrpSpPr>
          <p:grpSpPr>
            <a:xfrm flipH="1">
              <a:off x="10299815" y="2628900"/>
              <a:ext cx="282279" cy="1096867"/>
              <a:chOff x="1534514" y="2628900"/>
              <a:chExt cx="282279" cy="1096867"/>
            </a:xfrm>
          </p:grpSpPr>
          <p:pic>
            <p:nvPicPr>
              <p:cNvPr id="29" name="Immagine 28">
                <a:extLst>
                  <a:ext uri="{FF2B5EF4-FFF2-40B4-BE49-F238E27FC236}">
                    <a16:creationId xmlns:a16="http://schemas.microsoft.com/office/drawing/2014/main" id="{48EBE095-213A-CB4E-A058-49EE417F4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537393" y="2628900"/>
                <a:ext cx="279400" cy="800100"/>
              </a:xfrm>
              <a:prstGeom prst="rect">
                <a:avLst/>
              </a:prstGeom>
            </p:spPr>
          </p:pic>
          <p:pic>
            <p:nvPicPr>
              <p:cNvPr id="30" name="Immagine 29">
                <a:extLst>
                  <a:ext uri="{FF2B5EF4-FFF2-40B4-BE49-F238E27FC236}">
                    <a16:creationId xmlns:a16="http://schemas.microsoft.com/office/drawing/2014/main" id="{96D52F28-28C4-744E-AE01-9257504736C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5"/>
              <a:srcRect b="62909"/>
              <a:stretch/>
            </p:blipFill>
            <p:spPr>
              <a:xfrm>
                <a:off x="1534514" y="3429000"/>
                <a:ext cx="279400" cy="296767"/>
              </a:xfrm>
              <a:prstGeom prst="rect">
                <a:avLst/>
              </a:prstGeom>
            </p:spPr>
          </p:pic>
        </p:grpSp>
        <p:pic>
          <p:nvPicPr>
            <p:cNvPr id="34" name="Immagine 33">
              <a:extLst>
                <a:ext uri="{FF2B5EF4-FFF2-40B4-BE49-F238E27FC236}">
                  <a16:creationId xmlns:a16="http://schemas.microsoft.com/office/drawing/2014/main" id="{4E4E61C7-95C8-CD4D-A683-3E6EC0FA590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70185"/>
            <a:stretch/>
          </p:blipFill>
          <p:spPr>
            <a:xfrm rot="10800000">
              <a:off x="1481756" y="3603388"/>
              <a:ext cx="9079200" cy="296828"/>
            </a:xfrm>
            <a:prstGeom prst="rect">
              <a:avLst/>
            </a:prstGeom>
          </p:spPr>
        </p:pic>
      </p:grpSp>
      <p:pic>
        <p:nvPicPr>
          <p:cNvPr id="40" name="Immagine 39">
            <a:extLst>
              <a:ext uri="{FF2B5EF4-FFF2-40B4-BE49-F238E27FC236}">
                <a16:creationId xmlns:a16="http://schemas.microsoft.com/office/drawing/2014/main" id="{BEF5296F-EE9D-B64C-BE3B-1255C7EBF86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8441" y="303435"/>
            <a:ext cx="3251200" cy="3251200"/>
          </a:xfrm>
          <a:prstGeom prst="rect">
            <a:avLst/>
          </a:prstGeom>
        </p:spPr>
      </p:pic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03CF8CFF-0043-674F-BB24-E20A327C4A40}"/>
              </a:ext>
            </a:extLst>
          </p:cNvPr>
          <p:cNvSpPr txBox="1"/>
          <p:nvPr/>
        </p:nvSpPr>
        <p:spPr>
          <a:xfrm>
            <a:off x="126127" y="6573457"/>
            <a:ext cx="12081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Hillen MA. et al., Breast Cancer Res Treat 2015</a:t>
            </a:r>
          </a:p>
        </p:txBody>
      </p:sp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5CC7BAE0-9EEC-BA4A-81E2-0C468891EE19}"/>
              </a:ext>
            </a:extLst>
          </p:cNvPr>
          <p:cNvSpPr txBox="1"/>
          <p:nvPr/>
        </p:nvSpPr>
        <p:spPr>
          <a:xfrm>
            <a:off x="1512348" y="5302140"/>
            <a:ext cx="930895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2000" b="1">
                <a:latin typeface="Arial" panose="020B0604020202020204" pitchFamily="34" charset="0"/>
                <a:cs typeface="Arial" panose="020B0604020202020204" pitchFamily="34" charset="0"/>
              </a:rPr>
              <a:t>Piccoli gesti, piccole attenzioni, una geniuna propensione al bene dell’altro</a:t>
            </a:r>
          </a:p>
          <a:p>
            <a:pPr algn="ctr"/>
            <a:r>
              <a:rPr lang="it-IT" sz="2000" b="1">
                <a:latin typeface="Arial" panose="020B0604020202020204" pitchFamily="34" charset="0"/>
                <a:cs typeface="Arial" panose="020B0604020202020204" pitchFamily="34" charset="0"/>
              </a:rPr>
              <a:t>possono innalzare la dignità della vita</a:t>
            </a:r>
          </a:p>
        </p:txBody>
      </p:sp>
      <p:grpSp>
        <p:nvGrpSpPr>
          <p:cNvPr id="4" name="Gruppo 3">
            <a:extLst>
              <a:ext uri="{FF2B5EF4-FFF2-40B4-BE49-F238E27FC236}">
                <a16:creationId xmlns:a16="http://schemas.microsoft.com/office/drawing/2014/main" id="{82AC12EF-14A0-1346-ACFD-B65E07EB76B8}"/>
              </a:ext>
            </a:extLst>
          </p:cNvPr>
          <p:cNvGrpSpPr/>
          <p:nvPr/>
        </p:nvGrpSpPr>
        <p:grpSpPr>
          <a:xfrm>
            <a:off x="5353457" y="4775323"/>
            <a:ext cx="1885311" cy="457200"/>
            <a:chOff x="5353457" y="4775323"/>
            <a:chExt cx="1885311" cy="457200"/>
          </a:xfrm>
        </p:grpSpPr>
        <p:sp>
          <p:nvSpPr>
            <p:cNvPr id="41" name="CasellaDiTesto 40">
              <a:extLst>
                <a:ext uri="{FF2B5EF4-FFF2-40B4-BE49-F238E27FC236}">
                  <a16:creationId xmlns:a16="http://schemas.microsoft.com/office/drawing/2014/main" id="{AFC75314-5A76-9546-B33F-0668CCADF831}"/>
                </a:ext>
              </a:extLst>
            </p:cNvPr>
            <p:cNvSpPr txBox="1"/>
            <p:nvPr/>
          </p:nvSpPr>
          <p:spPr>
            <a:xfrm>
              <a:off x="5353457" y="4803868"/>
              <a:ext cx="1451039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000" b="1">
                  <a:latin typeface="Arial" panose="020B0604020202020204" pitchFamily="34" charset="0"/>
                  <a:cs typeface="Arial" panose="020B0604020202020204" pitchFamily="34" charset="0"/>
                </a:rPr>
                <a:t>Gentilezza</a:t>
              </a:r>
            </a:p>
          </p:txBody>
        </p:sp>
        <p:pic>
          <p:nvPicPr>
            <p:cNvPr id="3" name="Elemento grafico 2" descr="Cuore con riempimento a tinta unita">
              <a:extLst>
                <a:ext uri="{FF2B5EF4-FFF2-40B4-BE49-F238E27FC236}">
                  <a16:creationId xmlns:a16="http://schemas.microsoft.com/office/drawing/2014/main" id="{0CB1A4A4-0C70-1F4B-B502-704D07E9EA0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6781568" y="4775323"/>
              <a:ext cx="457200" cy="457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1064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835A31-B624-6348-913B-283C748C83BE}"/>
              </a:ext>
            </a:extLst>
          </p:cNvPr>
          <p:cNvSpPr txBox="1"/>
          <p:nvPr/>
        </p:nvSpPr>
        <p:spPr>
          <a:xfrm>
            <a:off x="2168435" y="3075057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578DF8C3-DC02-A04E-8E25-6F1D735ED4A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CD349C-F617-8E45-A5CA-F1351BBC06CB}"/>
              </a:ext>
            </a:extLst>
          </p:cNvPr>
          <p:cNvSpPr txBox="1"/>
          <p:nvPr/>
        </p:nvSpPr>
        <p:spPr>
          <a:xfrm>
            <a:off x="7984226" y="3075057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Assistenza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7A2D8C5-018E-434B-BB0B-286348FF445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Elemento grafico 9" descr="Forbici con riempimento a tinta unita">
            <a:extLst>
              <a:ext uri="{FF2B5EF4-FFF2-40B4-BE49-F238E27FC236}">
                <a16:creationId xmlns:a16="http://schemas.microsoft.com/office/drawing/2014/main" id="{17EDBB48-295C-324D-B56D-A8FB03C4E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00000">
            <a:off x="5784013" y="6312314"/>
            <a:ext cx="623976" cy="62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7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id="{AC28EABE-4DAC-5D44-9DEC-A8C42763267E}"/>
              </a:ext>
            </a:extLst>
          </p:cNvPr>
          <p:cNvSpPr txBox="1"/>
          <p:nvPr/>
        </p:nvSpPr>
        <p:spPr>
          <a:xfrm>
            <a:off x="1823719" y="366954"/>
            <a:ext cx="854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pandemia</a:t>
            </a:r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 ha bloccato la ricerca 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6B128C02-4886-834E-8BA0-20C115A7DF2C}"/>
              </a:ext>
            </a:extLst>
          </p:cNvPr>
          <p:cNvGrpSpPr/>
          <p:nvPr/>
        </p:nvGrpSpPr>
        <p:grpSpPr>
          <a:xfrm>
            <a:off x="3860346" y="1415143"/>
            <a:ext cx="4471305" cy="4673943"/>
            <a:chOff x="2258856" y="1400629"/>
            <a:chExt cx="4471305" cy="4673943"/>
          </a:xfrm>
        </p:grpSpPr>
        <p:pic>
          <p:nvPicPr>
            <p:cNvPr id="7" name="Immagine 6" descr="Immagine che contiene mappa&#10;&#10;Descrizione generata automaticamente">
              <a:extLst>
                <a:ext uri="{FF2B5EF4-FFF2-40B4-BE49-F238E27FC236}">
                  <a16:creationId xmlns:a16="http://schemas.microsoft.com/office/drawing/2014/main" id="{9B7C04E6-2F00-6944-BC63-21A8AB529CA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40695" y="1400629"/>
              <a:ext cx="3707629" cy="4320000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249D48B2-5D45-E34D-9FA4-285798F564DF}"/>
                </a:ext>
              </a:extLst>
            </p:cNvPr>
            <p:cNvSpPr txBox="1"/>
            <p:nvPr/>
          </p:nvSpPr>
          <p:spPr>
            <a:xfrm>
              <a:off x="2258856" y="5720629"/>
              <a:ext cx="4471305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1700" b="1">
                  <a:latin typeface="Arial" panose="020B0604020202020204" pitchFamily="34" charset="0"/>
                  <a:cs typeface="Arial" panose="020B0604020202020204" pitchFamily="34" charset="0"/>
                </a:rPr>
                <a:t>Attività di istituti di ricerca bloccate</a:t>
              </a:r>
            </a:p>
          </p:txBody>
        </p:sp>
      </p:grp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D3BCF31D-BB8F-BD4D-8B47-18CFEFCF4744}"/>
              </a:ext>
            </a:extLst>
          </p:cNvPr>
          <p:cNvSpPr txBox="1"/>
          <p:nvPr/>
        </p:nvSpPr>
        <p:spPr>
          <a:xfrm>
            <a:off x="9623092" y="6549102"/>
            <a:ext cx="256890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F. Bianchi et al., ESMO Open 2021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31DC0893-A59D-0C4D-9091-01DADEE61B75}"/>
              </a:ext>
            </a:extLst>
          </p:cNvPr>
          <p:cNvSpPr txBox="1"/>
          <p:nvPr/>
        </p:nvSpPr>
        <p:spPr>
          <a:xfrm>
            <a:off x="3527650" y="6040099"/>
            <a:ext cx="51693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>
                <a:latin typeface="Arial" panose="020B0604020202020204" pitchFamily="34" charset="0"/>
                <a:cs typeface="Arial" panose="020B0604020202020204" pitchFamily="34" charset="0"/>
              </a:rPr>
              <a:t>(parte di quelle rimaste dirottate sul COVID19)</a:t>
            </a:r>
          </a:p>
        </p:txBody>
      </p:sp>
    </p:spTree>
    <p:extLst>
      <p:ext uri="{BB962C8B-B14F-4D97-AF65-F5344CB8AC3E}">
        <p14:creationId xmlns:p14="http://schemas.microsoft.com/office/powerpoint/2010/main" val="31819867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 descr="Immagine che contiene testo&#10;&#10;Descrizione generata automaticamente">
            <a:extLst>
              <a:ext uri="{FF2B5EF4-FFF2-40B4-BE49-F238E27FC236}">
                <a16:creationId xmlns:a16="http://schemas.microsoft.com/office/drawing/2014/main" id="{0AFFF302-146E-BE4E-8618-BFE409F82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552" y="2471464"/>
            <a:ext cx="1930896" cy="1200440"/>
          </a:xfrm>
          <a:prstGeom prst="rect">
            <a:avLst/>
          </a:prstGeom>
        </p:spPr>
      </p:pic>
      <p:pic>
        <p:nvPicPr>
          <p:cNvPr id="7" name="Immagine 6" descr="Immagine che contiene testo&#10;&#10;Descrizione generata automaticamente">
            <a:extLst>
              <a:ext uri="{FF2B5EF4-FFF2-40B4-BE49-F238E27FC236}">
                <a16:creationId xmlns:a16="http://schemas.microsoft.com/office/drawing/2014/main" id="{D772E50C-53C4-E441-BBD7-A6F1EC73DC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467" y="3671904"/>
            <a:ext cx="10603109" cy="1846609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053116BD-E13C-B142-8CB0-B119C0B796A0}"/>
              </a:ext>
            </a:extLst>
          </p:cNvPr>
          <p:cNvSpPr txBox="1"/>
          <p:nvPr/>
        </p:nvSpPr>
        <p:spPr>
          <a:xfrm>
            <a:off x="1823719" y="366954"/>
            <a:ext cx="854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pandemia</a:t>
            </a:r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 ha tagliato i fondi</a:t>
            </a:r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519E8A7B-54EC-E94E-9587-B623EFF55F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6088" y="1969921"/>
            <a:ext cx="829146" cy="4911785"/>
          </a:xfrm>
          <a:prstGeom prst="rect">
            <a:avLst/>
          </a:prstGeom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6B8BE569-5C2C-1942-9938-8567D52FDF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9978" y="1072742"/>
            <a:ext cx="12192000" cy="909576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CA4592FA-E2C8-B34A-AECE-6302D38869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11047609" y="1963268"/>
            <a:ext cx="829146" cy="4911785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13CC29FC-44F6-174C-BB7C-E7B6F657EE0E}"/>
              </a:ext>
            </a:extLst>
          </p:cNvPr>
          <p:cNvSpPr txBox="1"/>
          <p:nvPr/>
        </p:nvSpPr>
        <p:spPr>
          <a:xfrm>
            <a:off x="9131288" y="6549102"/>
            <a:ext cx="233089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American Cancer Society, 2021</a:t>
            </a:r>
          </a:p>
        </p:txBody>
      </p:sp>
    </p:spTree>
    <p:extLst>
      <p:ext uri="{BB962C8B-B14F-4D97-AF65-F5344CB8AC3E}">
        <p14:creationId xmlns:p14="http://schemas.microsoft.com/office/powerpoint/2010/main" val="3352737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F8E333F-8772-9A4D-94F7-37FB1196F9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454"/>
          <a:stretch/>
        </p:blipFill>
        <p:spPr>
          <a:xfrm>
            <a:off x="1008743" y="1912909"/>
            <a:ext cx="10174514" cy="3930756"/>
          </a:xfrm>
          <a:prstGeom prst="rect">
            <a:avLst/>
          </a:prstGeo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AD434F0B-5D5A-BB4E-A485-5D05DB9F8927}"/>
              </a:ext>
            </a:extLst>
          </p:cNvPr>
          <p:cNvSpPr txBox="1"/>
          <p:nvPr/>
        </p:nvSpPr>
        <p:spPr>
          <a:xfrm>
            <a:off x="1823719" y="366954"/>
            <a:ext cx="854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2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pandemia</a:t>
            </a:r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 ha congelato gli studi clinici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402D1C74-1A6B-094F-8B54-B9CCFA80FA7E}"/>
              </a:ext>
            </a:extLst>
          </p:cNvPr>
          <p:cNvSpPr txBox="1"/>
          <p:nvPr/>
        </p:nvSpPr>
        <p:spPr>
          <a:xfrm>
            <a:off x="9472987" y="6549102"/>
            <a:ext cx="27190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 Research Institute, May 2021</a:t>
            </a:r>
          </a:p>
        </p:txBody>
      </p:sp>
    </p:spTree>
    <p:extLst>
      <p:ext uri="{BB962C8B-B14F-4D97-AF65-F5344CB8AC3E}">
        <p14:creationId xmlns:p14="http://schemas.microsoft.com/office/powerpoint/2010/main" val="26834225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>
            <a:extLst>
              <a:ext uri="{FF2B5EF4-FFF2-40B4-BE49-F238E27FC236}">
                <a16:creationId xmlns:a16="http://schemas.microsoft.com/office/drawing/2014/main" id="{63D2FAD1-E978-AD47-8C24-9F884AF461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8927"/>
          <a:stretch/>
        </p:blipFill>
        <p:spPr>
          <a:xfrm>
            <a:off x="6461057" y="3305016"/>
            <a:ext cx="3023905" cy="2348827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2F86C6B3-E696-3F4F-82E1-565CD0476D05}"/>
              </a:ext>
            </a:extLst>
          </p:cNvPr>
          <p:cNvSpPr/>
          <p:nvPr/>
        </p:nvSpPr>
        <p:spPr>
          <a:xfrm>
            <a:off x="5672380" y="3305016"/>
            <a:ext cx="4695900" cy="194890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32E8FE-E3A6-7F45-9C1A-071E109A256A}"/>
              </a:ext>
            </a:extLst>
          </p:cNvPr>
          <p:cNvSpPr txBox="1"/>
          <p:nvPr/>
        </p:nvSpPr>
        <p:spPr>
          <a:xfrm>
            <a:off x="1823719" y="3136612"/>
            <a:ext cx="854456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ora è tempo di </a:t>
            </a:r>
            <a:r>
              <a:rPr lang="it-IT" sz="7000" b="1">
                <a:latin typeface="Arial" panose="020B0604020202020204" pitchFamily="34" charset="0"/>
                <a:cs typeface="Arial" panose="020B0604020202020204" pitchFamily="34" charset="0"/>
              </a:rPr>
              <a:t>ricostruire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BC77C1-0553-344F-A03B-DDDBAEEF0508}"/>
              </a:ext>
            </a:extLst>
          </p:cNvPr>
          <p:cNvSpPr txBox="1"/>
          <p:nvPr/>
        </p:nvSpPr>
        <p:spPr>
          <a:xfrm>
            <a:off x="10138233" y="6549102"/>
            <a:ext cx="2053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40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from freepik.com</a:t>
            </a:r>
          </a:p>
        </p:txBody>
      </p:sp>
    </p:spTree>
    <p:extLst>
      <p:ext uri="{BB962C8B-B14F-4D97-AF65-F5344CB8AC3E}">
        <p14:creationId xmlns:p14="http://schemas.microsoft.com/office/powerpoint/2010/main" val="3662554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3.75E-6 -0.1956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6632E8FE-E3A6-7F45-9C1A-071E109A256A}"/>
              </a:ext>
            </a:extLst>
          </p:cNvPr>
          <p:cNvSpPr txBox="1"/>
          <p:nvPr/>
        </p:nvSpPr>
        <p:spPr>
          <a:xfrm>
            <a:off x="1823719" y="2151727"/>
            <a:ext cx="8544561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cosa ci può</a:t>
            </a:r>
          </a:p>
          <a:p>
            <a:pPr algn="ctr"/>
            <a:r>
              <a:rPr lang="it-IT" sz="7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it-IT" sz="70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il COVID19?</a:t>
            </a:r>
            <a:endParaRPr lang="it-IT" sz="4000" b="1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2778A2A9-13CE-AD4B-9AD1-34B128E28BE6}"/>
              </a:ext>
            </a:extLst>
          </p:cNvPr>
          <p:cNvSpPr txBox="1"/>
          <p:nvPr/>
        </p:nvSpPr>
        <p:spPr>
          <a:xfrm>
            <a:off x="1823719" y="2565806"/>
            <a:ext cx="8544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>
                <a:latin typeface="Arial" panose="020B0604020202020204" pitchFamily="34" charset="0"/>
                <a:cs typeface="Arial" panose="020B0604020202020204" pitchFamily="34" charset="0"/>
              </a:rPr>
              <a:t>insegnare</a:t>
            </a:r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3" name="Elemento grafico 2" descr="Racconto con riempimento a tinta unita">
            <a:extLst>
              <a:ext uri="{FF2B5EF4-FFF2-40B4-BE49-F238E27FC236}">
                <a16:creationId xmlns:a16="http://schemas.microsoft.com/office/drawing/2014/main" id="{2B5FA80B-7274-0F44-A5E4-FA44C0653E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45472" y="2770325"/>
            <a:ext cx="914400" cy="914400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CC0C94BE-E0B3-F94E-A1C8-08243C39A400}"/>
              </a:ext>
            </a:extLst>
          </p:cNvPr>
          <p:cNvSpPr txBox="1"/>
          <p:nvPr/>
        </p:nvSpPr>
        <p:spPr>
          <a:xfrm>
            <a:off x="1482712" y="5697426"/>
            <a:ext cx="9226573" cy="584775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quale somiglianza c’è tra cancro e COVID19?</a:t>
            </a:r>
          </a:p>
        </p:txBody>
      </p:sp>
    </p:spTree>
    <p:extLst>
      <p:ext uri="{BB962C8B-B14F-4D97-AF65-F5344CB8AC3E}">
        <p14:creationId xmlns:p14="http://schemas.microsoft.com/office/powerpoint/2010/main" val="39962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1711588-2B8E-EB42-8081-4DD21BB3A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713" b="7804"/>
          <a:stretch/>
        </p:blipFill>
        <p:spPr>
          <a:xfrm>
            <a:off x="0" y="0"/>
            <a:ext cx="12180888" cy="68580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7B725B-4CE0-AD4E-906F-F80ED6FE7527}"/>
              </a:ext>
            </a:extLst>
          </p:cNvPr>
          <p:cNvSpPr txBox="1"/>
          <p:nvPr/>
        </p:nvSpPr>
        <p:spPr>
          <a:xfrm>
            <a:off x="1823717" y="2767280"/>
            <a:ext cx="8544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ecologia</a:t>
            </a:r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Elemento grafico 8" descr="Colibrì con riempimento a tinta unita">
            <a:extLst>
              <a:ext uri="{FF2B5EF4-FFF2-40B4-BE49-F238E27FC236}">
                <a16:creationId xmlns:a16="http://schemas.microsoft.com/office/drawing/2014/main" id="{E40A965A-6808-0149-950A-BF4B926B5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837066" y="2565805"/>
            <a:ext cx="914400" cy="914400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26055FF-F30B-9041-B200-C91875EF06D4}"/>
              </a:ext>
            </a:extLst>
          </p:cNvPr>
          <p:cNvSpPr txBox="1"/>
          <p:nvPr/>
        </p:nvSpPr>
        <p:spPr>
          <a:xfrm>
            <a:off x="1087503" y="4076750"/>
            <a:ext cx="10016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studio delle interazioni tra organismi e ambiente</a:t>
            </a:r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4697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lemento grafico 10" descr="Covid-19 con riempimento a tinta unita">
            <a:extLst>
              <a:ext uri="{FF2B5EF4-FFF2-40B4-BE49-F238E27FC236}">
                <a16:creationId xmlns:a16="http://schemas.microsoft.com/office/drawing/2014/main" id="{493F2688-078E-5B4A-90E2-C1A31630961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22589" y="579087"/>
            <a:ext cx="2880000" cy="2880000"/>
          </a:xfrm>
          <a:prstGeom prst="rect">
            <a:avLst/>
          </a:prstGeom>
        </p:spPr>
      </p:pic>
      <p:pic>
        <p:nvPicPr>
          <p:cNvPr id="30" name="Elemento grafico 29" descr="Germe con riempimento a tinta unita">
            <a:extLst>
              <a:ext uri="{FF2B5EF4-FFF2-40B4-BE49-F238E27FC236}">
                <a16:creationId xmlns:a16="http://schemas.microsoft.com/office/drawing/2014/main" id="{1A94A9A7-E007-4F4C-92DE-294D922659C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32378" y="669711"/>
            <a:ext cx="2700000" cy="2700000"/>
          </a:xfrm>
          <a:prstGeom prst="rect">
            <a:avLst/>
          </a:prstGeom>
        </p:spPr>
      </p:pic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69FC301B-874D-B74D-9509-780DC8A90E7E}"/>
              </a:ext>
            </a:extLst>
          </p:cNvPr>
          <p:cNvSpPr txBox="1"/>
          <p:nvPr/>
        </p:nvSpPr>
        <p:spPr>
          <a:xfrm>
            <a:off x="394608" y="164790"/>
            <a:ext cx="373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covid19</a:t>
            </a:r>
          </a:p>
        </p:txBody>
      </p:sp>
      <p:sp>
        <p:nvSpPr>
          <p:cNvPr id="44" name="CasellaDiTesto 43">
            <a:extLst>
              <a:ext uri="{FF2B5EF4-FFF2-40B4-BE49-F238E27FC236}">
                <a16:creationId xmlns:a16="http://schemas.microsoft.com/office/drawing/2014/main" id="{72446895-6AD5-F04A-AC2F-D96BB57FAF0A}"/>
              </a:ext>
            </a:extLst>
          </p:cNvPr>
          <p:cNvSpPr txBox="1"/>
          <p:nvPr/>
        </p:nvSpPr>
        <p:spPr>
          <a:xfrm>
            <a:off x="7814397" y="164790"/>
            <a:ext cx="37359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cancro</a:t>
            </a:r>
          </a:p>
        </p:txBody>
      </p: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EB54B36F-7BA5-1E45-BD17-20AA1188D552}"/>
              </a:ext>
            </a:extLst>
          </p:cNvPr>
          <p:cNvSpPr txBox="1"/>
          <p:nvPr/>
        </p:nvSpPr>
        <p:spPr>
          <a:xfrm>
            <a:off x="1673183" y="5624776"/>
            <a:ext cx="880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latin typeface="Arial" panose="020B0604020202020204" pitchFamily="34" charset="0"/>
                <a:cs typeface="Arial" panose="020B0604020202020204" pitchFamily="34" charset="0"/>
              </a:rPr>
              <a:t>status di preda (sistema immunitario)</a:t>
            </a:r>
          </a:p>
        </p:txBody>
      </p:sp>
      <p:pic>
        <p:nvPicPr>
          <p:cNvPr id="55" name="Elemento grafico 54" descr="Badge Tick1 con riempimento a tinta unita">
            <a:extLst>
              <a:ext uri="{FF2B5EF4-FFF2-40B4-BE49-F238E27FC236}">
                <a16:creationId xmlns:a16="http://schemas.microsoft.com/office/drawing/2014/main" id="{5517F1A0-C9BC-6D44-9F8F-75645F2442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6617" y="5567956"/>
            <a:ext cx="591519" cy="591519"/>
          </a:xfrm>
          <a:prstGeom prst="rect">
            <a:avLst/>
          </a:prstGeom>
        </p:spPr>
      </p:pic>
      <p:sp>
        <p:nvSpPr>
          <p:cNvPr id="48" name="CasellaDiTesto 47">
            <a:extLst>
              <a:ext uri="{FF2B5EF4-FFF2-40B4-BE49-F238E27FC236}">
                <a16:creationId xmlns:a16="http://schemas.microsoft.com/office/drawing/2014/main" id="{09FB4CA8-96FE-9843-BCCE-4218840DD4E4}"/>
              </a:ext>
            </a:extLst>
          </p:cNvPr>
          <p:cNvSpPr txBox="1"/>
          <p:nvPr/>
        </p:nvSpPr>
        <p:spPr>
          <a:xfrm>
            <a:off x="4227298" y="3683119"/>
            <a:ext cx="3735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latin typeface="Arial" panose="020B0604020202020204" pitchFamily="34" charset="0"/>
                <a:cs typeface="Arial" panose="020B0604020202020204" pitchFamily="34" charset="0"/>
              </a:rPr>
              <a:t>mutazioni</a:t>
            </a:r>
          </a:p>
        </p:txBody>
      </p:sp>
      <p:pic>
        <p:nvPicPr>
          <p:cNvPr id="51" name="Elemento grafico 50" descr="Badge Tick1 con riempimento a tinta unita">
            <a:extLst>
              <a:ext uri="{FF2B5EF4-FFF2-40B4-BE49-F238E27FC236}">
                <a16:creationId xmlns:a16="http://schemas.microsoft.com/office/drawing/2014/main" id="{B4F3B19E-8466-8443-A609-2DC30B35C1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6617" y="3584698"/>
            <a:ext cx="591519" cy="591519"/>
          </a:xfrm>
          <a:prstGeom prst="rect">
            <a:avLst/>
          </a:prstGeom>
        </p:spPr>
      </p:pic>
      <p:pic>
        <p:nvPicPr>
          <p:cNvPr id="56" name="Elemento grafico 55" descr="Badge Tick1 con riempimento a tinta unita">
            <a:extLst>
              <a:ext uri="{FF2B5EF4-FFF2-40B4-BE49-F238E27FC236}">
                <a16:creationId xmlns:a16="http://schemas.microsoft.com/office/drawing/2014/main" id="{7635E06C-E628-D74A-8968-24F36C8C6E7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7917" y="3584698"/>
            <a:ext cx="591519" cy="591519"/>
          </a:xfrm>
          <a:prstGeom prst="rect">
            <a:avLst/>
          </a:prstGeom>
        </p:spPr>
      </p:pic>
      <p:sp>
        <p:nvSpPr>
          <p:cNvPr id="45" name="CasellaDiTesto 44">
            <a:extLst>
              <a:ext uri="{FF2B5EF4-FFF2-40B4-BE49-F238E27FC236}">
                <a16:creationId xmlns:a16="http://schemas.microsoft.com/office/drawing/2014/main" id="{20E98DE6-60D8-D24E-BB1C-DB7993EC26FD}"/>
              </a:ext>
            </a:extLst>
          </p:cNvPr>
          <p:cNvSpPr txBox="1"/>
          <p:nvPr/>
        </p:nvSpPr>
        <p:spPr>
          <a:xfrm>
            <a:off x="4227297" y="4176217"/>
            <a:ext cx="3735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latin typeface="Arial" panose="020B0604020202020204" pitchFamily="34" charset="0"/>
                <a:cs typeface="Arial" panose="020B0604020202020204" pitchFamily="34" charset="0"/>
              </a:rPr>
              <a:t>sopravvivenza</a:t>
            </a:r>
          </a:p>
        </p:txBody>
      </p:sp>
      <p:pic>
        <p:nvPicPr>
          <p:cNvPr id="52" name="Elemento grafico 51" descr="Badge Tick1 con riempimento a tinta unita">
            <a:extLst>
              <a:ext uri="{FF2B5EF4-FFF2-40B4-BE49-F238E27FC236}">
                <a16:creationId xmlns:a16="http://schemas.microsoft.com/office/drawing/2014/main" id="{1E9D2A25-F391-004E-A93F-FFDE659F53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6617" y="4075819"/>
            <a:ext cx="591519" cy="591519"/>
          </a:xfrm>
          <a:prstGeom prst="rect">
            <a:avLst/>
          </a:prstGeom>
        </p:spPr>
      </p:pic>
      <p:pic>
        <p:nvPicPr>
          <p:cNvPr id="57" name="Elemento grafico 56" descr="Badge Tick1 con riempimento a tinta unita">
            <a:extLst>
              <a:ext uri="{FF2B5EF4-FFF2-40B4-BE49-F238E27FC236}">
                <a16:creationId xmlns:a16="http://schemas.microsoft.com/office/drawing/2014/main" id="{E7FD3C40-0DA8-0349-8648-953DE6E8DF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7917" y="4075819"/>
            <a:ext cx="591519" cy="591519"/>
          </a:xfrm>
          <a:prstGeom prst="rect">
            <a:avLst/>
          </a:prstGeom>
        </p:spPr>
      </p:pic>
      <p:sp>
        <p:nvSpPr>
          <p:cNvPr id="46" name="CasellaDiTesto 45">
            <a:extLst>
              <a:ext uri="{FF2B5EF4-FFF2-40B4-BE49-F238E27FC236}">
                <a16:creationId xmlns:a16="http://schemas.microsoft.com/office/drawing/2014/main" id="{7220F84D-7CC7-F046-8E48-FC8941B092C2}"/>
              </a:ext>
            </a:extLst>
          </p:cNvPr>
          <p:cNvSpPr txBox="1"/>
          <p:nvPr/>
        </p:nvSpPr>
        <p:spPr>
          <a:xfrm>
            <a:off x="4227297" y="4653904"/>
            <a:ext cx="3735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latin typeface="Arial" panose="020B0604020202020204" pitchFamily="34" charset="0"/>
                <a:cs typeface="Arial" panose="020B0604020202020204" pitchFamily="34" charset="0"/>
              </a:rPr>
              <a:t>riproduzione</a:t>
            </a:r>
          </a:p>
        </p:txBody>
      </p:sp>
      <p:pic>
        <p:nvPicPr>
          <p:cNvPr id="53" name="Elemento grafico 52" descr="Badge Tick1 con riempimento a tinta unita">
            <a:extLst>
              <a:ext uri="{FF2B5EF4-FFF2-40B4-BE49-F238E27FC236}">
                <a16:creationId xmlns:a16="http://schemas.microsoft.com/office/drawing/2014/main" id="{5E0F38B4-D27A-4643-8517-3ED5F7F01E2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6617" y="4576327"/>
            <a:ext cx="591519" cy="591519"/>
          </a:xfrm>
          <a:prstGeom prst="rect">
            <a:avLst/>
          </a:prstGeom>
        </p:spPr>
      </p:pic>
      <p:pic>
        <p:nvPicPr>
          <p:cNvPr id="58" name="Elemento grafico 57" descr="Badge Tick1 con riempimento a tinta unita">
            <a:extLst>
              <a:ext uri="{FF2B5EF4-FFF2-40B4-BE49-F238E27FC236}">
                <a16:creationId xmlns:a16="http://schemas.microsoft.com/office/drawing/2014/main" id="{73DFC09A-9753-814F-B955-4F26126A88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7917" y="4576327"/>
            <a:ext cx="591519" cy="591519"/>
          </a:xfrm>
          <a:prstGeom prst="rect">
            <a:avLst/>
          </a:prstGeom>
        </p:spPr>
      </p:pic>
      <p:sp>
        <p:nvSpPr>
          <p:cNvPr id="47" name="CasellaDiTesto 46">
            <a:extLst>
              <a:ext uri="{FF2B5EF4-FFF2-40B4-BE49-F238E27FC236}">
                <a16:creationId xmlns:a16="http://schemas.microsoft.com/office/drawing/2014/main" id="{98B2ED9D-A639-854F-A57B-848947594C51}"/>
              </a:ext>
            </a:extLst>
          </p:cNvPr>
          <p:cNvSpPr txBox="1"/>
          <p:nvPr/>
        </p:nvSpPr>
        <p:spPr>
          <a:xfrm>
            <a:off x="629545" y="5147089"/>
            <a:ext cx="109329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latin typeface="Arial" panose="020B0604020202020204" pitchFamily="34" charset="0"/>
                <a:cs typeface="Arial" panose="020B0604020202020204" pitchFamily="34" charset="0"/>
              </a:rPr>
              <a:t>microambiente (nicchia ecologica)</a:t>
            </a:r>
          </a:p>
        </p:txBody>
      </p:sp>
      <p:pic>
        <p:nvPicPr>
          <p:cNvPr id="54" name="Elemento grafico 53" descr="Badge Tick1 con riempimento a tinta unita">
            <a:extLst>
              <a:ext uri="{FF2B5EF4-FFF2-40B4-BE49-F238E27FC236}">
                <a16:creationId xmlns:a16="http://schemas.microsoft.com/office/drawing/2014/main" id="{F7CD6574-E5E9-DE42-868D-F2E3B10880D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86617" y="5069274"/>
            <a:ext cx="591519" cy="591519"/>
          </a:xfrm>
          <a:prstGeom prst="rect">
            <a:avLst/>
          </a:prstGeom>
        </p:spPr>
      </p:pic>
      <p:pic>
        <p:nvPicPr>
          <p:cNvPr id="59" name="Elemento grafico 58" descr="Badge Tick1 con riempimento a tinta unita">
            <a:extLst>
              <a:ext uri="{FF2B5EF4-FFF2-40B4-BE49-F238E27FC236}">
                <a16:creationId xmlns:a16="http://schemas.microsoft.com/office/drawing/2014/main" id="{8A3D31B2-97D8-AD4E-928F-A3C31ACC6A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7917" y="5069274"/>
            <a:ext cx="591519" cy="591519"/>
          </a:xfrm>
          <a:prstGeom prst="rect">
            <a:avLst/>
          </a:prstGeom>
        </p:spPr>
      </p:pic>
      <p:pic>
        <p:nvPicPr>
          <p:cNvPr id="60" name="Elemento grafico 59" descr="Badge Tick1 con riempimento a tinta unita">
            <a:extLst>
              <a:ext uri="{FF2B5EF4-FFF2-40B4-BE49-F238E27FC236}">
                <a16:creationId xmlns:a16="http://schemas.microsoft.com/office/drawing/2014/main" id="{2C793F5F-72C7-3A4F-93C3-45F94865FAB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907917" y="5567956"/>
            <a:ext cx="591519" cy="591519"/>
          </a:xfrm>
          <a:prstGeom prst="rect">
            <a:avLst/>
          </a:prstGeom>
        </p:spPr>
      </p:pic>
      <p:sp>
        <p:nvSpPr>
          <p:cNvPr id="65" name="CasellaDiTesto 64">
            <a:extLst>
              <a:ext uri="{FF2B5EF4-FFF2-40B4-BE49-F238E27FC236}">
                <a16:creationId xmlns:a16="http://schemas.microsoft.com/office/drawing/2014/main" id="{5BE121E1-7243-9249-885E-95D46F8489C9}"/>
              </a:ext>
            </a:extLst>
          </p:cNvPr>
          <p:cNvSpPr txBox="1"/>
          <p:nvPr/>
        </p:nvSpPr>
        <p:spPr>
          <a:xfrm>
            <a:off x="577923" y="6549102"/>
            <a:ext cx="11614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Sood S. et al., Curr Pharmacol Rep 2020 // Mohamadian M. et al., J Gene Med 2021 // Korolev K.S. et al., Nat Rev Can 2014 // Somarelli J.A., Front Eco Evolution 2021</a:t>
            </a:r>
          </a:p>
        </p:txBody>
      </p:sp>
      <p:cxnSp>
        <p:nvCxnSpPr>
          <p:cNvPr id="67" name="Connettore 2 66">
            <a:extLst>
              <a:ext uri="{FF2B5EF4-FFF2-40B4-BE49-F238E27FC236}">
                <a16:creationId xmlns:a16="http://schemas.microsoft.com/office/drawing/2014/main" id="{81D67093-EF43-2041-BDCE-8E193A1B4D77}"/>
              </a:ext>
            </a:extLst>
          </p:cNvPr>
          <p:cNvCxnSpPr/>
          <p:nvPr/>
        </p:nvCxnSpPr>
        <p:spPr>
          <a:xfrm>
            <a:off x="4227297" y="2045776"/>
            <a:ext cx="3587100" cy="0"/>
          </a:xfrm>
          <a:prstGeom prst="straightConnector1">
            <a:avLst/>
          </a:prstGeom>
          <a:ln w="127000">
            <a:solidFill>
              <a:schemeClr val="tx1"/>
            </a:solidFill>
            <a:headEnd type="arrow" w="lg" len="sm"/>
            <a:tailEnd type="arrow" w="lg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0832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48" grpId="0"/>
      <p:bldP spid="45" grpId="0"/>
      <p:bldP spid="46" grpId="0"/>
      <p:bldP spid="4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3">
            <a:extLst>
              <a:ext uri="{FF2B5EF4-FFF2-40B4-BE49-F238E27FC236}">
                <a16:creationId xmlns:a16="http://schemas.microsoft.com/office/drawing/2014/main" id="{F47C6F15-EAD0-2642-9579-18735B698266}"/>
              </a:ext>
            </a:extLst>
          </p:cNvPr>
          <p:cNvGrpSpPr/>
          <p:nvPr/>
        </p:nvGrpSpPr>
        <p:grpSpPr>
          <a:xfrm>
            <a:off x="5644979" y="837746"/>
            <a:ext cx="2688958" cy="2694121"/>
            <a:chOff x="673823" y="682023"/>
            <a:chExt cx="2688958" cy="2694121"/>
          </a:xfrm>
        </p:grpSpPr>
        <p:pic>
          <p:nvPicPr>
            <p:cNvPr id="11" name="Elemento grafico 10" descr="Covid-19 con riempimento a tinta unita">
              <a:extLst>
                <a:ext uri="{FF2B5EF4-FFF2-40B4-BE49-F238E27FC236}">
                  <a16:creationId xmlns:a16="http://schemas.microsoft.com/office/drawing/2014/main" id="{493F2688-078E-5B4A-90E2-C1A31630961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698" y="682024"/>
              <a:ext cx="731003" cy="731003"/>
            </a:xfrm>
            <a:prstGeom prst="rect">
              <a:avLst/>
            </a:prstGeom>
          </p:spPr>
        </p:pic>
        <p:pic>
          <p:nvPicPr>
            <p:cNvPr id="12" name="Elemento grafico 11" descr="Covid-19 con riempimento a tinta unita">
              <a:extLst>
                <a:ext uri="{FF2B5EF4-FFF2-40B4-BE49-F238E27FC236}">
                  <a16:creationId xmlns:a16="http://schemas.microsoft.com/office/drawing/2014/main" id="{0CE40FC7-704D-3C44-B91D-9FA40AD28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23462" y="682024"/>
              <a:ext cx="731003" cy="731003"/>
            </a:xfrm>
            <a:prstGeom prst="rect">
              <a:avLst/>
            </a:prstGeom>
          </p:spPr>
        </p:pic>
        <p:pic>
          <p:nvPicPr>
            <p:cNvPr id="13" name="Elemento grafico 12" descr="Covid-19 con riempimento a tinta unita">
              <a:extLst>
                <a:ext uri="{FF2B5EF4-FFF2-40B4-BE49-F238E27FC236}">
                  <a16:creationId xmlns:a16="http://schemas.microsoft.com/office/drawing/2014/main" id="{132CBFE8-80C4-D241-A460-447DE7D6E11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7697" y="1340057"/>
              <a:ext cx="731003" cy="731003"/>
            </a:xfrm>
            <a:prstGeom prst="rect">
              <a:avLst/>
            </a:prstGeom>
          </p:spPr>
        </p:pic>
        <p:pic>
          <p:nvPicPr>
            <p:cNvPr id="14" name="Elemento grafico 13" descr="Covid-19 con riempimento a tinta unita">
              <a:extLst>
                <a:ext uri="{FF2B5EF4-FFF2-40B4-BE49-F238E27FC236}">
                  <a16:creationId xmlns:a16="http://schemas.microsoft.com/office/drawing/2014/main" id="{6580A7B0-DBAF-8F4E-8630-DD882B8100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27336" y="1340056"/>
              <a:ext cx="731003" cy="731003"/>
            </a:xfrm>
            <a:prstGeom prst="rect">
              <a:avLst/>
            </a:prstGeom>
          </p:spPr>
        </p:pic>
        <p:pic>
          <p:nvPicPr>
            <p:cNvPr id="15" name="Elemento grafico 14" descr="Covid-19 con riempimento a tinta unita">
              <a:extLst>
                <a:ext uri="{FF2B5EF4-FFF2-40B4-BE49-F238E27FC236}">
                  <a16:creationId xmlns:a16="http://schemas.microsoft.com/office/drawing/2014/main" id="{AC15EF3A-BE7E-E54D-8493-E77E864D5F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82140" y="682023"/>
              <a:ext cx="731003" cy="731003"/>
            </a:xfrm>
            <a:prstGeom prst="rect">
              <a:avLst/>
            </a:prstGeom>
          </p:spPr>
        </p:pic>
        <p:pic>
          <p:nvPicPr>
            <p:cNvPr id="16" name="Elemento grafico 15" descr="Covid-19 con riempimento a tinta unita">
              <a:extLst>
                <a:ext uri="{FF2B5EF4-FFF2-40B4-BE49-F238E27FC236}">
                  <a16:creationId xmlns:a16="http://schemas.microsoft.com/office/drawing/2014/main" id="{24C30E47-24F3-3A4E-873C-C7751CB6F8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27904" y="682023"/>
              <a:ext cx="731003" cy="731003"/>
            </a:xfrm>
            <a:prstGeom prst="rect">
              <a:avLst/>
            </a:prstGeom>
          </p:spPr>
        </p:pic>
        <p:pic>
          <p:nvPicPr>
            <p:cNvPr id="17" name="Elemento grafico 16" descr="Covid-19 con riempimento a tinta unita">
              <a:extLst>
                <a:ext uri="{FF2B5EF4-FFF2-40B4-BE49-F238E27FC236}">
                  <a16:creationId xmlns:a16="http://schemas.microsoft.com/office/drawing/2014/main" id="{0AA5F41F-DD40-4647-9878-0CCAC483E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82139" y="1340056"/>
              <a:ext cx="731003" cy="731003"/>
            </a:xfrm>
            <a:prstGeom prst="rect">
              <a:avLst/>
            </a:prstGeom>
          </p:spPr>
        </p:pic>
        <p:pic>
          <p:nvPicPr>
            <p:cNvPr id="18" name="Elemento grafico 17" descr="Covid-19 con riempimento a tinta unita">
              <a:extLst>
                <a:ext uri="{FF2B5EF4-FFF2-40B4-BE49-F238E27FC236}">
                  <a16:creationId xmlns:a16="http://schemas.microsoft.com/office/drawing/2014/main" id="{7B9C9106-4F78-1342-853B-097BD7E7B1F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31778" y="1340055"/>
              <a:ext cx="731003" cy="731003"/>
            </a:xfrm>
            <a:prstGeom prst="rect">
              <a:avLst/>
            </a:prstGeom>
          </p:spPr>
        </p:pic>
        <p:pic>
          <p:nvPicPr>
            <p:cNvPr id="19" name="Elemento grafico 18" descr="Covid-19 con riempimento a tinta unita">
              <a:extLst>
                <a:ext uri="{FF2B5EF4-FFF2-40B4-BE49-F238E27FC236}">
                  <a16:creationId xmlns:a16="http://schemas.microsoft.com/office/drawing/2014/main" id="{450CCBC6-F9D5-AF4D-954A-AB44833183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3824" y="1987108"/>
              <a:ext cx="731003" cy="731003"/>
            </a:xfrm>
            <a:prstGeom prst="rect">
              <a:avLst/>
            </a:prstGeom>
          </p:spPr>
        </p:pic>
        <p:pic>
          <p:nvPicPr>
            <p:cNvPr id="20" name="Elemento grafico 19" descr="Covid-19 con riempimento a tinta unita">
              <a:extLst>
                <a:ext uri="{FF2B5EF4-FFF2-40B4-BE49-F238E27FC236}">
                  <a16:creationId xmlns:a16="http://schemas.microsoft.com/office/drawing/2014/main" id="{09035126-CE58-C146-B272-365B8D9F6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319588" y="1987108"/>
              <a:ext cx="731003" cy="731003"/>
            </a:xfrm>
            <a:prstGeom prst="rect">
              <a:avLst/>
            </a:prstGeom>
          </p:spPr>
        </p:pic>
        <p:pic>
          <p:nvPicPr>
            <p:cNvPr id="21" name="Elemento grafico 20" descr="Covid-19 con riempimento a tinta unita">
              <a:extLst>
                <a:ext uri="{FF2B5EF4-FFF2-40B4-BE49-F238E27FC236}">
                  <a16:creationId xmlns:a16="http://schemas.microsoft.com/office/drawing/2014/main" id="{88E44F7D-916F-9649-8CD8-57BEAA80060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673823" y="2645141"/>
              <a:ext cx="731003" cy="731003"/>
            </a:xfrm>
            <a:prstGeom prst="rect">
              <a:avLst/>
            </a:prstGeom>
          </p:spPr>
        </p:pic>
        <p:pic>
          <p:nvPicPr>
            <p:cNvPr id="22" name="Elemento grafico 21" descr="Covid-19 con riempimento a tinta unita">
              <a:extLst>
                <a:ext uri="{FF2B5EF4-FFF2-40B4-BE49-F238E27FC236}">
                  <a16:creationId xmlns:a16="http://schemas.microsoft.com/office/drawing/2014/main" id="{3791D76E-BA77-A649-9AF0-E5DEF1601A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323462" y="2645140"/>
              <a:ext cx="731003" cy="731003"/>
            </a:xfrm>
            <a:prstGeom prst="rect">
              <a:avLst/>
            </a:prstGeom>
          </p:spPr>
        </p:pic>
        <p:pic>
          <p:nvPicPr>
            <p:cNvPr id="23" name="Elemento grafico 22" descr="Covid-19 con riempimento a tinta unita">
              <a:extLst>
                <a:ext uri="{FF2B5EF4-FFF2-40B4-BE49-F238E27FC236}">
                  <a16:creationId xmlns:a16="http://schemas.microsoft.com/office/drawing/2014/main" id="{42A007FA-47F3-064A-964F-E8433B0C178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978266" y="1987107"/>
              <a:ext cx="731003" cy="731003"/>
            </a:xfrm>
            <a:prstGeom prst="rect">
              <a:avLst/>
            </a:prstGeom>
          </p:spPr>
        </p:pic>
        <p:pic>
          <p:nvPicPr>
            <p:cNvPr id="24" name="Elemento grafico 23" descr="Covid-19 con riempimento a tinta unita">
              <a:extLst>
                <a:ext uri="{FF2B5EF4-FFF2-40B4-BE49-F238E27FC236}">
                  <a16:creationId xmlns:a16="http://schemas.microsoft.com/office/drawing/2014/main" id="{53BD21A4-BB6E-E648-A2C1-C3C18FD7EE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24030" y="1987107"/>
              <a:ext cx="731003" cy="731003"/>
            </a:xfrm>
            <a:prstGeom prst="rect">
              <a:avLst/>
            </a:prstGeom>
          </p:spPr>
        </p:pic>
        <p:pic>
          <p:nvPicPr>
            <p:cNvPr id="25" name="Elemento grafico 24" descr="Covid-19 con riempimento a tinta unita">
              <a:extLst>
                <a:ext uri="{FF2B5EF4-FFF2-40B4-BE49-F238E27FC236}">
                  <a16:creationId xmlns:a16="http://schemas.microsoft.com/office/drawing/2014/main" id="{04582606-B835-DB4A-9FE5-45900CB9483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978265" y="2645140"/>
              <a:ext cx="731003" cy="731003"/>
            </a:xfrm>
            <a:prstGeom prst="rect">
              <a:avLst/>
            </a:prstGeom>
          </p:spPr>
        </p:pic>
        <p:pic>
          <p:nvPicPr>
            <p:cNvPr id="26" name="Elemento grafico 25" descr="Covid-19 con riempimento a tinta unita">
              <a:extLst>
                <a:ext uri="{FF2B5EF4-FFF2-40B4-BE49-F238E27FC236}">
                  <a16:creationId xmlns:a16="http://schemas.microsoft.com/office/drawing/2014/main" id="{1C6D98C9-7C11-D84C-B166-4E74B23C9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27904" y="2645139"/>
              <a:ext cx="731003" cy="731003"/>
            </a:xfrm>
            <a:prstGeom prst="rect">
              <a:avLst/>
            </a:prstGeom>
          </p:spPr>
        </p:pic>
      </p:grpSp>
      <p:sp>
        <p:nvSpPr>
          <p:cNvPr id="43" name="CasellaDiTesto 42">
            <a:extLst>
              <a:ext uri="{FF2B5EF4-FFF2-40B4-BE49-F238E27FC236}">
                <a16:creationId xmlns:a16="http://schemas.microsoft.com/office/drawing/2014/main" id="{DA43BF0F-0BE5-5F45-9FC1-1DD12941C3A3}"/>
              </a:ext>
            </a:extLst>
          </p:cNvPr>
          <p:cNvSpPr txBox="1"/>
          <p:nvPr/>
        </p:nvSpPr>
        <p:spPr>
          <a:xfrm>
            <a:off x="3058512" y="200991"/>
            <a:ext cx="60959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600" b="1">
                <a:latin typeface="Arial" panose="020B0604020202020204" pitchFamily="34" charset="0"/>
                <a:cs typeface="Arial" panose="020B0604020202020204" pitchFamily="34" charset="0"/>
              </a:rPr>
              <a:t>covid19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1CD93661-19E1-FE42-BC27-748776D0F54D}"/>
              </a:ext>
            </a:extLst>
          </p:cNvPr>
          <p:cNvGrpSpPr/>
          <p:nvPr/>
        </p:nvGrpSpPr>
        <p:grpSpPr>
          <a:xfrm>
            <a:off x="3735397" y="837746"/>
            <a:ext cx="1380642" cy="1389036"/>
            <a:chOff x="755187" y="3652346"/>
            <a:chExt cx="1380642" cy="1389036"/>
          </a:xfrm>
        </p:grpSpPr>
        <p:pic>
          <p:nvPicPr>
            <p:cNvPr id="44" name="Elemento grafico 43" descr="Covid-19 con riempimento a tinta unita">
              <a:extLst>
                <a:ext uri="{FF2B5EF4-FFF2-40B4-BE49-F238E27FC236}">
                  <a16:creationId xmlns:a16="http://schemas.microsoft.com/office/drawing/2014/main" id="{85E45B9A-6A01-0546-955E-7B4137A347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5188" y="3652346"/>
              <a:ext cx="731003" cy="731003"/>
            </a:xfrm>
            <a:prstGeom prst="rect">
              <a:avLst/>
            </a:prstGeom>
          </p:spPr>
        </p:pic>
        <p:pic>
          <p:nvPicPr>
            <p:cNvPr id="45" name="Elemento grafico 44" descr="Covid-19 con riempimento a tinta unita">
              <a:extLst>
                <a:ext uri="{FF2B5EF4-FFF2-40B4-BE49-F238E27FC236}">
                  <a16:creationId xmlns:a16="http://schemas.microsoft.com/office/drawing/2014/main" id="{7F57995B-530A-9647-978B-129F63B5343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0952" y="3652346"/>
              <a:ext cx="731003" cy="731003"/>
            </a:xfrm>
            <a:prstGeom prst="rect">
              <a:avLst/>
            </a:prstGeom>
          </p:spPr>
        </p:pic>
        <p:pic>
          <p:nvPicPr>
            <p:cNvPr id="46" name="Elemento grafico 45" descr="Covid-19 con riempimento a tinta unita">
              <a:extLst>
                <a:ext uri="{FF2B5EF4-FFF2-40B4-BE49-F238E27FC236}">
                  <a16:creationId xmlns:a16="http://schemas.microsoft.com/office/drawing/2014/main" id="{CE7F1A6F-4BA5-704A-8460-41A01DA9D8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55187" y="4310379"/>
              <a:ext cx="731003" cy="731003"/>
            </a:xfrm>
            <a:prstGeom prst="rect">
              <a:avLst/>
            </a:prstGeom>
          </p:spPr>
        </p:pic>
        <p:pic>
          <p:nvPicPr>
            <p:cNvPr id="47" name="Elemento grafico 46" descr="Covid-19 con riempimento a tinta unita">
              <a:extLst>
                <a:ext uri="{FF2B5EF4-FFF2-40B4-BE49-F238E27FC236}">
                  <a16:creationId xmlns:a16="http://schemas.microsoft.com/office/drawing/2014/main" id="{C1893275-F408-B543-9057-3236DE370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404826" y="4310378"/>
              <a:ext cx="731003" cy="731003"/>
            </a:xfrm>
            <a:prstGeom prst="rect">
              <a:avLst/>
            </a:prstGeom>
          </p:spPr>
        </p:pic>
      </p:grpSp>
      <p:cxnSp>
        <p:nvCxnSpPr>
          <p:cNvPr id="8" name="Connettore 2 7">
            <a:extLst>
              <a:ext uri="{FF2B5EF4-FFF2-40B4-BE49-F238E27FC236}">
                <a16:creationId xmlns:a16="http://schemas.microsoft.com/office/drawing/2014/main" id="{E7BB25CC-EEDF-D544-84AB-0A23EF7C2F0A}"/>
              </a:ext>
            </a:extLst>
          </p:cNvPr>
          <p:cNvCxnSpPr>
            <a:cxnSpLocks/>
          </p:cNvCxnSpPr>
          <p:nvPr/>
        </p:nvCxnSpPr>
        <p:spPr>
          <a:xfrm>
            <a:off x="4412158" y="2249931"/>
            <a:ext cx="0" cy="3143479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ttore 2 47">
            <a:extLst>
              <a:ext uri="{FF2B5EF4-FFF2-40B4-BE49-F238E27FC236}">
                <a16:creationId xmlns:a16="http://schemas.microsoft.com/office/drawing/2014/main" id="{0121FB10-AEEE-EE49-80F1-1AEF90BD3142}"/>
              </a:ext>
            </a:extLst>
          </p:cNvPr>
          <p:cNvCxnSpPr>
            <a:cxnSpLocks/>
          </p:cNvCxnSpPr>
          <p:nvPr/>
        </p:nvCxnSpPr>
        <p:spPr>
          <a:xfrm>
            <a:off x="6949421" y="3429000"/>
            <a:ext cx="0" cy="1944688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CasellaDiTesto 48">
            <a:extLst>
              <a:ext uri="{FF2B5EF4-FFF2-40B4-BE49-F238E27FC236}">
                <a16:creationId xmlns:a16="http://schemas.microsoft.com/office/drawing/2014/main" id="{9511088D-F940-C544-AAC0-F71D8BD9B011}"/>
              </a:ext>
            </a:extLst>
          </p:cNvPr>
          <p:cNvSpPr txBox="1"/>
          <p:nvPr/>
        </p:nvSpPr>
        <p:spPr>
          <a:xfrm>
            <a:off x="3657907" y="4718904"/>
            <a:ext cx="4094922" cy="40011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pressione selettiva</a:t>
            </a:r>
          </a:p>
        </p:txBody>
      </p:sp>
      <p:sp>
        <p:nvSpPr>
          <p:cNvPr id="50" name="CasellaDiTesto 49">
            <a:extLst>
              <a:ext uri="{FF2B5EF4-FFF2-40B4-BE49-F238E27FC236}">
                <a16:creationId xmlns:a16="http://schemas.microsoft.com/office/drawing/2014/main" id="{F06E8B28-75F4-8248-B0E2-D53ADD29A478}"/>
              </a:ext>
            </a:extLst>
          </p:cNvPr>
          <p:cNvSpPr txBox="1"/>
          <p:nvPr/>
        </p:nvSpPr>
        <p:spPr>
          <a:xfrm>
            <a:off x="3420478" y="5509547"/>
            <a:ext cx="19523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latin typeface="Arial" panose="020B0604020202020204" pitchFamily="34" charset="0"/>
                <a:cs typeface="Arial" panose="020B0604020202020204" pitchFamily="34" charset="0"/>
              </a:rPr>
              <a:t>estinzione</a:t>
            </a:r>
          </a:p>
        </p:txBody>
      </p:sp>
      <p:grpSp>
        <p:nvGrpSpPr>
          <p:cNvPr id="54" name="Gruppo 53">
            <a:extLst>
              <a:ext uri="{FF2B5EF4-FFF2-40B4-BE49-F238E27FC236}">
                <a16:creationId xmlns:a16="http://schemas.microsoft.com/office/drawing/2014/main" id="{78021C1C-A722-054C-BB9D-65F793BFE919}"/>
              </a:ext>
            </a:extLst>
          </p:cNvPr>
          <p:cNvGrpSpPr/>
          <p:nvPr/>
        </p:nvGrpSpPr>
        <p:grpSpPr>
          <a:xfrm>
            <a:off x="6236500" y="5331998"/>
            <a:ext cx="1381931" cy="734403"/>
            <a:chOff x="2745705" y="5331998"/>
            <a:chExt cx="1381931" cy="734403"/>
          </a:xfrm>
        </p:grpSpPr>
        <p:pic>
          <p:nvPicPr>
            <p:cNvPr id="52" name="Elemento grafico 51" descr="Covid-19 con riempimento a tinta unita">
              <a:extLst>
                <a:ext uri="{FF2B5EF4-FFF2-40B4-BE49-F238E27FC236}">
                  <a16:creationId xmlns:a16="http://schemas.microsoft.com/office/drawing/2014/main" id="{D737547C-2D13-3E46-B93A-68F35B632E6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745705" y="5335398"/>
              <a:ext cx="731003" cy="731003"/>
            </a:xfrm>
            <a:prstGeom prst="rect">
              <a:avLst/>
            </a:prstGeom>
          </p:spPr>
        </p:pic>
        <p:pic>
          <p:nvPicPr>
            <p:cNvPr id="53" name="Elemento grafico 52" descr="Covid-19 con riempimento a tinta unita">
              <a:extLst>
                <a:ext uri="{FF2B5EF4-FFF2-40B4-BE49-F238E27FC236}">
                  <a16:creationId xmlns:a16="http://schemas.microsoft.com/office/drawing/2014/main" id="{16A27890-ECF2-9349-A75D-4C344B2FCC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396633" y="5331998"/>
              <a:ext cx="731003" cy="731003"/>
            </a:xfrm>
            <a:prstGeom prst="rect">
              <a:avLst/>
            </a:prstGeom>
          </p:spPr>
        </p:pic>
      </p:grpSp>
      <p:sp>
        <p:nvSpPr>
          <p:cNvPr id="61" name="CasellaDiTesto 60">
            <a:extLst>
              <a:ext uri="{FF2B5EF4-FFF2-40B4-BE49-F238E27FC236}">
                <a16:creationId xmlns:a16="http://schemas.microsoft.com/office/drawing/2014/main" id="{3390C6ED-B649-7948-8C64-640EC4A5560D}"/>
              </a:ext>
            </a:extLst>
          </p:cNvPr>
          <p:cNvSpPr txBox="1"/>
          <p:nvPr/>
        </p:nvSpPr>
        <p:spPr>
          <a:xfrm>
            <a:off x="6656245" y="51683"/>
            <a:ext cx="2102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600" b="1">
                <a:latin typeface="Arial" panose="020B0604020202020204" pitchFamily="34" charset="0"/>
                <a:cs typeface="Arial" panose="020B0604020202020204" pitchFamily="34" charset="0"/>
              </a:rPr>
              <a:t>cancro</a:t>
            </a:r>
          </a:p>
        </p:txBody>
      </p:sp>
      <p:sp>
        <p:nvSpPr>
          <p:cNvPr id="69" name="CasellaDiTesto 68">
            <a:extLst>
              <a:ext uri="{FF2B5EF4-FFF2-40B4-BE49-F238E27FC236}">
                <a16:creationId xmlns:a16="http://schemas.microsoft.com/office/drawing/2014/main" id="{C638CEB4-A3AC-4D48-A5AE-00E7DE68877D}"/>
              </a:ext>
            </a:extLst>
          </p:cNvPr>
          <p:cNvSpPr txBox="1"/>
          <p:nvPr/>
        </p:nvSpPr>
        <p:spPr>
          <a:xfrm>
            <a:off x="577923" y="6549102"/>
            <a:ext cx="1161407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Sood S. et al., Curr Pharmacol Rep 2020 // Mohamadian M. et al., J Gene Med 2021 // Korolev K.S. et al., Nat Rev Can 2014 // Somarelli J.A., Front Eco Evolution 2021</a:t>
            </a:r>
          </a:p>
        </p:txBody>
      </p:sp>
      <p:cxnSp>
        <p:nvCxnSpPr>
          <p:cNvPr id="70" name="Connettore 1 69">
            <a:extLst>
              <a:ext uri="{FF2B5EF4-FFF2-40B4-BE49-F238E27FC236}">
                <a16:creationId xmlns:a16="http://schemas.microsoft.com/office/drawing/2014/main" id="{D8E01571-53F7-FF4E-8742-24EBABE58CE6}"/>
              </a:ext>
            </a:extLst>
          </p:cNvPr>
          <p:cNvCxnSpPr>
            <a:cxnSpLocks/>
          </p:cNvCxnSpPr>
          <p:nvPr/>
        </p:nvCxnSpPr>
        <p:spPr>
          <a:xfrm>
            <a:off x="5341310" y="478495"/>
            <a:ext cx="1514586" cy="0"/>
          </a:xfrm>
          <a:prstGeom prst="line">
            <a:avLst/>
          </a:prstGeom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uppo 78">
            <a:extLst>
              <a:ext uri="{FF2B5EF4-FFF2-40B4-BE49-F238E27FC236}">
                <a16:creationId xmlns:a16="http://schemas.microsoft.com/office/drawing/2014/main" id="{B15DE710-5E7A-CF41-B494-52023F452311}"/>
              </a:ext>
            </a:extLst>
          </p:cNvPr>
          <p:cNvGrpSpPr/>
          <p:nvPr/>
        </p:nvGrpSpPr>
        <p:grpSpPr>
          <a:xfrm>
            <a:off x="294801" y="1111549"/>
            <a:ext cx="3523210" cy="1594539"/>
            <a:chOff x="294801" y="1111549"/>
            <a:chExt cx="3523210" cy="1594539"/>
          </a:xfrm>
        </p:grpSpPr>
        <p:sp>
          <p:nvSpPr>
            <p:cNvPr id="73" name="CasellaDiTesto 72">
              <a:extLst>
                <a:ext uri="{FF2B5EF4-FFF2-40B4-BE49-F238E27FC236}">
                  <a16:creationId xmlns:a16="http://schemas.microsoft.com/office/drawing/2014/main" id="{170114F5-A1D9-7D4B-B5E7-2A34234F6F6F}"/>
                </a:ext>
              </a:extLst>
            </p:cNvPr>
            <p:cNvSpPr txBox="1"/>
            <p:nvPr/>
          </p:nvSpPr>
          <p:spPr>
            <a:xfrm>
              <a:off x="359327" y="1875867"/>
              <a:ext cx="32985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b="1">
                  <a:latin typeface="Arial" panose="020B0604020202020204" pitchFamily="34" charset="0"/>
                  <a:cs typeface="Arial" panose="020B0604020202020204" pitchFamily="34" charset="0"/>
                </a:rPr>
                <a:t>malattia oligometastatica</a:t>
              </a:r>
            </a:p>
          </p:txBody>
        </p:sp>
        <p:sp>
          <p:nvSpPr>
            <p:cNvPr id="76" name="CasellaDiTesto 75">
              <a:extLst>
                <a:ext uri="{FF2B5EF4-FFF2-40B4-BE49-F238E27FC236}">
                  <a16:creationId xmlns:a16="http://schemas.microsoft.com/office/drawing/2014/main" id="{B416F4DA-50BC-E84D-879E-9BEDAAF07936}"/>
                </a:ext>
              </a:extLst>
            </p:cNvPr>
            <p:cNvSpPr txBox="1"/>
            <p:nvPr/>
          </p:nvSpPr>
          <p:spPr>
            <a:xfrm>
              <a:off x="294801" y="2182868"/>
              <a:ext cx="306072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it-IT" sz="1400" b="1">
                  <a:latin typeface="Arial" panose="020B0604020202020204" pitchFamily="34" charset="0"/>
                  <a:cs typeface="Arial" panose="020B0604020202020204" pitchFamily="34" charset="0"/>
                </a:rPr>
                <a:t>fino al 20% dei tumori mammari (Jane SK, JCO 2012)</a:t>
              </a:r>
            </a:p>
          </p:txBody>
        </p:sp>
        <p:pic>
          <p:nvPicPr>
            <p:cNvPr id="78" name="Elemento grafico 77" descr="Indietro con riempimento a tinta unita">
              <a:extLst>
                <a:ext uri="{FF2B5EF4-FFF2-40B4-BE49-F238E27FC236}">
                  <a16:creationId xmlns:a16="http://schemas.microsoft.com/office/drawing/2014/main" id="{C5F056EA-C236-3B4E-AC13-FEB299150A3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903611" y="1111549"/>
              <a:ext cx="914400" cy="9144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18502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0" grpId="0"/>
      <p:bldP spid="6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B835A31-B624-6348-913B-283C748C83BE}"/>
              </a:ext>
            </a:extLst>
          </p:cNvPr>
          <p:cNvSpPr txBox="1"/>
          <p:nvPr/>
        </p:nvSpPr>
        <p:spPr>
          <a:xfrm>
            <a:off x="2168435" y="3075057"/>
            <a:ext cx="203934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Ricerca</a:t>
            </a:r>
          </a:p>
        </p:txBody>
      </p:sp>
      <p:cxnSp>
        <p:nvCxnSpPr>
          <p:cNvPr id="6" name="Connettore 1 5">
            <a:extLst>
              <a:ext uri="{FF2B5EF4-FFF2-40B4-BE49-F238E27FC236}">
                <a16:creationId xmlns:a16="http://schemas.microsoft.com/office/drawing/2014/main" id="{578DF8C3-DC02-A04E-8E25-6F1D735ED4A4}"/>
              </a:ext>
            </a:extLst>
          </p:cNvPr>
          <p:cNvCxnSpPr/>
          <p:nvPr/>
        </p:nvCxnSpPr>
        <p:spPr>
          <a:xfrm>
            <a:off x="6096000" y="0"/>
            <a:ext cx="0" cy="6858000"/>
          </a:xfrm>
          <a:prstGeom prst="line">
            <a:avLst/>
          </a:prstGeom>
          <a:ln w="127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5CD349C-F617-8E45-A5CA-F1351BBC06CB}"/>
              </a:ext>
            </a:extLst>
          </p:cNvPr>
          <p:cNvSpPr txBox="1"/>
          <p:nvPr/>
        </p:nvSpPr>
        <p:spPr>
          <a:xfrm>
            <a:off x="7635046" y="3075057"/>
            <a:ext cx="2864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Assistenza</a:t>
            </a:r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37A2D8C5-018E-434B-BB0B-286348FF445A}"/>
              </a:ext>
            </a:extLst>
          </p:cNvPr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0" name="Elemento grafico 9" descr="Forbici con riempimento a tinta unita">
            <a:extLst>
              <a:ext uri="{FF2B5EF4-FFF2-40B4-BE49-F238E27FC236}">
                <a16:creationId xmlns:a16="http://schemas.microsoft.com/office/drawing/2014/main" id="{17EDBB48-295C-324D-B56D-A8FB03C4EB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8100000">
            <a:off x="5784013" y="6312314"/>
            <a:ext cx="623976" cy="623976"/>
          </a:xfrm>
          <a:prstGeom prst="rect">
            <a:avLst/>
          </a:prstGeom>
        </p:spPr>
      </p:pic>
      <p:sp>
        <p:nvSpPr>
          <p:cNvPr id="9" name="CasellaDiTesto 8">
            <a:extLst>
              <a:ext uri="{FF2B5EF4-FFF2-40B4-BE49-F238E27FC236}">
                <a16:creationId xmlns:a16="http://schemas.microsoft.com/office/drawing/2014/main" id="{B43D556E-A551-5F49-B092-D9DD7FC12D2F}"/>
              </a:ext>
            </a:extLst>
          </p:cNvPr>
          <p:cNvSpPr txBox="1"/>
          <p:nvPr/>
        </p:nvSpPr>
        <p:spPr>
          <a:xfrm>
            <a:off x="6574970" y="6418476"/>
            <a:ext cx="56170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AIOM rischio infettivo [...] novembre 2020 / Curigliano G. et al., Annals Oncology 2020 / ASCO special report [...], last update july 29 2021 / NCCN v4.0 08.30.21</a:t>
            </a:r>
          </a:p>
        </p:txBody>
      </p:sp>
      <p:grpSp>
        <p:nvGrpSpPr>
          <p:cNvPr id="5" name="Gruppo 4">
            <a:extLst>
              <a:ext uri="{FF2B5EF4-FFF2-40B4-BE49-F238E27FC236}">
                <a16:creationId xmlns:a16="http://schemas.microsoft.com/office/drawing/2014/main" id="{0A8DC921-E9B3-904B-8EFF-BDCF4D107A86}"/>
              </a:ext>
            </a:extLst>
          </p:cNvPr>
          <p:cNvGrpSpPr/>
          <p:nvPr/>
        </p:nvGrpSpPr>
        <p:grpSpPr>
          <a:xfrm>
            <a:off x="6978644" y="4055676"/>
            <a:ext cx="4167562" cy="1045033"/>
            <a:chOff x="7452774" y="4578193"/>
            <a:chExt cx="4167562" cy="1045033"/>
          </a:xfrm>
        </p:grpSpPr>
        <p:grpSp>
          <p:nvGrpSpPr>
            <p:cNvPr id="2" name="Gruppo 1">
              <a:extLst>
                <a:ext uri="{FF2B5EF4-FFF2-40B4-BE49-F238E27FC236}">
                  <a16:creationId xmlns:a16="http://schemas.microsoft.com/office/drawing/2014/main" id="{E60D8D67-717F-2444-96D5-5861ECE817D0}"/>
                </a:ext>
              </a:extLst>
            </p:cNvPr>
            <p:cNvGrpSpPr/>
            <p:nvPr/>
          </p:nvGrpSpPr>
          <p:grpSpPr>
            <a:xfrm>
              <a:off x="7452774" y="4588933"/>
              <a:ext cx="3123139" cy="1034293"/>
              <a:chOff x="7438260" y="3805577"/>
              <a:chExt cx="3910766" cy="1295132"/>
            </a:xfrm>
          </p:grpSpPr>
          <p:grpSp>
            <p:nvGrpSpPr>
              <p:cNvPr id="12" name="Gruppo 11">
                <a:extLst>
                  <a:ext uri="{FF2B5EF4-FFF2-40B4-BE49-F238E27FC236}">
                    <a16:creationId xmlns:a16="http://schemas.microsoft.com/office/drawing/2014/main" id="{FD63753B-41AC-0D4B-9962-4564AAAEBC1E}"/>
                  </a:ext>
                </a:extLst>
              </p:cNvPr>
              <p:cNvGrpSpPr/>
              <p:nvPr/>
            </p:nvGrpSpPr>
            <p:grpSpPr>
              <a:xfrm>
                <a:off x="7438260" y="3805577"/>
                <a:ext cx="1295132" cy="1295132"/>
                <a:chOff x="1757491" y="550303"/>
                <a:chExt cx="1295132" cy="1295132"/>
              </a:xfrm>
            </p:grpSpPr>
            <p:sp>
              <p:nvSpPr>
                <p:cNvPr id="13" name="Ovale 12">
                  <a:extLst>
                    <a:ext uri="{FF2B5EF4-FFF2-40B4-BE49-F238E27FC236}">
                      <a16:creationId xmlns:a16="http://schemas.microsoft.com/office/drawing/2014/main" id="{5508D3F8-D4F2-0C47-B270-02BBE1B5D8E4}"/>
                    </a:ext>
                  </a:extLst>
                </p:cNvPr>
                <p:cNvSpPr/>
                <p:nvPr/>
              </p:nvSpPr>
              <p:spPr>
                <a:xfrm>
                  <a:off x="1757491" y="550303"/>
                  <a:ext cx="1295132" cy="129513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4" name="Ovale 4">
                  <a:extLst>
                    <a:ext uri="{FF2B5EF4-FFF2-40B4-BE49-F238E27FC236}">
                      <a16:creationId xmlns:a16="http://schemas.microsoft.com/office/drawing/2014/main" id="{624EA55E-7826-8B4A-BDF2-5E3F34E6D736}"/>
                    </a:ext>
                  </a:extLst>
                </p:cNvPr>
                <p:cNvSpPr txBox="1"/>
                <p:nvPr/>
              </p:nvSpPr>
              <p:spPr>
                <a:xfrm>
                  <a:off x="1947159" y="739971"/>
                  <a:ext cx="915796" cy="91579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5400" tIns="25400" rIns="25400" bIns="25400" numCol="1" spcCol="1270" anchor="ctr" anchorCtr="0">
                  <a:noAutofit/>
                </a:bodyPr>
                <a:lstStyle/>
                <a:p>
                  <a:pPr marL="0" lvl="0" indent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it-IT" b="1" kern="1200">
                      <a:latin typeface="Arial" panose="020B0604020202020204" pitchFamily="34" charset="0"/>
                      <a:cs typeface="Arial" panose="020B0604020202020204" pitchFamily="34" charset="0"/>
                    </a:rPr>
                    <a:t>AIOM</a:t>
                  </a:r>
                </a:p>
              </p:txBody>
            </p:sp>
          </p:grpSp>
          <p:grpSp>
            <p:nvGrpSpPr>
              <p:cNvPr id="15" name="Gruppo 14">
                <a:extLst>
                  <a:ext uri="{FF2B5EF4-FFF2-40B4-BE49-F238E27FC236}">
                    <a16:creationId xmlns:a16="http://schemas.microsoft.com/office/drawing/2014/main" id="{411D04AF-F90F-2047-8C71-D2EE6226F778}"/>
                  </a:ext>
                </a:extLst>
              </p:cNvPr>
              <p:cNvGrpSpPr/>
              <p:nvPr/>
            </p:nvGrpSpPr>
            <p:grpSpPr>
              <a:xfrm>
                <a:off x="8746077" y="3805577"/>
                <a:ext cx="1295132" cy="1295132"/>
                <a:chOff x="1757491" y="550303"/>
                <a:chExt cx="1295132" cy="1295132"/>
              </a:xfrm>
            </p:grpSpPr>
            <p:sp>
              <p:nvSpPr>
                <p:cNvPr id="16" name="Ovale 15">
                  <a:extLst>
                    <a:ext uri="{FF2B5EF4-FFF2-40B4-BE49-F238E27FC236}">
                      <a16:creationId xmlns:a16="http://schemas.microsoft.com/office/drawing/2014/main" id="{70E6ACFB-A730-BD47-A2E4-DECF5B2B9900}"/>
                    </a:ext>
                  </a:extLst>
                </p:cNvPr>
                <p:cNvSpPr/>
                <p:nvPr/>
              </p:nvSpPr>
              <p:spPr>
                <a:xfrm>
                  <a:off x="1757491" y="550303"/>
                  <a:ext cx="1295132" cy="129513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17" name="Ovale 4">
                  <a:extLst>
                    <a:ext uri="{FF2B5EF4-FFF2-40B4-BE49-F238E27FC236}">
                      <a16:creationId xmlns:a16="http://schemas.microsoft.com/office/drawing/2014/main" id="{88C082C4-F2A4-B24B-A298-745029F435ED}"/>
                    </a:ext>
                  </a:extLst>
                </p:cNvPr>
                <p:cNvSpPr txBox="1"/>
                <p:nvPr/>
              </p:nvSpPr>
              <p:spPr>
                <a:xfrm>
                  <a:off x="1947159" y="739971"/>
                  <a:ext cx="915796" cy="91579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5400" tIns="25400" rIns="25400" bIns="25400" numCol="1" spcCol="1270" anchor="ctr" anchorCtr="0">
                  <a:noAutofit/>
                </a:bodyPr>
                <a:lstStyle/>
                <a:p>
                  <a:pPr marL="0" lvl="0" indent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it-IT" b="1" kern="1200">
                      <a:latin typeface="Arial" panose="020B0604020202020204" pitchFamily="34" charset="0"/>
                      <a:cs typeface="Arial" panose="020B0604020202020204" pitchFamily="34" charset="0"/>
                    </a:rPr>
                    <a:t>ESMO</a:t>
                  </a:r>
                </a:p>
              </p:txBody>
            </p:sp>
          </p:grpSp>
          <p:grpSp>
            <p:nvGrpSpPr>
              <p:cNvPr id="18" name="Gruppo 17">
                <a:extLst>
                  <a:ext uri="{FF2B5EF4-FFF2-40B4-BE49-F238E27FC236}">
                    <a16:creationId xmlns:a16="http://schemas.microsoft.com/office/drawing/2014/main" id="{ACDAFCDA-DC6C-F64E-9023-B5DF4486A71A}"/>
                  </a:ext>
                </a:extLst>
              </p:cNvPr>
              <p:cNvGrpSpPr/>
              <p:nvPr/>
            </p:nvGrpSpPr>
            <p:grpSpPr>
              <a:xfrm>
                <a:off x="10053894" y="3805577"/>
                <a:ext cx="1295132" cy="1295132"/>
                <a:chOff x="1757491" y="550303"/>
                <a:chExt cx="1295132" cy="1295132"/>
              </a:xfrm>
            </p:grpSpPr>
            <p:sp>
              <p:nvSpPr>
                <p:cNvPr id="19" name="Ovale 18">
                  <a:extLst>
                    <a:ext uri="{FF2B5EF4-FFF2-40B4-BE49-F238E27FC236}">
                      <a16:creationId xmlns:a16="http://schemas.microsoft.com/office/drawing/2014/main" id="{BC582F7B-1A41-A048-B9A2-6DD256DDFA91}"/>
                    </a:ext>
                  </a:extLst>
                </p:cNvPr>
                <p:cNvSpPr/>
                <p:nvPr/>
              </p:nvSpPr>
              <p:spPr>
                <a:xfrm>
                  <a:off x="1757491" y="550303"/>
                  <a:ext cx="1295132" cy="1295132"/>
                </a:xfrm>
                <a:prstGeom prst="ellipse">
                  <a:avLst/>
                </a:prstGeom>
                <a:solidFill>
                  <a:schemeClr val="tx1"/>
                </a:solidFill>
              </p:spPr>
              <p:style>
                <a:lnRef idx="2">
                  <a:schemeClr val="lt1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</p:sp>
            <p:sp>
              <p:nvSpPr>
                <p:cNvPr id="20" name="Ovale 4">
                  <a:extLst>
                    <a:ext uri="{FF2B5EF4-FFF2-40B4-BE49-F238E27FC236}">
                      <a16:creationId xmlns:a16="http://schemas.microsoft.com/office/drawing/2014/main" id="{39CF2072-F0F2-DE4F-A0E1-61B625E05497}"/>
                    </a:ext>
                  </a:extLst>
                </p:cNvPr>
                <p:cNvSpPr txBox="1"/>
                <p:nvPr/>
              </p:nvSpPr>
              <p:spPr>
                <a:xfrm>
                  <a:off x="1947159" y="739971"/>
                  <a:ext cx="915796" cy="915796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lt1"/>
                </a:fontRef>
              </p:style>
              <p:txBody>
                <a:bodyPr spcFirstLastPara="0" vert="horz" wrap="square" lIns="25400" tIns="25400" rIns="25400" bIns="25400" numCol="1" spcCol="1270" anchor="ctr" anchorCtr="0">
                  <a:noAutofit/>
                </a:bodyPr>
                <a:lstStyle/>
                <a:p>
                  <a:pPr marL="0" lvl="0" indent="0" algn="ctr" defTabSz="8890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  <a:buNone/>
                  </a:pPr>
                  <a:r>
                    <a:rPr lang="it-IT" b="1" kern="1200">
                      <a:latin typeface="Arial" panose="020B0604020202020204" pitchFamily="34" charset="0"/>
                      <a:cs typeface="Arial" panose="020B0604020202020204" pitchFamily="34" charset="0"/>
                    </a:rPr>
                    <a:t>ASCO</a:t>
                  </a:r>
                </a:p>
              </p:txBody>
            </p:sp>
          </p:grpSp>
        </p:grpSp>
        <p:sp>
          <p:nvSpPr>
            <p:cNvPr id="22" name="Ovale 21">
              <a:extLst>
                <a:ext uri="{FF2B5EF4-FFF2-40B4-BE49-F238E27FC236}">
                  <a16:creationId xmlns:a16="http://schemas.microsoft.com/office/drawing/2014/main" id="{E0353C15-5BDA-BE47-92A6-28B479D6D086}"/>
                </a:ext>
              </a:extLst>
            </p:cNvPr>
            <p:cNvSpPr/>
            <p:nvPr/>
          </p:nvSpPr>
          <p:spPr>
            <a:xfrm>
              <a:off x="10586043" y="4578193"/>
              <a:ext cx="1034293" cy="1034293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Ovale 4">
              <a:extLst>
                <a:ext uri="{FF2B5EF4-FFF2-40B4-BE49-F238E27FC236}">
                  <a16:creationId xmlns:a16="http://schemas.microsoft.com/office/drawing/2014/main" id="{BC92421F-DC18-3F41-96AF-517F2EA27203}"/>
                </a:ext>
              </a:extLst>
            </p:cNvPr>
            <p:cNvSpPr txBox="1"/>
            <p:nvPr/>
          </p:nvSpPr>
          <p:spPr>
            <a:xfrm>
              <a:off x="10737512" y="4729662"/>
              <a:ext cx="731355" cy="7313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5400" tIns="25400" rIns="25400" bIns="25400" numCol="1" spcCol="1270" anchor="ctr" anchorCtr="0">
              <a:noAutofit/>
            </a:bodyPr>
            <a:lstStyle/>
            <a:p>
              <a:pPr marL="0" lvl="0" indent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it-IT" b="1" kern="1200">
                  <a:latin typeface="Arial" panose="020B0604020202020204" pitchFamily="34" charset="0"/>
                  <a:cs typeface="Arial" panose="020B0604020202020204" pitchFamily="34" charset="0"/>
                </a:rPr>
                <a:t>NCCN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458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po 68">
            <a:extLst>
              <a:ext uri="{FF2B5EF4-FFF2-40B4-BE49-F238E27FC236}">
                <a16:creationId xmlns:a16="http://schemas.microsoft.com/office/drawing/2014/main" id="{37FF0A0A-F2B7-9541-98DF-70930AE2FDBD}"/>
              </a:ext>
            </a:extLst>
          </p:cNvPr>
          <p:cNvGrpSpPr/>
          <p:nvPr/>
        </p:nvGrpSpPr>
        <p:grpSpPr>
          <a:xfrm>
            <a:off x="2569961" y="1460309"/>
            <a:ext cx="1172498" cy="1186962"/>
            <a:chOff x="8563218" y="1423250"/>
            <a:chExt cx="1336321" cy="1352806"/>
          </a:xfrm>
        </p:grpSpPr>
        <p:pic>
          <p:nvPicPr>
            <p:cNvPr id="75" name="Elemento grafico 74" descr="Germe con riempimento a tinta unita">
              <a:extLst>
                <a:ext uri="{FF2B5EF4-FFF2-40B4-BE49-F238E27FC236}">
                  <a16:creationId xmlns:a16="http://schemas.microsoft.com/office/drawing/2014/main" id="{0E790659-8E1A-EC47-BAF2-990C7DD5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1423250"/>
              <a:ext cx="684000" cy="684000"/>
            </a:xfrm>
            <a:prstGeom prst="rect">
              <a:avLst/>
            </a:prstGeom>
          </p:spPr>
        </p:pic>
        <p:pic>
          <p:nvPicPr>
            <p:cNvPr id="76" name="Elemento grafico 75" descr="Germe con riempimento a tinta unita">
              <a:extLst>
                <a:ext uri="{FF2B5EF4-FFF2-40B4-BE49-F238E27FC236}">
                  <a16:creationId xmlns:a16="http://schemas.microsoft.com/office/drawing/2014/main" id="{FDC3169F-7813-8F4C-9551-4FF863D57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15539" y="1423250"/>
              <a:ext cx="684000" cy="684000"/>
            </a:xfrm>
            <a:prstGeom prst="rect">
              <a:avLst/>
            </a:prstGeom>
          </p:spPr>
        </p:pic>
        <p:pic>
          <p:nvPicPr>
            <p:cNvPr id="79" name="Elemento grafico 78" descr="Germe con riempimento a tinta unita">
              <a:extLst>
                <a:ext uri="{FF2B5EF4-FFF2-40B4-BE49-F238E27FC236}">
                  <a16:creationId xmlns:a16="http://schemas.microsoft.com/office/drawing/2014/main" id="{8833DA2D-9E77-B84C-98DC-07536CC38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2092056"/>
              <a:ext cx="684000" cy="684000"/>
            </a:xfrm>
            <a:prstGeom prst="rect">
              <a:avLst/>
            </a:prstGeom>
          </p:spPr>
        </p:pic>
        <p:pic>
          <p:nvPicPr>
            <p:cNvPr id="80" name="Elemento grafico 79" descr="Germe con riempimento a tinta unita">
              <a:extLst>
                <a:ext uri="{FF2B5EF4-FFF2-40B4-BE49-F238E27FC236}">
                  <a16:creationId xmlns:a16="http://schemas.microsoft.com/office/drawing/2014/main" id="{8413D739-E37E-C744-8147-D27E0169A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2092056"/>
              <a:ext cx="684000" cy="684000"/>
            </a:xfrm>
            <a:prstGeom prst="rect">
              <a:avLst/>
            </a:prstGeom>
          </p:spPr>
        </p:pic>
      </p:grpSp>
      <p:grpSp>
        <p:nvGrpSpPr>
          <p:cNvPr id="137" name="Gruppo 136">
            <a:extLst>
              <a:ext uri="{FF2B5EF4-FFF2-40B4-BE49-F238E27FC236}">
                <a16:creationId xmlns:a16="http://schemas.microsoft.com/office/drawing/2014/main" id="{175FBCA4-AC0D-0640-852C-1EA01CA34545}"/>
              </a:ext>
            </a:extLst>
          </p:cNvPr>
          <p:cNvGrpSpPr/>
          <p:nvPr/>
        </p:nvGrpSpPr>
        <p:grpSpPr>
          <a:xfrm>
            <a:off x="7701807" y="880916"/>
            <a:ext cx="1744850" cy="1760180"/>
            <a:chOff x="7910897" y="769942"/>
            <a:chExt cx="1988642" cy="2006115"/>
          </a:xfrm>
        </p:grpSpPr>
        <p:pic>
          <p:nvPicPr>
            <p:cNvPr id="138" name="Elemento grafico 137" descr="Germe con riempimento a tinta unita">
              <a:extLst>
                <a:ext uri="{FF2B5EF4-FFF2-40B4-BE49-F238E27FC236}">
                  <a16:creationId xmlns:a16="http://schemas.microsoft.com/office/drawing/2014/main" id="{0C91A2B8-E4EF-F046-846D-68F0A41920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0897" y="769943"/>
              <a:ext cx="684000" cy="684000"/>
            </a:xfrm>
            <a:prstGeom prst="rect">
              <a:avLst/>
            </a:prstGeom>
          </p:spPr>
        </p:pic>
        <p:pic>
          <p:nvPicPr>
            <p:cNvPr id="139" name="Elemento grafico 138" descr="Germe con riempimento a tinta unita">
              <a:extLst>
                <a:ext uri="{FF2B5EF4-FFF2-40B4-BE49-F238E27FC236}">
                  <a16:creationId xmlns:a16="http://schemas.microsoft.com/office/drawing/2014/main" id="{8DA9F36F-6E3D-F34C-AC24-9E553540D01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769942"/>
              <a:ext cx="684000" cy="684000"/>
            </a:xfrm>
            <a:prstGeom prst="rect">
              <a:avLst/>
            </a:prstGeom>
          </p:spPr>
        </p:pic>
        <p:pic>
          <p:nvPicPr>
            <p:cNvPr id="140" name="Elemento grafico 139" descr="Germe con riempimento a tinta unita">
              <a:extLst>
                <a:ext uri="{FF2B5EF4-FFF2-40B4-BE49-F238E27FC236}">
                  <a16:creationId xmlns:a16="http://schemas.microsoft.com/office/drawing/2014/main" id="{8769C2F2-B77B-8544-BCFB-E2BF1BC3940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15539" y="769942"/>
              <a:ext cx="684000" cy="684000"/>
            </a:xfrm>
            <a:prstGeom prst="rect">
              <a:avLst/>
            </a:prstGeom>
          </p:spPr>
        </p:pic>
        <p:pic>
          <p:nvPicPr>
            <p:cNvPr id="142" name="Elemento grafico 141" descr="Germe con riempimento a tinta unita">
              <a:extLst>
                <a:ext uri="{FF2B5EF4-FFF2-40B4-BE49-F238E27FC236}">
                  <a16:creationId xmlns:a16="http://schemas.microsoft.com/office/drawing/2014/main" id="{737A4704-E1AB-E640-ABE9-BE147E1B0C4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0897" y="1423251"/>
              <a:ext cx="684000" cy="684000"/>
            </a:xfrm>
            <a:prstGeom prst="rect">
              <a:avLst/>
            </a:prstGeom>
          </p:spPr>
        </p:pic>
        <p:pic>
          <p:nvPicPr>
            <p:cNvPr id="143" name="Elemento grafico 142" descr="Germe con riempimento a tinta unita">
              <a:extLst>
                <a:ext uri="{FF2B5EF4-FFF2-40B4-BE49-F238E27FC236}">
                  <a16:creationId xmlns:a16="http://schemas.microsoft.com/office/drawing/2014/main" id="{0987B73F-58D7-5947-8F44-7FB1B3575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1423250"/>
              <a:ext cx="684000" cy="684000"/>
            </a:xfrm>
            <a:prstGeom prst="rect">
              <a:avLst/>
            </a:prstGeom>
          </p:spPr>
        </p:pic>
        <p:pic>
          <p:nvPicPr>
            <p:cNvPr id="144" name="Elemento grafico 143" descr="Germe con riempimento a tinta unita">
              <a:extLst>
                <a:ext uri="{FF2B5EF4-FFF2-40B4-BE49-F238E27FC236}">
                  <a16:creationId xmlns:a16="http://schemas.microsoft.com/office/drawing/2014/main" id="{3D8F26A4-D1A6-3945-90AC-B14ABD7C1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15539" y="1423250"/>
              <a:ext cx="684000" cy="684000"/>
            </a:xfrm>
            <a:prstGeom prst="rect">
              <a:avLst/>
            </a:prstGeom>
          </p:spPr>
        </p:pic>
        <p:pic>
          <p:nvPicPr>
            <p:cNvPr id="146" name="Elemento grafico 145" descr="Germe con riempimento a tinta unita">
              <a:extLst>
                <a:ext uri="{FF2B5EF4-FFF2-40B4-BE49-F238E27FC236}">
                  <a16:creationId xmlns:a16="http://schemas.microsoft.com/office/drawing/2014/main" id="{9DAA3938-8F98-1342-88D0-8BA8605A0A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0897" y="2092057"/>
              <a:ext cx="684000" cy="684000"/>
            </a:xfrm>
            <a:prstGeom prst="rect">
              <a:avLst/>
            </a:prstGeom>
          </p:spPr>
        </p:pic>
        <p:pic>
          <p:nvPicPr>
            <p:cNvPr id="147" name="Elemento grafico 146" descr="Germe con riempimento a tinta unita">
              <a:extLst>
                <a:ext uri="{FF2B5EF4-FFF2-40B4-BE49-F238E27FC236}">
                  <a16:creationId xmlns:a16="http://schemas.microsoft.com/office/drawing/2014/main" id="{669FDD33-8818-B14A-8056-66C33CD636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2092056"/>
              <a:ext cx="684000" cy="684000"/>
            </a:xfrm>
            <a:prstGeom prst="rect">
              <a:avLst/>
            </a:prstGeom>
          </p:spPr>
        </p:pic>
        <p:pic>
          <p:nvPicPr>
            <p:cNvPr id="148" name="Elemento grafico 147" descr="Germe con riempimento a tinta unita">
              <a:extLst>
                <a:ext uri="{FF2B5EF4-FFF2-40B4-BE49-F238E27FC236}">
                  <a16:creationId xmlns:a16="http://schemas.microsoft.com/office/drawing/2014/main" id="{DF70541A-6543-E743-90A2-B52BD4499CA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2092056"/>
              <a:ext cx="684000" cy="684000"/>
            </a:xfrm>
            <a:prstGeom prst="rect">
              <a:avLst/>
            </a:prstGeom>
          </p:spPr>
        </p:pic>
      </p:grp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A9739F26-9BF5-C34B-989E-914115D13011}"/>
              </a:ext>
            </a:extLst>
          </p:cNvPr>
          <p:cNvGrpSpPr/>
          <p:nvPr/>
        </p:nvGrpSpPr>
        <p:grpSpPr>
          <a:xfrm>
            <a:off x="3808277" y="2704078"/>
            <a:ext cx="1952361" cy="3245872"/>
            <a:chOff x="3808277" y="2704078"/>
            <a:chExt cx="1952361" cy="3245872"/>
          </a:xfrm>
        </p:grpSpPr>
        <p:cxnSp>
          <p:nvCxnSpPr>
            <p:cNvPr id="154" name="Connettore 2 153">
              <a:extLst>
                <a:ext uri="{FF2B5EF4-FFF2-40B4-BE49-F238E27FC236}">
                  <a16:creationId xmlns:a16="http://schemas.microsoft.com/office/drawing/2014/main" id="{41548B0A-EA05-9C44-BA5E-43BBAB063637}"/>
                </a:ext>
              </a:extLst>
            </p:cNvPr>
            <p:cNvCxnSpPr>
              <a:cxnSpLocks/>
            </p:cNvCxnSpPr>
            <p:nvPr/>
          </p:nvCxnSpPr>
          <p:spPr>
            <a:xfrm>
              <a:off x="4777659" y="2704078"/>
              <a:ext cx="0" cy="32458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5" name="CasellaDiTesto 154">
              <a:extLst>
                <a:ext uri="{FF2B5EF4-FFF2-40B4-BE49-F238E27FC236}">
                  <a16:creationId xmlns:a16="http://schemas.microsoft.com/office/drawing/2014/main" id="{D14C3F8F-27F4-1548-828D-35CFB95641AB}"/>
                </a:ext>
              </a:extLst>
            </p:cNvPr>
            <p:cNvSpPr txBox="1"/>
            <p:nvPr/>
          </p:nvSpPr>
          <p:spPr>
            <a:xfrm>
              <a:off x="3808277" y="3671909"/>
              <a:ext cx="1952361" cy="16004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 sz="2000"/>
            </a:p>
            <a:p>
              <a:pPr algn="ctr"/>
              <a:endParaRPr lang="it-IT" sz="2400"/>
            </a:p>
            <a:p>
              <a:pPr algn="ctr"/>
              <a:endParaRPr lang="it-IT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b="1">
                  <a:latin typeface="Arial" panose="020B0604020202020204" pitchFamily="34" charset="0"/>
                  <a:cs typeface="Arial" panose="020B0604020202020204" pitchFamily="34" charset="0"/>
                </a:rPr>
                <a:t>trastuzumab pertuzumab</a:t>
              </a:r>
            </a:p>
          </p:txBody>
        </p:sp>
      </p:grpSp>
      <p:grpSp>
        <p:nvGrpSpPr>
          <p:cNvPr id="100" name="Gruppo 99">
            <a:extLst>
              <a:ext uri="{FF2B5EF4-FFF2-40B4-BE49-F238E27FC236}">
                <a16:creationId xmlns:a16="http://schemas.microsoft.com/office/drawing/2014/main" id="{66533884-0434-EC4C-B32D-1589C9DBCC57}"/>
              </a:ext>
            </a:extLst>
          </p:cNvPr>
          <p:cNvGrpSpPr/>
          <p:nvPr/>
        </p:nvGrpSpPr>
        <p:grpSpPr>
          <a:xfrm>
            <a:off x="4212107" y="1455726"/>
            <a:ext cx="1172498" cy="1186962"/>
            <a:chOff x="8563218" y="1423250"/>
            <a:chExt cx="1336321" cy="1352806"/>
          </a:xfrm>
        </p:grpSpPr>
        <p:pic>
          <p:nvPicPr>
            <p:cNvPr id="101" name="Elemento grafico 100" descr="Germe con riempimento a tinta unita">
              <a:extLst>
                <a:ext uri="{FF2B5EF4-FFF2-40B4-BE49-F238E27FC236}">
                  <a16:creationId xmlns:a16="http://schemas.microsoft.com/office/drawing/2014/main" id="{151A9C00-9728-E341-90E7-B46F042A84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1423250"/>
              <a:ext cx="684000" cy="684000"/>
            </a:xfrm>
            <a:prstGeom prst="rect">
              <a:avLst/>
            </a:prstGeom>
          </p:spPr>
        </p:pic>
        <p:pic>
          <p:nvPicPr>
            <p:cNvPr id="102" name="Elemento grafico 101" descr="Germe con riempimento a tinta unita">
              <a:extLst>
                <a:ext uri="{FF2B5EF4-FFF2-40B4-BE49-F238E27FC236}">
                  <a16:creationId xmlns:a16="http://schemas.microsoft.com/office/drawing/2014/main" id="{4D0AB6BF-16F3-3F48-9B27-19A96C9036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15539" y="1423250"/>
              <a:ext cx="684000" cy="684000"/>
            </a:xfrm>
            <a:prstGeom prst="rect">
              <a:avLst/>
            </a:prstGeom>
          </p:spPr>
        </p:pic>
        <p:pic>
          <p:nvPicPr>
            <p:cNvPr id="158" name="Elemento grafico 157" descr="Germe con riempimento a tinta unita">
              <a:extLst>
                <a:ext uri="{FF2B5EF4-FFF2-40B4-BE49-F238E27FC236}">
                  <a16:creationId xmlns:a16="http://schemas.microsoft.com/office/drawing/2014/main" id="{60B253C6-61A7-0840-B248-7ED534969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2092056"/>
              <a:ext cx="684000" cy="684000"/>
            </a:xfrm>
            <a:prstGeom prst="rect">
              <a:avLst/>
            </a:prstGeom>
          </p:spPr>
        </p:pic>
        <p:pic>
          <p:nvPicPr>
            <p:cNvPr id="159" name="Elemento grafico 158" descr="Germe con riempimento a tinta unita">
              <a:extLst>
                <a:ext uri="{FF2B5EF4-FFF2-40B4-BE49-F238E27FC236}">
                  <a16:creationId xmlns:a16="http://schemas.microsoft.com/office/drawing/2014/main" id="{D14A1598-5409-6142-A9EC-52E2A7EA7F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2092056"/>
              <a:ext cx="684000" cy="684000"/>
            </a:xfrm>
            <a:prstGeom prst="rect">
              <a:avLst/>
            </a:prstGeom>
          </p:spPr>
        </p:pic>
      </p:grpSp>
      <p:grpSp>
        <p:nvGrpSpPr>
          <p:cNvPr id="160" name="Gruppo 159">
            <a:extLst>
              <a:ext uri="{FF2B5EF4-FFF2-40B4-BE49-F238E27FC236}">
                <a16:creationId xmlns:a16="http://schemas.microsoft.com/office/drawing/2014/main" id="{24D5D155-A50C-1345-AC58-DCE7BE8B7932}"/>
              </a:ext>
            </a:extLst>
          </p:cNvPr>
          <p:cNvGrpSpPr/>
          <p:nvPr/>
        </p:nvGrpSpPr>
        <p:grpSpPr>
          <a:xfrm>
            <a:off x="5956956" y="1451122"/>
            <a:ext cx="1172498" cy="1186962"/>
            <a:chOff x="8563218" y="1423250"/>
            <a:chExt cx="1336321" cy="1352806"/>
          </a:xfrm>
        </p:grpSpPr>
        <p:pic>
          <p:nvPicPr>
            <p:cNvPr id="161" name="Elemento grafico 160" descr="Germe con riempimento a tinta unita">
              <a:extLst>
                <a:ext uri="{FF2B5EF4-FFF2-40B4-BE49-F238E27FC236}">
                  <a16:creationId xmlns:a16="http://schemas.microsoft.com/office/drawing/2014/main" id="{0A716992-5F21-344E-84F4-A877797CB0B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1423250"/>
              <a:ext cx="684000" cy="684000"/>
            </a:xfrm>
            <a:prstGeom prst="rect">
              <a:avLst/>
            </a:prstGeom>
          </p:spPr>
        </p:pic>
        <p:pic>
          <p:nvPicPr>
            <p:cNvPr id="162" name="Elemento grafico 161" descr="Germe con riempimento a tinta unita">
              <a:extLst>
                <a:ext uri="{FF2B5EF4-FFF2-40B4-BE49-F238E27FC236}">
                  <a16:creationId xmlns:a16="http://schemas.microsoft.com/office/drawing/2014/main" id="{96935560-09D5-1043-96D4-2767A470E9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15539" y="1423250"/>
              <a:ext cx="684000" cy="684000"/>
            </a:xfrm>
            <a:prstGeom prst="rect">
              <a:avLst/>
            </a:prstGeom>
          </p:spPr>
        </p:pic>
        <p:pic>
          <p:nvPicPr>
            <p:cNvPr id="163" name="Elemento grafico 162" descr="Germe con riempimento a tinta unita">
              <a:extLst>
                <a:ext uri="{FF2B5EF4-FFF2-40B4-BE49-F238E27FC236}">
                  <a16:creationId xmlns:a16="http://schemas.microsoft.com/office/drawing/2014/main" id="{B7BFB685-D3CF-B24E-98F2-0DDD815064E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2092056"/>
              <a:ext cx="684000" cy="684000"/>
            </a:xfrm>
            <a:prstGeom prst="rect">
              <a:avLst/>
            </a:prstGeom>
          </p:spPr>
        </p:pic>
        <p:pic>
          <p:nvPicPr>
            <p:cNvPr id="164" name="Elemento grafico 163" descr="Germe con riempimento a tinta unita">
              <a:extLst>
                <a:ext uri="{FF2B5EF4-FFF2-40B4-BE49-F238E27FC236}">
                  <a16:creationId xmlns:a16="http://schemas.microsoft.com/office/drawing/2014/main" id="{4D5844E3-ADB5-C94B-8818-17078A229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2092056"/>
              <a:ext cx="684000" cy="684000"/>
            </a:xfrm>
            <a:prstGeom prst="rect">
              <a:avLst/>
            </a:prstGeom>
          </p:spPr>
        </p:pic>
      </p:grpSp>
      <p:sp>
        <p:nvSpPr>
          <p:cNvPr id="190" name="CasellaDiTesto 189">
            <a:extLst>
              <a:ext uri="{FF2B5EF4-FFF2-40B4-BE49-F238E27FC236}">
                <a16:creationId xmlns:a16="http://schemas.microsoft.com/office/drawing/2014/main" id="{61E0B6BD-416A-824B-A02F-809121ACB161}"/>
              </a:ext>
            </a:extLst>
          </p:cNvPr>
          <p:cNvSpPr txBox="1"/>
          <p:nvPr/>
        </p:nvSpPr>
        <p:spPr>
          <a:xfrm>
            <a:off x="5842507" y="2060456"/>
            <a:ext cx="1348446" cy="5847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it-IT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SABR</a:t>
            </a:r>
          </a:p>
        </p:txBody>
      </p:sp>
      <p:sp>
        <p:nvSpPr>
          <p:cNvPr id="180" name="CasellaDiTesto 179">
            <a:extLst>
              <a:ext uri="{FF2B5EF4-FFF2-40B4-BE49-F238E27FC236}">
                <a16:creationId xmlns:a16="http://schemas.microsoft.com/office/drawing/2014/main" id="{A51AEB35-0785-D44A-B15E-2CDC983C3A5D}"/>
              </a:ext>
            </a:extLst>
          </p:cNvPr>
          <p:cNvSpPr txBox="1"/>
          <p:nvPr/>
        </p:nvSpPr>
        <p:spPr>
          <a:xfrm>
            <a:off x="8289074" y="2066803"/>
            <a:ext cx="1336727" cy="584775"/>
          </a:xfrm>
          <a:prstGeom prst="rect">
            <a:avLst/>
          </a:prstGeom>
          <a:solidFill>
            <a:schemeClr val="bg1"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it-IT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SABR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0CEDF160-F751-5A48-8B0E-CAE9CD8DE39D}"/>
              </a:ext>
            </a:extLst>
          </p:cNvPr>
          <p:cNvGrpSpPr/>
          <p:nvPr/>
        </p:nvGrpSpPr>
        <p:grpSpPr>
          <a:xfrm>
            <a:off x="2284345" y="2704078"/>
            <a:ext cx="1717054" cy="3887241"/>
            <a:chOff x="2284345" y="2704078"/>
            <a:chExt cx="1717054" cy="3887241"/>
          </a:xfrm>
        </p:grpSpPr>
        <p:cxnSp>
          <p:nvCxnSpPr>
            <p:cNvPr id="62" name="Connettore 2 61">
              <a:extLst>
                <a:ext uri="{FF2B5EF4-FFF2-40B4-BE49-F238E27FC236}">
                  <a16:creationId xmlns:a16="http://schemas.microsoft.com/office/drawing/2014/main" id="{C9F87ED0-CA05-6D41-AC46-A47C866DE6D4}"/>
                </a:ext>
              </a:extLst>
            </p:cNvPr>
            <p:cNvCxnSpPr>
              <a:cxnSpLocks/>
            </p:cNvCxnSpPr>
            <p:nvPr/>
          </p:nvCxnSpPr>
          <p:spPr>
            <a:xfrm>
              <a:off x="3124407" y="2704078"/>
              <a:ext cx="0" cy="32458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C11F0816-4B81-434B-B8EC-CB6CA6FB4721}"/>
                </a:ext>
              </a:extLst>
            </p:cNvPr>
            <p:cNvSpPr txBox="1"/>
            <p:nvPr/>
          </p:nvSpPr>
          <p:spPr>
            <a:xfrm>
              <a:off x="2284345" y="3788479"/>
              <a:ext cx="1717054" cy="147732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/>
            </a:p>
            <a:p>
              <a:pPr algn="ctr"/>
              <a:endParaRPr lang="it-IT"/>
            </a:p>
            <a:p>
              <a:pPr algn="ctr"/>
              <a:endParaRPr lang="it-IT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b="1">
                  <a:latin typeface="Arial" panose="020B0604020202020204" pitchFamily="34" charset="0"/>
                  <a:cs typeface="Arial" panose="020B0604020202020204" pitchFamily="34" charset="0"/>
                </a:rPr>
                <a:t>trastuzumab</a:t>
              </a:r>
            </a:p>
            <a:p>
              <a:pPr algn="ctr"/>
              <a:endParaRPr lang="it-IT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2" name="Elemento grafico 191" descr="Germe con riempimento a tinta unita">
              <a:extLst>
                <a:ext uri="{FF2B5EF4-FFF2-40B4-BE49-F238E27FC236}">
                  <a16:creationId xmlns:a16="http://schemas.microsoft.com/office/drawing/2014/main" id="{C8E30E3A-C7FE-A74A-B60C-B96AFBB481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2771019" y="5991172"/>
              <a:ext cx="600147" cy="600147"/>
            </a:xfrm>
            <a:prstGeom prst="rect">
              <a:avLst/>
            </a:prstGeom>
          </p:spPr>
        </p:pic>
      </p:grpSp>
      <p:sp>
        <p:nvSpPr>
          <p:cNvPr id="193" name="CasellaDiTesto 192">
            <a:extLst>
              <a:ext uri="{FF2B5EF4-FFF2-40B4-BE49-F238E27FC236}">
                <a16:creationId xmlns:a16="http://schemas.microsoft.com/office/drawing/2014/main" id="{38F06998-8793-4443-AC96-142F203EAC9F}"/>
              </a:ext>
            </a:extLst>
          </p:cNvPr>
          <p:cNvSpPr txBox="1"/>
          <p:nvPr/>
        </p:nvSpPr>
        <p:spPr>
          <a:xfrm>
            <a:off x="3994160" y="6084703"/>
            <a:ext cx="1580594" cy="400110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estinzione</a:t>
            </a:r>
          </a:p>
        </p:txBody>
      </p:sp>
      <p:grpSp>
        <p:nvGrpSpPr>
          <p:cNvPr id="12" name="Gruppo 11">
            <a:extLst>
              <a:ext uri="{FF2B5EF4-FFF2-40B4-BE49-F238E27FC236}">
                <a16:creationId xmlns:a16="http://schemas.microsoft.com/office/drawing/2014/main" id="{8023AB23-6272-F441-8AA0-9F3C6FF2F923}"/>
              </a:ext>
            </a:extLst>
          </p:cNvPr>
          <p:cNvGrpSpPr/>
          <p:nvPr/>
        </p:nvGrpSpPr>
        <p:grpSpPr>
          <a:xfrm>
            <a:off x="5524018" y="2704078"/>
            <a:ext cx="1952361" cy="3780735"/>
            <a:chOff x="5524018" y="2704078"/>
            <a:chExt cx="1952361" cy="3780735"/>
          </a:xfrm>
        </p:grpSpPr>
        <p:cxnSp>
          <p:nvCxnSpPr>
            <p:cNvPr id="178" name="Connettore 2 177">
              <a:extLst>
                <a:ext uri="{FF2B5EF4-FFF2-40B4-BE49-F238E27FC236}">
                  <a16:creationId xmlns:a16="http://schemas.microsoft.com/office/drawing/2014/main" id="{2FC974E4-1313-7240-9FC8-0031D4C29E92}"/>
                </a:ext>
              </a:extLst>
            </p:cNvPr>
            <p:cNvCxnSpPr>
              <a:cxnSpLocks/>
            </p:cNvCxnSpPr>
            <p:nvPr/>
          </p:nvCxnSpPr>
          <p:spPr>
            <a:xfrm>
              <a:off x="6493400" y="2704078"/>
              <a:ext cx="0" cy="32458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9" name="CasellaDiTesto 178">
              <a:extLst>
                <a:ext uri="{FF2B5EF4-FFF2-40B4-BE49-F238E27FC236}">
                  <a16:creationId xmlns:a16="http://schemas.microsoft.com/office/drawing/2014/main" id="{48DF7851-FE85-6E47-8D60-770A3EE8E8B3}"/>
                </a:ext>
              </a:extLst>
            </p:cNvPr>
            <p:cNvSpPr txBox="1"/>
            <p:nvPr/>
          </p:nvSpPr>
          <p:spPr>
            <a:xfrm>
              <a:off x="5524018" y="3659857"/>
              <a:ext cx="1952361" cy="16004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 sz="2000"/>
            </a:p>
            <a:p>
              <a:pPr algn="ctr"/>
              <a:endParaRPr lang="it-IT" sz="2400"/>
            </a:p>
            <a:p>
              <a:pPr algn="ctr"/>
              <a:endParaRPr lang="it-IT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b="1">
                  <a:latin typeface="Arial" panose="020B0604020202020204" pitchFamily="34" charset="0"/>
                  <a:cs typeface="Arial" panose="020B0604020202020204" pitchFamily="34" charset="0"/>
                </a:rPr>
                <a:t>trastuzumab SABR</a:t>
              </a:r>
            </a:p>
          </p:txBody>
        </p:sp>
        <p:sp>
          <p:nvSpPr>
            <p:cNvPr id="194" name="CasellaDiTesto 193">
              <a:extLst>
                <a:ext uri="{FF2B5EF4-FFF2-40B4-BE49-F238E27FC236}">
                  <a16:creationId xmlns:a16="http://schemas.microsoft.com/office/drawing/2014/main" id="{4F9078D7-A988-2643-9A54-51A66C686A5E}"/>
                </a:ext>
              </a:extLst>
            </p:cNvPr>
            <p:cNvSpPr txBox="1"/>
            <p:nvPr/>
          </p:nvSpPr>
          <p:spPr>
            <a:xfrm>
              <a:off x="5703103" y="6084703"/>
              <a:ext cx="1580594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estinzione</a:t>
              </a:r>
            </a:p>
          </p:txBody>
        </p:sp>
      </p:grpSp>
      <p:grpSp>
        <p:nvGrpSpPr>
          <p:cNvPr id="13" name="Gruppo 12">
            <a:extLst>
              <a:ext uri="{FF2B5EF4-FFF2-40B4-BE49-F238E27FC236}">
                <a16:creationId xmlns:a16="http://schemas.microsoft.com/office/drawing/2014/main" id="{D4D03E36-C915-8F43-BBBC-033619D0ABFB}"/>
              </a:ext>
            </a:extLst>
          </p:cNvPr>
          <p:cNvGrpSpPr/>
          <p:nvPr/>
        </p:nvGrpSpPr>
        <p:grpSpPr>
          <a:xfrm>
            <a:off x="7683465" y="2704078"/>
            <a:ext cx="1952361" cy="3780735"/>
            <a:chOff x="7683465" y="2704078"/>
            <a:chExt cx="1952361" cy="3780735"/>
          </a:xfrm>
        </p:grpSpPr>
        <p:cxnSp>
          <p:nvCxnSpPr>
            <p:cNvPr id="181" name="Connettore 2 180">
              <a:extLst>
                <a:ext uri="{FF2B5EF4-FFF2-40B4-BE49-F238E27FC236}">
                  <a16:creationId xmlns:a16="http://schemas.microsoft.com/office/drawing/2014/main" id="{D01B02DD-63A8-A84D-9B3B-D920431E4221}"/>
                </a:ext>
              </a:extLst>
            </p:cNvPr>
            <p:cNvCxnSpPr>
              <a:cxnSpLocks/>
            </p:cNvCxnSpPr>
            <p:nvPr/>
          </p:nvCxnSpPr>
          <p:spPr>
            <a:xfrm>
              <a:off x="8652847" y="2704078"/>
              <a:ext cx="0" cy="324587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CasellaDiTesto 190">
              <a:extLst>
                <a:ext uri="{FF2B5EF4-FFF2-40B4-BE49-F238E27FC236}">
                  <a16:creationId xmlns:a16="http://schemas.microsoft.com/office/drawing/2014/main" id="{082738E4-1E4E-8E43-9303-2058BBC1AEBE}"/>
                </a:ext>
              </a:extLst>
            </p:cNvPr>
            <p:cNvSpPr txBox="1"/>
            <p:nvPr/>
          </p:nvSpPr>
          <p:spPr>
            <a:xfrm>
              <a:off x="7683465" y="3668069"/>
              <a:ext cx="1952361" cy="187743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endParaRPr lang="it-IT" sz="2000"/>
            </a:p>
            <a:p>
              <a:pPr algn="ctr"/>
              <a:endParaRPr lang="it-IT" sz="2400"/>
            </a:p>
            <a:p>
              <a:pPr algn="ctr"/>
              <a:endParaRPr lang="it-IT" b="1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it-IT" b="1">
                  <a:latin typeface="Arial" panose="020B0604020202020204" pitchFamily="34" charset="0"/>
                  <a:cs typeface="Arial" panose="020B0604020202020204" pitchFamily="34" charset="0"/>
                </a:rPr>
                <a:t>trastuzumab</a:t>
              </a:r>
            </a:p>
            <a:p>
              <a:pPr algn="ctr"/>
              <a:r>
                <a:rPr lang="it-IT" b="1">
                  <a:latin typeface="Arial" panose="020B0604020202020204" pitchFamily="34" charset="0"/>
                  <a:cs typeface="Arial" panose="020B0604020202020204" pitchFamily="34" charset="0"/>
                </a:rPr>
                <a:t>pertuzumab SABR</a:t>
              </a:r>
            </a:p>
          </p:txBody>
        </p:sp>
        <p:sp>
          <p:nvSpPr>
            <p:cNvPr id="195" name="CasellaDiTesto 194">
              <a:extLst>
                <a:ext uri="{FF2B5EF4-FFF2-40B4-BE49-F238E27FC236}">
                  <a16:creationId xmlns:a16="http://schemas.microsoft.com/office/drawing/2014/main" id="{E2AF7B2C-92DA-DE44-988A-E07FA4D5C9F4}"/>
                </a:ext>
              </a:extLst>
            </p:cNvPr>
            <p:cNvSpPr txBox="1"/>
            <p:nvPr/>
          </p:nvSpPr>
          <p:spPr>
            <a:xfrm>
              <a:off x="7866059" y="6084703"/>
              <a:ext cx="1580594" cy="400110"/>
            </a:xfrm>
            <a:prstGeom prst="rect">
              <a:avLst/>
            </a:prstGeom>
            <a:solidFill>
              <a:srgbClr val="00B050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estinzione</a:t>
              </a:r>
            </a:p>
          </p:txBody>
        </p:sp>
      </p:grpSp>
      <p:sp>
        <p:nvSpPr>
          <p:cNvPr id="196" name="CasellaDiTesto 195">
            <a:extLst>
              <a:ext uri="{FF2B5EF4-FFF2-40B4-BE49-F238E27FC236}">
                <a16:creationId xmlns:a16="http://schemas.microsoft.com/office/drawing/2014/main" id="{4FD7ADCB-6B44-6043-8A07-6AA1EDE5F7DF}"/>
              </a:ext>
            </a:extLst>
          </p:cNvPr>
          <p:cNvSpPr txBox="1"/>
          <p:nvPr/>
        </p:nvSpPr>
        <p:spPr>
          <a:xfrm>
            <a:off x="1823719" y="121558"/>
            <a:ext cx="90298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La malattia oligometastatica: entità curabile?</a:t>
            </a:r>
          </a:p>
        </p:txBody>
      </p:sp>
      <p:sp>
        <p:nvSpPr>
          <p:cNvPr id="197" name="CasellaDiTesto 196">
            <a:extLst>
              <a:ext uri="{FF2B5EF4-FFF2-40B4-BE49-F238E27FC236}">
                <a16:creationId xmlns:a16="http://schemas.microsoft.com/office/drawing/2014/main" id="{E10C3315-42F5-324D-BC96-67FF0D206E2C}"/>
              </a:ext>
            </a:extLst>
          </p:cNvPr>
          <p:cNvSpPr txBox="1"/>
          <p:nvPr/>
        </p:nvSpPr>
        <p:spPr>
          <a:xfrm>
            <a:off x="480141" y="6598089"/>
            <a:ext cx="117118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1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Korolev K.S. et al., Nat Rev Can 2014 / Somarelli J.A., Front Eco Evolution 2021 / Hellman S. et al, JCO 1995 / Maley CC. et al., Nat Review Can 2017 / Makhlin I. et al., Br Cancer 2020</a:t>
            </a:r>
          </a:p>
        </p:txBody>
      </p:sp>
      <p:grpSp>
        <p:nvGrpSpPr>
          <p:cNvPr id="6" name="Gruppo 5">
            <a:extLst>
              <a:ext uri="{FF2B5EF4-FFF2-40B4-BE49-F238E27FC236}">
                <a16:creationId xmlns:a16="http://schemas.microsoft.com/office/drawing/2014/main" id="{9486A629-FB25-904F-9647-B66D8BDD899C}"/>
              </a:ext>
            </a:extLst>
          </p:cNvPr>
          <p:cNvGrpSpPr/>
          <p:nvPr/>
        </p:nvGrpSpPr>
        <p:grpSpPr>
          <a:xfrm>
            <a:off x="2569961" y="3722484"/>
            <a:ext cx="6876692" cy="782575"/>
            <a:chOff x="793160" y="5059599"/>
            <a:chExt cx="4717326" cy="782575"/>
          </a:xfrm>
        </p:grpSpPr>
        <p:sp>
          <p:nvSpPr>
            <p:cNvPr id="3" name="Triangolo rettangolo 2">
              <a:extLst>
                <a:ext uri="{FF2B5EF4-FFF2-40B4-BE49-F238E27FC236}">
                  <a16:creationId xmlns:a16="http://schemas.microsoft.com/office/drawing/2014/main" id="{4F61CFEC-D47A-8F47-84E3-679979DFE273}"/>
                </a:ext>
              </a:extLst>
            </p:cNvPr>
            <p:cNvSpPr/>
            <p:nvPr/>
          </p:nvSpPr>
          <p:spPr>
            <a:xfrm flipH="1">
              <a:off x="793160" y="5059599"/>
              <a:ext cx="4717326" cy="782575"/>
            </a:xfrm>
            <a:prstGeom prst="rtTriangl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64" name="CasellaDiTesto 63">
              <a:extLst>
                <a:ext uri="{FF2B5EF4-FFF2-40B4-BE49-F238E27FC236}">
                  <a16:creationId xmlns:a16="http://schemas.microsoft.com/office/drawing/2014/main" id="{28AD7897-6665-4946-BDC6-9BC1844FDB72}"/>
                </a:ext>
              </a:extLst>
            </p:cNvPr>
            <p:cNvSpPr txBox="1"/>
            <p:nvPr/>
          </p:nvSpPr>
          <p:spPr>
            <a:xfrm>
              <a:off x="3749402" y="5415749"/>
              <a:ext cx="175433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pressione selettiva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11691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0" grpId="0" animBg="1"/>
      <p:bldP spid="180" grpId="0" animBg="1"/>
      <p:bldP spid="19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uppo 46">
            <a:extLst>
              <a:ext uri="{FF2B5EF4-FFF2-40B4-BE49-F238E27FC236}">
                <a16:creationId xmlns:a16="http://schemas.microsoft.com/office/drawing/2014/main" id="{1C2DCAAE-FC05-E44F-B020-7C1D1E37CF51}"/>
              </a:ext>
            </a:extLst>
          </p:cNvPr>
          <p:cNvGrpSpPr/>
          <p:nvPr/>
        </p:nvGrpSpPr>
        <p:grpSpPr>
          <a:xfrm>
            <a:off x="0" y="28504"/>
            <a:ext cx="6112968" cy="6858001"/>
            <a:chOff x="0" y="0"/>
            <a:chExt cx="6112968" cy="6858001"/>
          </a:xfrm>
        </p:grpSpPr>
        <p:grpSp>
          <p:nvGrpSpPr>
            <p:cNvPr id="48" name="Gruppo 47">
              <a:extLst>
                <a:ext uri="{FF2B5EF4-FFF2-40B4-BE49-F238E27FC236}">
                  <a16:creationId xmlns:a16="http://schemas.microsoft.com/office/drawing/2014/main" id="{E6207C93-A58C-3049-96F6-2BA59185375E}"/>
                </a:ext>
              </a:extLst>
            </p:cNvPr>
            <p:cNvGrpSpPr/>
            <p:nvPr/>
          </p:nvGrpSpPr>
          <p:grpSpPr>
            <a:xfrm>
              <a:off x="0" y="0"/>
              <a:ext cx="6112968" cy="6858001"/>
              <a:chOff x="0" y="0"/>
              <a:chExt cx="6112968" cy="6858001"/>
            </a:xfrm>
          </p:grpSpPr>
          <p:grpSp>
            <p:nvGrpSpPr>
              <p:cNvPr id="50" name="Gruppo 49">
                <a:extLst>
                  <a:ext uri="{FF2B5EF4-FFF2-40B4-BE49-F238E27FC236}">
                    <a16:creationId xmlns:a16="http://schemas.microsoft.com/office/drawing/2014/main" id="{EDD0B235-1FA6-0C41-A5F0-339C6AE71749}"/>
                  </a:ext>
                </a:extLst>
              </p:cNvPr>
              <p:cNvGrpSpPr/>
              <p:nvPr/>
            </p:nvGrpSpPr>
            <p:grpSpPr>
              <a:xfrm>
                <a:off x="0" y="0"/>
                <a:ext cx="6112968" cy="6858001"/>
                <a:chOff x="0" y="0"/>
                <a:chExt cx="6112968" cy="6858001"/>
              </a:xfrm>
            </p:grpSpPr>
            <p:pic>
              <p:nvPicPr>
                <p:cNvPr id="53" name="Immagine 52">
                  <a:extLst>
                    <a:ext uri="{FF2B5EF4-FFF2-40B4-BE49-F238E27FC236}">
                      <a16:creationId xmlns:a16="http://schemas.microsoft.com/office/drawing/2014/main" id="{9CBC8308-F4CD-DD48-A85E-F82DA551A9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799"/>
                <a:stretch/>
              </p:blipFill>
              <p:spPr>
                <a:xfrm>
                  <a:off x="132523" y="2074479"/>
                  <a:ext cx="5907733" cy="2591332"/>
                </a:xfrm>
                <a:prstGeom prst="rect">
                  <a:avLst/>
                </a:prstGeom>
                <a:ln>
                  <a:noFill/>
                </a:ln>
              </p:spPr>
            </p:pic>
            <p:sp>
              <p:nvSpPr>
                <p:cNvPr id="54" name="Rettangolo 53">
                  <a:extLst>
                    <a:ext uri="{FF2B5EF4-FFF2-40B4-BE49-F238E27FC236}">
                      <a16:creationId xmlns:a16="http://schemas.microsoft.com/office/drawing/2014/main" id="{D0697C78-20FD-8141-BE13-27D672430A42}"/>
                    </a:ext>
                  </a:extLst>
                </p:cNvPr>
                <p:cNvSpPr/>
                <p:nvPr/>
              </p:nvSpPr>
              <p:spPr>
                <a:xfrm>
                  <a:off x="0" y="0"/>
                  <a:ext cx="6096000" cy="2203261"/>
                </a:xfrm>
                <a:prstGeom prst="rect">
                  <a:avLst/>
                </a:prstGeom>
                <a:solidFill>
                  <a:schemeClr val="bg1">
                    <a:alpha val="9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  <p:sp>
              <p:nvSpPr>
                <p:cNvPr id="55" name="Rettangolo 54">
                  <a:extLst>
                    <a:ext uri="{FF2B5EF4-FFF2-40B4-BE49-F238E27FC236}">
                      <a16:creationId xmlns:a16="http://schemas.microsoft.com/office/drawing/2014/main" id="{CFE83C28-0396-0B48-9865-EE189789C128}"/>
                    </a:ext>
                  </a:extLst>
                </p:cNvPr>
                <p:cNvSpPr/>
                <p:nvPr/>
              </p:nvSpPr>
              <p:spPr>
                <a:xfrm>
                  <a:off x="16968" y="4654740"/>
                  <a:ext cx="6096000" cy="2203261"/>
                </a:xfrm>
                <a:prstGeom prst="rect">
                  <a:avLst/>
                </a:prstGeom>
                <a:solidFill>
                  <a:schemeClr val="bg1">
                    <a:alpha val="97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it-IT"/>
                </a:p>
              </p:txBody>
            </p:sp>
          </p:grpSp>
          <p:sp>
            <p:nvSpPr>
              <p:cNvPr id="51" name="CasellaDiTesto 50">
                <a:extLst>
                  <a:ext uri="{FF2B5EF4-FFF2-40B4-BE49-F238E27FC236}">
                    <a16:creationId xmlns:a16="http://schemas.microsoft.com/office/drawing/2014/main" id="{B89D2E18-DD0B-B148-8819-B633931896AE}"/>
                  </a:ext>
                </a:extLst>
              </p:cNvPr>
              <p:cNvSpPr txBox="1"/>
              <p:nvPr/>
            </p:nvSpPr>
            <p:spPr>
              <a:xfrm>
                <a:off x="1539280" y="1310232"/>
                <a:ext cx="3296865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3000" b="1">
                    <a:latin typeface="Arial" panose="020B0604020202020204" pitchFamily="34" charset="0"/>
                    <a:cs typeface="Arial" panose="020B0604020202020204" pitchFamily="34" charset="0"/>
                  </a:rPr>
                  <a:t>CLEOPATRA 8 yr</a:t>
                </a:r>
              </a:p>
            </p:txBody>
          </p:sp>
          <p:sp>
            <p:nvSpPr>
              <p:cNvPr id="52" name="CasellaDiTesto 51">
                <a:extLst>
                  <a:ext uri="{FF2B5EF4-FFF2-40B4-BE49-F238E27FC236}">
                    <a16:creationId xmlns:a16="http://schemas.microsoft.com/office/drawing/2014/main" id="{FF46ADC0-EC4F-3746-B2DC-5273282D19F5}"/>
                  </a:ext>
                </a:extLst>
              </p:cNvPr>
              <p:cNvSpPr txBox="1"/>
              <p:nvPr/>
            </p:nvSpPr>
            <p:spPr>
              <a:xfrm>
                <a:off x="1588267" y="1796675"/>
                <a:ext cx="288893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it-IT" sz="1600" b="1">
                    <a:solidFill>
                      <a:schemeClr val="bg1">
                        <a:lumMod val="50000"/>
                      </a:schemeClr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Swain SM. Lancet Onc 2020</a:t>
                </a:r>
              </a:p>
            </p:txBody>
          </p:sp>
        </p:grpSp>
        <p:sp>
          <p:nvSpPr>
            <p:cNvPr id="49" name="Rettangolo 48">
              <a:extLst>
                <a:ext uri="{FF2B5EF4-FFF2-40B4-BE49-F238E27FC236}">
                  <a16:creationId xmlns:a16="http://schemas.microsoft.com/office/drawing/2014/main" id="{EF762117-3166-6440-B73F-FA3085369EC2}"/>
                </a:ext>
              </a:extLst>
            </p:cNvPr>
            <p:cNvSpPr/>
            <p:nvPr/>
          </p:nvSpPr>
          <p:spPr>
            <a:xfrm>
              <a:off x="0" y="3987209"/>
              <a:ext cx="776177" cy="54689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6BB26EA6-1B73-E043-AD35-2AB92D813108}"/>
              </a:ext>
            </a:extLst>
          </p:cNvPr>
          <p:cNvSpPr txBox="1"/>
          <p:nvPr/>
        </p:nvSpPr>
        <p:spPr>
          <a:xfrm>
            <a:off x="6635026" y="1347264"/>
            <a:ext cx="36607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000" b="1">
                <a:latin typeface="Arial" panose="020B0604020202020204" pitchFamily="34" charset="0"/>
                <a:cs typeface="Arial" panose="020B0604020202020204" pitchFamily="34" charset="0"/>
              </a:rPr>
              <a:t>CLEOPATRA</a:t>
            </a:r>
          </a:p>
        </p:txBody>
      </p:sp>
      <p:sp>
        <p:nvSpPr>
          <p:cNvPr id="57" name="CasellaDiTesto 56">
            <a:extLst>
              <a:ext uri="{FF2B5EF4-FFF2-40B4-BE49-F238E27FC236}">
                <a16:creationId xmlns:a16="http://schemas.microsoft.com/office/drawing/2014/main" id="{A9EA164A-8DC4-DD41-A137-41A6936EF60C}"/>
              </a:ext>
            </a:extLst>
          </p:cNvPr>
          <p:cNvSpPr txBox="1"/>
          <p:nvPr/>
        </p:nvSpPr>
        <p:spPr>
          <a:xfrm>
            <a:off x="6644620" y="1810970"/>
            <a:ext cx="54148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Baselga J NEJM 2012, Hopkins AM Front Onc 2019</a:t>
            </a:r>
          </a:p>
        </p:txBody>
      </p:sp>
      <p:pic>
        <p:nvPicPr>
          <p:cNvPr id="58" name="Immagine 57">
            <a:extLst>
              <a:ext uri="{FF2B5EF4-FFF2-40B4-BE49-F238E27FC236}">
                <a16:creationId xmlns:a16="http://schemas.microsoft.com/office/drawing/2014/main" id="{A9AC69D8-EDE0-8349-9662-AFDFE87C6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05011" y="2407516"/>
            <a:ext cx="5880907" cy="2222862"/>
          </a:xfrm>
          <a:prstGeom prst="rect">
            <a:avLst/>
          </a:prstGeom>
        </p:spPr>
      </p:pic>
      <p:sp>
        <p:nvSpPr>
          <p:cNvPr id="59" name="CasellaDiTesto 58">
            <a:extLst>
              <a:ext uri="{FF2B5EF4-FFF2-40B4-BE49-F238E27FC236}">
                <a16:creationId xmlns:a16="http://schemas.microsoft.com/office/drawing/2014/main" id="{30232856-F7A5-E642-B505-CA7545709F32}"/>
              </a:ext>
            </a:extLst>
          </p:cNvPr>
          <p:cNvSpPr txBox="1"/>
          <p:nvPr/>
        </p:nvSpPr>
        <p:spPr>
          <a:xfrm>
            <a:off x="6454207" y="4888370"/>
            <a:ext cx="3424579" cy="338554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it-IT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≤3 siti metastatici + LDH nei limiti</a:t>
            </a:r>
          </a:p>
        </p:txBody>
      </p:sp>
    </p:spTree>
    <p:extLst>
      <p:ext uri="{BB962C8B-B14F-4D97-AF65-F5344CB8AC3E}">
        <p14:creationId xmlns:p14="http://schemas.microsoft.com/office/powerpoint/2010/main" val="1283693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90858E09-3480-1744-85A1-66E2A14F49F5}"/>
              </a:ext>
            </a:extLst>
          </p:cNvPr>
          <p:cNvSpPr txBox="1"/>
          <p:nvPr/>
        </p:nvSpPr>
        <p:spPr>
          <a:xfrm>
            <a:off x="3846838" y="424188"/>
            <a:ext cx="453040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b="1">
                <a:latin typeface="Arial" panose="020B0604020202020204" pitchFamily="34" charset="0"/>
                <a:cs typeface="Arial" panose="020B0604020202020204" pitchFamily="34" charset="0"/>
              </a:rPr>
              <a:t>SABR-COMET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AC8C9FC5-EE5B-A544-B16D-A4BC04633039}"/>
              </a:ext>
            </a:extLst>
          </p:cNvPr>
          <p:cNvSpPr txBox="1"/>
          <p:nvPr/>
        </p:nvSpPr>
        <p:spPr>
          <a:xfrm>
            <a:off x="3897689" y="1077416"/>
            <a:ext cx="439934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b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Palma DA et al, Lancet Onc 2019, JCO 2020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2C1A02-2CCB-AF4C-B342-0C718BCCA5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41" y="1696712"/>
            <a:ext cx="10769600" cy="47371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E3A6EED7-4849-E648-AA2B-73FF716406F8}"/>
              </a:ext>
            </a:extLst>
          </p:cNvPr>
          <p:cNvSpPr txBox="1"/>
          <p:nvPr/>
        </p:nvSpPr>
        <p:spPr>
          <a:xfrm>
            <a:off x="4380446" y="4129643"/>
            <a:ext cx="1159292" cy="3693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1859266-E652-5842-AB50-8E880BF76E10}"/>
              </a:ext>
            </a:extLst>
          </p:cNvPr>
          <p:cNvSpPr txBox="1"/>
          <p:nvPr/>
        </p:nvSpPr>
        <p:spPr>
          <a:xfrm>
            <a:off x="3985052" y="3091200"/>
            <a:ext cx="2076209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it-IT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+ SABR</a:t>
            </a:r>
          </a:p>
        </p:txBody>
      </p:sp>
    </p:spTree>
    <p:extLst>
      <p:ext uri="{BB962C8B-B14F-4D97-AF65-F5344CB8AC3E}">
        <p14:creationId xmlns:p14="http://schemas.microsoft.com/office/powerpoint/2010/main" val="294546171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magine 12">
            <a:extLst>
              <a:ext uri="{FF2B5EF4-FFF2-40B4-BE49-F238E27FC236}">
                <a16:creationId xmlns:a16="http://schemas.microsoft.com/office/drawing/2014/main" id="{B1711588-2B8E-EB42-8081-4DD21BB3A5C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713" b="7804"/>
          <a:stretch/>
        </p:blipFill>
        <p:spPr>
          <a:xfrm>
            <a:off x="0" y="-1"/>
            <a:ext cx="12180888" cy="6858001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F7B725B-4CE0-AD4E-906F-F80ED6FE7527}"/>
              </a:ext>
            </a:extLst>
          </p:cNvPr>
          <p:cNvSpPr txBox="1"/>
          <p:nvPr/>
        </p:nvSpPr>
        <p:spPr>
          <a:xfrm>
            <a:off x="1823717" y="2767280"/>
            <a:ext cx="85445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8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ecologia</a:t>
            </a:r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9" name="Elemento grafico 8" descr="Colibrì con riempimento a tinta unita">
            <a:extLst>
              <a:ext uri="{FF2B5EF4-FFF2-40B4-BE49-F238E27FC236}">
                <a16:creationId xmlns:a16="http://schemas.microsoft.com/office/drawing/2014/main" id="{E40A965A-6808-0149-950A-BF4B926B51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flipH="1">
            <a:off x="7837066" y="256580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0699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uppo 68">
            <a:extLst>
              <a:ext uri="{FF2B5EF4-FFF2-40B4-BE49-F238E27FC236}">
                <a16:creationId xmlns:a16="http://schemas.microsoft.com/office/drawing/2014/main" id="{37FF0A0A-F2B7-9541-98DF-70930AE2FDBD}"/>
              </a:ext>
            </a:extLst>
          </p:cNvPr>
          <p:cNvGrpSpPr/>
          <p:nvPr/>
        </p:nvGrpSpPr>
        <p:grpSpPr>
          <a:xfrm>
            <a:off x="258439" y="769836"/>
            <a:ext cx="2317201" cy="2333397"/>
            <a:chOff x="7910897" y="769942"/>
            <a:chExt cx="2640963" cy="2659422"/>
          </a:xfrm>
        </p:grpSpPr>
        <p:pic>
          <p:nvPicPr>
            <p:cNvPr id="70" name="Elemento grafico 69" descr="Germe con riempimento a tinta unita">
              <a:extLst>
                <a:ext uri="{FF2B5EF4-FFF2-40B4-BE49-F238E27FC236}">
                  <a16:creationId xmlns:a16="http://schemas.microsoft.com/office/drawing/2014/main" id="{88FABAE0-33D7-3942-B590-1ADC572A7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0897" y="769943"/>
              <a:ext cx="684000" cy="684000"/>
            </a:xfrm>
            <a:prstGeom prst="rect">
              <a:avLst/>
            </a:prstGeom>
          </p:spPr>
        </p:pic>
        <p:pic>
          <p:nvPicPr>
            <p:cNvPr id="71" name="Elemento grafico 70" descr="Germe con riempimento a tinta unita">
              <a:extLst>
                <a:ext uri="{FF2B5EF4-FFF2-40B4-BE49-F238E27FC236}">
                  <a16:creationId xmlns:a16="http://schemas.microsoft.com/office/drawing/2014/main" id="{2F4B8C30-00A3-504F-B6CF-E8A284C164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769942"/>
              <a:ext cx="684000" cy="684000"/>
            </a:xfrm>
            <a:prstGeom prst="rect">
              <a:avLst/>
            </a:prstGeom>
          </p:spPr>
        </p:pic>
        <p:pic>
          <p:nvPicPr>
            <p:cNvPr id="72" name="Elemento grafico 71" descr="Germe con riempimento a tinta unita">
              <a:extLst>
                <a:ext uri="{FF2B5EF4-FFF2-40B4-BE49-F238E27FC236}">
                  <a16:creationId xmlns:a16="http://schemas.microsoft.com/office/drawing/2014/main" id="{3097F5DF-A44E-C947-B615-1DCC8DB987B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15539" y="769942"/>
              <a:ext cx="684000" cy="684000"/>
            </a:xfrm>
            <a:prstGeom prst="rect">
              <a:avLst/>
            </a:prstGeom>
          </p:spPr>
        </p:pic>
        <p:pic>
          <p:nvPicPr>
            <p:cNvPr id="73" name="Elemento grafico 72" descr="Germe con riempimento a tinta unita">
              <a:extLst>
                <a:ext uri="{FF2B5EF4-FFF2-40B4-BE49-F238E27FC236}">
                  <a16:creationId xmlns:a16="http://schemas.microsoft.com/office/drawing/2014/main" id="{08524BA5-1E0B-2B48-A5EA-1C38B7C3A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7860" y="769942"/>
              <a:ext cx="684000" cy="684000"/>
            </a:xfrm>
            <a:prstGeom prst="rect">
              <a:avLst/>
            </a:prstGeom>
          </p:spPr>
        </p:pic>
        <p:pic>
          <p:nvPicPr>
            <p:cNvPr id="74" name="Elemento grafico 73" descr="Germe con riempimento a tinta unita">
              <a:extLst>
                <a:ext uri="{FF2B5EF4-FFF2-40B4-BE49-F238E27FC236}">
                  <a16:creationId xmlns:a16="http://schemas.microsoft.com/office/drawing/2014/main" id="{F86CF97E-80B3-834B-9C74-17F962C21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0897" y="1423251"/>
              <a:ext cx="684000" cy="684000"/>
            </a:xfrm>
            <a:prstGeom prst="rect">
              <a:avLst/>
            </a:prstGeom>
          </p:spPr>
        </p:pic>
        <p:pic>
          <p:nvPicPr>
            <p:cNvPr id="75" name="Elemento grafico 74" descr="Germe con riempimento a tinta unita">
              <a:extLst>
                <a:ext uri="{FF2B5EF4-FFF2-40B4-BE49-F238E27FC236}">
                  <a16:creationId xmlns:a16="http://schemas.microsoft.com/office/drawing/2014/main" id="{0E790659-8E1A-EC47-BAF2-990C7DD5841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1423250"/>
              <a:ext cx="684000" cy="684000"/>
            </a:xfrm>
            <a:prstGeom prst="rect">
              <a:avLst/>
            </a:prstGeom>
          </p:spPr>
        </p:pic>
        <p:pic>
          <p:nvPicPr>
            <p:cNvPr id="76" name="Elemento grafico 75" descr="Germe con riempimento a tinta unita">
              <a:extLst>
                <a:ext uri="{FF2B5EF4-FFF2-40B4-BE49-F238E27FC236}">
                  <a16:creationId xmlns:a16="http://schemas.microsoft.com/office/drawing/2014/main" id="{FDC3169F-7813-8F4C-9551-4FF863D576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15539" y="1423250"/>
              <a:ext cx="684000" cy="684000"/>
            </a:xfrm>
            <a:prstGeom prst="rect">
              <a:avLst/>
            </a:prstGeom>
          </p:spPr>
        </p:pic>
        <p:pic>
          <p:nvPicPr>
            <p:cNvPr id="77" name="Elemento grafico 76" descr="Germe con riempimento a tinta unita">
              <a:extLst>
                <a:ext uri="{FF2B5EF4-FFF2-40B4-BE49-F238E27FC236}">
                  <a16:creationId xmlns:a16="http://schemas.microsoft.com/office/drawing/2014/main" id="{5CF6F316-90B3-C94A-B24E-D4BDC327B4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7860" y="1423250"/>
              <a:ext cx="684000" cy="684000"/>
            </a:xfrm>
            <a:prstGeom prst="rect">
              <a:avLst/>
            </a:prstGeom>
          </p:spPr>
        </p:pic>
        <p:pic>
          <p:nvPicPr>
            <p:cNvPr id="78" name="Elemento grafico 77" descr="Germe con riempimento a tinta unita">
              <a:extLst>
                <a:ext uri="{FF2B5EF4-FFF2-40B4-BE49-F238E27FC236}">
                  <a16:creationId xmlns:a16="http://schemas.microsoft.com/office/drawing/2014/main" id="{C5CA7A87-DFE3-AF4A-A554-24129A72650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0897" y="2092057"/>
              <a:ext cx="684000" cy="684000"/>
            </a:xfrm>
            <a:prstGeom prst="rect">
              <a:avLst/>
            </a:prstGeom>
          </p:spPr>
        </p:pic>
        <p:pic>
          <p:nvPicPr>
            <p:cNvPr id="79" name="Elemento grafico 78" descr="Germe con riempimento a tinta unita">
              <a:extLst>
                <a:ext uri="{FF2B5EF4-FFF2-40B4-BE49-F238E27FC236}">
                  <a16:creationId xmlns:a16="http://schemas.microsoft.com/office/drawing/2014/main" id="{8833DA2D-9E77-B84C-98DC-07536CC3821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2092056"/>
              <a:ext cx="684000" cy="684000"/>
            </a:xfrm>
            <a:prstGeom prst="rect">
              <a:avLst/>
            </a:prstGeom>
          </p:spPr>
        </p:pic>
        <p:pic>
          <p:nvPicPr>
            <p:cNvPr id="80" name="Elemento grafico 79" descr="Germe con riempimento a tinta unita">
              <a:extLst>
                <a:ext uri="{FF2B5EF4-FFF2-40B4-BE49-F238E27FC236}">
                  <a16:creationId xmlns:a16="http://schemas.microsoft.com/office/drawing/2014/main" id="{8413D739-E37E-C744-8147-D27E0169A74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2092056"/>
              <a:ext cx="684000" cy="684000"/>
            </a:xfrm>
            <a:prstGeom prst="rect">
              <a:avLst/>
            </a:prstGeom>
          </p:spPr>
        </p:pic>
        <p:pic>
          <p:nvPicPr>
            <p:cNvPr id="81" name="Elemento grafico 80" descr="Germe con riempimento a tinta unita">
              <a:extLst>
                <a:ext uri="{FF2B5EF4-FFF2-40B4-BE49-F238E27FC236}">
                  <a16:creationId xmlns:a16="http://schemas.microsoft.com/office/drawing/2014/main" id="{E8F37189-B362-1945-A7D4-F6451C2547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7860" y="2092056"/>
              <a:ext cx="684000" cy="684000"/>
            </a:xfrm>
            <a:prstGeom prst="rect">
              <a:avLst/>
            </a:prstGeom>
          </p:spPr>
        </p:pic>
        <p:pic>
          <p:nvPicPr>
            <p:cNvPr id="82" name="Elemento grafico 81" descr="Germe con riempimento a tinta unita">
              <a:extLst>
                <a:ext uri="{FF2B5EF4-FFF2-40B4-BE49-F238E27FC236}">
                  <a16:creationId xmlns:a16="http://schemas.microsoft.com/office/drawing/2014/main" id="{5B1D0090-942A-AE4D-88D2-89B4109BDB6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0897" y="2745364"/>
              <a:ext cx="684000" cy="684000"/>
            </a:xfrm>
            <a:prstGeom prst="rect">
              <a:avLst/>
            </a:prstGeom>
          </p:spPr>
        </p:pic>
        <p:pic>
          <p:nvPicPr>
            <p:cNvPr id="83" name="Elemento grafico 82" descr="Germe con riempimento a tinta unita">
              <a:extLst>
                <a:ext uri="{FF2B5EF4-FFF2-40B4-BE49-F238E27FC236}">
                  <a16:creationId xmlns:a16="http://schemas.microsoft.com/office/drawing/2014/main" id="{94ADDABC-9A32-3445-A713-00488A87C63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3218" y="2745363"/>
              <a:ext cx="684000" cy="684000"/>
            </a:xfrm>
            <a:prstGeom prst="rect">
              <a:avLst/>
            </a:prstGeom>
          </p:spPr>
        </p:pic>
        <p:pic>
          <p:nvPicPr>
            <p:cNvPr id="84" name="Elemento grafico 83" descr="Germe con riempimento a tinta unita">
              <a:extLst>
                <a:ext uri="{FF2B5EF4-FFF2-40B4-BE49-F238E27FC236}">
                  <a16:creationId xmlns:a16="http://schemas.microsoft.com/office/drawing/2014/main" id="{4E6159CF-F34B-BD49-AD67-98834B017E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15539" y="2745363"/>
              <a:ext cx="684000" cy="684000"/>
            </a:xfrm>
            <a:prstGeom prst="rect">
              <a:avLst/>
            </a:prstGeom>
          </p:spPr>
        </p:pic>
        <p:pic>
          <p:nvPicPr>
            <p:cNvPr id="85" name="Elemento grafico 84" descr="Germe con riempimento a tinta unita">
              <a:extLst>
                <a:ext uri="{FF2B5EF4-FFF2-40B4-BE49-F238E27FC236}">
                  <a16:creationId xmlns:a16="http://schemas.microsoft.com/office/drawing/2014/main" id="{A55E8C3A-2397-9C4B-B498-1DE016419E5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7860" y="2745363"/>
              <a:ext cx="684000" cy="684000"/>
            </a:xfrm>
            <a:prstGeom prst="rect">
              <a:avLst/>
            </a:prstGeom>
          </p:spPr>
        </p:pic>
      </p:grpSp>
      <p:grpSp>
        <p:nvGrpSpPr>
          <p:cNvPr id="103" name="Gruppo 102">
            <a:extLst>
              <a:ext uri="{FF2B5EF4-FFF2-40B4-BE49-F238E27FC236}">
                <a16:creationId xmlns:a16="http://schemas.microsoft.com/office/drawing/2014/main" id="{863A1BA4-4579-5645-BE25-BB34888E79C1}"/>
              </a:ext>
            </a:extLst>
          </p:cNvPr>
          <p:cNvGrpSpPr/>
          <p:nvPr/>
        </p:nvGrpSpPr>
        <p:grpSpPr>
          <a:xfrm>
            <a:off x="3446632" y="1348697"/>
            <a:ext cx="1172498" cy="1173363"/>
            <a:chOff x="8563218" y="2092056"/>
            <a:chExt cx="1336321" cy="1337307"/>
          </a:xfrm>
        </p:grpSpPr>
        <p:pic>
          <p:nvPicPr>
            <p:cNvPr id="114" name="Elemento grafico 113" descr="Germe con riempimento a tinta unita">
              <a:extLst>
                <a:ext uri="{FF2B5EF4-FFF2-40B4-BE49-F238E27FC236}">
                  <a16:creationId xmlns:a16="http://schemas.microsoft.com/office/drawing/2014/main" id="{31DFE51D-4930-6241-8091-611A446F73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2092056"/>
              <a:ext cx="684000" cy="684000"/>
            </a:xfrm>
            <a:prstGeom prst="rect">
              <a:avLst/>
            </a:prstGeom>
          </p:spPr>
        </p:pic>
        <p:pic>
          <p:nvPicPr>
            <p:cNvPr id="117" name="Elemento grafico 116" descr="Germe con riempimento a tinta unita">
              <a:extLst>
                <a:ext uri="{FF2B5EF4-FFF2-40B4-BE49-F238E27FC236}">
                  <a16:creationId xmlns:a16="http://schemas.microsoft.com/office/drawing/2014/main" id="{D2611BBA-B1CC-6A47-B2A8-5044124E4F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3218" y="2745363"/>
              <a:ext cx="684000" cy="684000"/>
            </a:xfrm>
            <a:prstGeom prst="rect">
              <a:avLst/>
            </a:prstGeom>
          </p:spPr>
        </p:pic>
        <p:pic>
          <p:nvPicPr>
            <p:cNvPr id="118" name="Elemento grafico 117" descr="Germe con riempimento a tinta unita">
              <a:extLst>
                <a:ext uri="{FF2B5EF4-FFF2-40B4-BE49-F238E27FC236}">
                  <a16:creationId xmlns:a16="http://schemas.microsoft.com/office/drawing/2014/main" id="{7D52E61E-0CC3-A242-92C5-AD41B2D193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15539" y="2745363"/>
              <a:ext cx="684000" cy="684000"/>
            </a:xfrm>
            <a:prstGeom prst="rect">
              <a:avLst/>
            </a:prstGeom>
          </p:spPr>
        </p:pic>
      </p:grpSp>
      <p:grpSp>
        <p:nvGrpSpPr>
          <p:cNvPr id="120" name="Gruppo 119">
            <a:extLst>
              <a:ext uri="{FF2B5EF4-FFF2-40B4-BE49-F238E27FC236}">
                <a16:creationId xmlns:a16="http://schemas.microsoft.com/office/drawing/2014/main" id="{04026265-8182-EE4D-85B4-4D9B0998679B}"/>
              </a:ext>
            </a:extLst>
          </p:cNvPr>
          <p:cNvGrpSpPr/>
          <p:nvPr/>
        </p:nvGrpSpPr>
        <p:grpSpPr>
          <a:xfrm>
            <a:off x="5555823" y="783166"/>
            <a:ext cx="2317201" cy="2333397"/>
            <a:chOff x="7910897" y="769942"/>
            <a:chExt cx="2640963" cy="2659422"/>
          </a:xfrm>
          <a:solidFill>
            <a:srgbClr val="FF0000"/>
          </a:solidFill>
        </p:grpSpPr>
        <p:pic>
          <p:nvPicPr>
            <p:cNvPr id="121" name="Elemento grafico 120" descr="Germe con riempimento a tinta unita">
              <a:extLst>
                <a:ext uri="{FF2B5EF4-FFF2-40B4-BE49-F238E27FC236}">
                  <a16:creationId xmlns:a16="http://schemas.microsoft.com/office/drawing/2014/main" id="{126D9481-3D09-8043-9C33-6EB31E293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10897" y="769943"/>
              <a:ext cx="684000" cy="684000"/>
            </a:xfrm>
            <a:prstGeom prst="rect">
              <a:avLst/>
            </a:prstGeom>
          </p:spPr>
        </p:pic>
        <p:pic>
          <p:nvPicPr>
            <p:cNvPr id="122" name="Elemento grafico 121" descr="Germe con riempimento a tinta unita">
              <a:extLst>
                <a:ext uri="{FF2B5EF4-FFF2-40B4-BE49-F238E27FC236}">
                  <a16:creationId xmlns:a16="http://schemas.microsoft.com/office/drawing/2014/main" id="{83BCC446-E5D1-5948-B20A-D520CA516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3218" y="769942"/>
              <a:ext cx="684000" cy="684000"/>
            </a:xfrm>
            <a:prstGeom prst="rect">
              <a:avLst/>
            </a:prstGeom>
          </p:spPr>
        </p:pic>
        <p:pic>
          <p:nvPicPr>
            <p:cNvPr id="123" name="Elemento grafico 122" descr="Germe con riempimento a tinta unita">
              <a:extLst>
                <a:ext uri="{FF2B5EF4-FFF2-40B4-BE49-F238E27FC236}">
                  <a16:creationId xmlns:a16="http://schemas.microsoft.com/office/drawing/2014/main" id="{7DCF1D7D-4B96-6649-86CD-51E664FF6C6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769942"/>
              <a:ext cx="684000" cy="684000"/>
            </a:xfrm>
            <a:prstGeom prst="rect">
              <a:avLst/>
            </a:prstGeom>
          </p:spPr>
        </p:pic>
        <p:pic>
          <p:nvPicPr>
            <p:cNvPr id="124" name="Elemento grafico 123" descr="Germe con riempimento a tinta unita">
              <a:extLst>
                <a:ext uri="{FF2B5EF4-FFF2-40B4-BE49-F238E27FC236}">
                  <a16:creationId xmlns:a16="http://schemas.microsoft.com/office/drawing/2014/main" id="{3F37687A-009D-6D47-9F87-4401FB9131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67860" y="769942"/>
              <a:ext cx="684000" cy="684000"/>
            </a:xfrm>
            <a:prstGeom prst="rect">
              <a:avLst/>
            </a:prstGeom>
          </p:spPr>
        </p:pic>
        <p:pic>
          <p:nvPicPr>
            <p:cNvPr id="125" name="Elemento grafico 124" descr="Germe con riempimento a tinta unita">
              <a:extLst>
                <a:ext uri="{FF2B5EF4-FFF2-40B4-BE49-F238E27FC236}">
                  <a16:creationId xmlns:a16="http://schemas.microsoft.com/office/drawing/2014/main" id="{D2352036-7180-BD4C-8E6B-8A30B712F1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10897" y="1423251"/>
              <a:ext cx="684000" cy="684000"/>
            </a:xfrm>
            <a:prstGeom prst="rect">
              <a:avLst/>
            </a:prstGeom>
          </p:spPr>
        </p:pic>
        <p:pic>
          <p:nvPicPr>
            <p:cNvPr id="126" name="Elemento grafico 125" descr="Germe con riempimento a tinta unita">
              <a:extLst>
                <a:ext uri="{FF2B5EF4-FFF2-40B4-BE49-F238E27FC236}">
                  <a16:creationId xmlns:a16="http://schemas.microsoft.com/office/drawing/2014/main" id="{0B19E91C-477B-3247-9142-B47C1CA1ED8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3218" y="1423250"/>
              <a:ext cx="684000" cy="684000"/>
            </a:xfrm>
            <a:prstGeom prst="rect">
              <a:avLst/>
            </a:prstGeom>
          </p:spPr>
        </p:pic>
        <p:pic>
          <p:nvPicPr>
            <p:cNvPr id="127" name="Elemento grafico 126" descr="Germe con riempimento a tinta unita">
              <a:extLst>
                <a:ext uri="{FF2B5EF4-FFF2-40B4-BE49-F238E27FC236}">
                  <a16:creationId xmlns:a16="http://schemas.microsoft.com/office/drawing/2014/main" id="{09631187-66FE-C64D-A602-536F82975B17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215539" y="1423250"/>
              <a:ext cx="684000" cy="684000"/>
            </a:xfrm>
            <a:prstGeom prst="rect">
              <a:avLst/>
            </a:prstGeom>
          </p:spPr>
        </p:pic>
        <p:pic>
          <p:nvPicPr>
            <p:cNvPr id="128" name="Elemento grafico 127" descr="Germe con riempimento a tinta unita">
              <a:extLst>
                <a:ext uri="{FF2B5EF4-FFF2-40B4-BE49-F238E27FC236}">
                  <a16:creationId xmlns:a16="http://schemas.microsoft.com/office/drawing/2014/main" id="{D4243A7A-C8DD-9D40-B05F-B7E0CBC64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67860" y="1423250"/>
              <a:ext cx="684000" cy="684000"/>
            </a:xfrm>
            <a:prstGeom prst="rect">
              <a:avLst/>
            </a:prstGeom>
          </p:spPr>
        </p:pic>
        <p:pic>
          <p:nvPicPr>
            <p:cNvPr id="129" name="Elemento grafico 128" descr="Germe con riempimento a tinta unita">
              <a:extLst>
                <a:ext uri="{FF2B5EF4-FFF2-40B4-BE49-F238E27FC236}">
                  <a16:creationId xmlns:a16="http://schemas.microsoft.com/office/drawing/2014/main" id="{CC93554C-0600-DD48-BD22-367F0EEEB8C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10897" y="2092057"/>
              <a:ext cx="684000" cy="684000"/>
            </a:xfrm>
            <a:prstGeom prst="rect">
              <a:avLst/>
            </a:prstGeom>
          </p:spPr>
        </p:pic>
        <p:pic>
          <p:nvPicPr>
            <p:cNvPr id="130" name="Elemento grafico 129" descr="Germe con riempimento a tinta unita">
              <a:extLst>
                <a:ext uri="{FF2B5EF4-FFF2-40B4-BE49-F238E27FC236}">
                  <a16:creationId xmlns:a16="http://schemas.microsoft.com/office/drawing/2014/main" id="{027EA87D-EC05-B54D-ADB5-F410FFFCBD3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3218" y="2092056"/>
              <a:ext cx="684000" cy="684000"/>
            </a:xfrm>
            <a:prstGeom prst="rect">
              <a:avLst/>
            </a:prstGeom>
          </p:spPr>
        </p:pic>
        <p:pic>
          <p:nvPicPr>
            <p:cNvPr id="131" name="Elemento grafico 130" descr="Germe con riempimento a tinta unita">
              <a:extLst>
                <a:ext uri="{FF2B5EF4-FFF2-40B4-BE49-F238E27FC236}">
                  <a16:creationId xmlns:a16="http://schemas.microsoft.com/office/drawing/2014/main" id="{CEFBE91C-B970-774C-A908-D2612255E4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2092056"/>
              <a:ext cx="684000" cy="684000"/>
            </a:xfrm>
            <a:prstGeom prst="rect">
              <a:avLst/>
            </a:prstGeom>
          </p:spPr>
        </p:pic>
        <p:pic>
          <p:nvPicPr>
            <p:cNvPr id="132" name="Elemento grafico 131" descr="Germe con riempimento a tinta unita">
              <a:extLst>
                <a:ext uri="{FF2B5EF4-FFF2-40B4-BE49-F238E27FC236}">
                  <a16:creationId xmlns:a16="http://schemas.microsoft.com/office/drawing/2014/main" id="{E3546C98-7F50-B44F-A35E-F435B05FF61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67860" y="2092056"/>
              <a:ext cx="684000" cy="684000"/>
            </a:xfrm>
            <a:prstGeom prst="rect">
              <a:avLst/>
            </a:prstGeom>
          </p:spPr>
        </p:pic>
        <p:pic>
          <p:nvPicPr>
            <p:cNvPr id="133" name="Elemento grafico 132" descr="Germe con riempimento a tinta unita">
              <a:extLst>
                <a:ext uri="{FF2B5EF4-FFF2-40B4-BE49-F238E27FC236}">
                  <a16:creationId xmlns:a16="http://schemas.microsoft.com/office/drawing/2014/main" id="{98AE3C38-134B-9147-B892-0ADBFAB941D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910897" y="2745364"/>
              <a:ext cx="684000" cy="684000"/>
            </a:xfrm>
            <a:prstGeom prst="rect">
              <a:avLst/>
            </a:prstGeom>
          </p:spPr>
        </p:pic>
        <p:pic>
          <p:nvPicPr>
            <p:cNvPr id="134" name="Elemento grafico 133" descr="Germe con riempimento a tinta unita">
              <a:extLst>
                <a:ext uri="{FF2B5EF4-FFF2-40B4-BE49-F238E27FC236}">
                  <a16:creationId xmlns:a16="http://schemas.microsoft.com/office/drawing/2014/main" id="{1B8FC5BF-62F5-4B40-9DAA-EEFE6F22F1A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3218" y="2745363"/>
              <a:ext cx="684000" cy="684000"/>
            </a:xfrm>
            <a:prstGeom prst="rect">
              <a:avLst/>
            </a:prstGeom>
          </p:spPr>
        </p:pic>
        <p:pic>
          <p:nvPicPr>
            <p:cNvPr id="135" name="Elemento grafico 134" descr="Germe con riempimento a tinta unita">
              <a:extLst>
                <a:ext uri="{FF2B5EF4-FFF2-40B4-BE49-F238E27FC236}">
                  <a16:creationId xmlns:a16="http://schemas.microsoft.com/office/drawing/2014/main" id="{9F515471-C3E3-3447-9055-AE3961B6BE2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2745363"/>
              <a:ext cx="684000" cy="684000"/>
            </a:xfrm>
            <a:prstGeom prst="rect">
              <a:avLst/>
            </a:prstGeom>
          </p:spPr>
        </p:pic>
        <p:pic>
          <p:nvPicPr>
            <p:cNvPr id="136" name="Elemento grafico 135" descr="Germe con riempimento a tinta unita">
              <a:extLst>
                <a:ext uri="{FF2B5EF4-FFF2-40B4-BE49-F238E27FC236}">
                  <a16:creationId xmlns:a16="http://schemas.microsoft.com/office/drawing/2014/main" id="{30AF5F71-1B74-F846-AE07-523975073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867860" y="2745363"/>
              <a:ext cx="684000" cy="684000"/>
            </a:xfrm>
            <a:prstGeom prst="rect">
              <a:avLst/>
            </a:prstGeom>
          </p:spPr>
        </p:pic>
      </p:grpSp>
      <p:grpSp>
        <p:nvGrpSpPr>
          <p:cNvPr id="8" name="Gruppo 7">
            <a:extLst>
              <a:ext uri="{FF2B5EF4-FFF2-40B4-BE49-F238E27FC236}">
                <a16:creationId xmlns:a16="http://schemas.microsoft.com/office/drawing/2014/main" id="{1222EF09-E704-794F-B060-8AAA66F73C65}"/>
              </a:ext>
            </a:extLst>
          </p:cNvPr>
          <p:cNvGrpSpPr/>
          <p:nvPr/>
        </p:nvGrpSpPr>
        <p:grpSpPr>
          <a:xfrm>
            <a:off x="2612830" y="1769722"/>
            <a:ext cx="842406" cy="307777"/>
            <a:chOff x="2612830" y="1769722"/>
            <a:chExt cx="842406" cy="307777"/>
          </a:xfrm>
        </p:grpSpPr>
        <p:cxnSp>
          <p:nvCxnSpPr>
            <p:cNvPr id="171" name="Connettore 2 170">
              <a:extLst>
                <a:ext uri="{FF2B5EF4-FFF2-40B4-BE49-F238E27FC236}">
                  <a16:creationId xmlns:a16="http://schemas.microsoft.com/office/drawing/2014/main" id="{4D7B35E0-F8B8-F846-BDC2-622821EA2192}"/>
                </a:ext>
              </a:extLst>
            </p:cNvPr>
            <p:cNvCxnSpPr>
              <a:cxnSpLocks/>
            </p:cNvCxnSpPr>
            <p:nvPr/>
          </p:nvCxnSpPr>
          <p:spPr>
            <a:xfrm>
              <a:off x="2677110" y="2077499"/>
              <a:ext cx="7781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CasellaDiTesto 6">
              <a:extLst>
                <a:ext uri="{FF2B5EF4-FFF2-40B4-BE49-F238E27FC236}">
                  <a16:creationId xmlns:a16="http://schemas.microsoft.com/office/drawing/2014/main" id="{C7126179-0814-DE45-9C31-71EC17823329}"/>
                </a:ext>
              </a:extLst>
            </p:cNvPr>
            <p:cNvSpPr txBox="1"/>
            <p:nvPr/>
          </p:nvSpPr>
          <p:spPr>
            <a:xfrm>
              <a:off x="2612830" y="176972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>
                  <a:latin typeface="Arial" panose="020B0604020202020204" pitchFamily="34" charset="0"/>
                  <a:cs typeface="Arial" panose="020B0604020202020204" pitchFamily="34" charset="0"/>
                </a:rPr>
                <a:t>terapia</a:t>
              </a:r>
            </a:p>
          </p:txBody>
        </p:sp>
      </p:grpSp>
      <p:grpSp>
        <p:nvGrpSpPr>
          <p:cNvPr id="216" name="Gruppo 215">
            <a:extLst>
              <a:ext uri="{FF2B5EF4-FFF2-40B4-BE49-F238E27FC236}">
                <a16:creationId xmlns:a16="http://schemas.microsoft.com/office/drawing/2014/main" id="{002D76F9-44FE-A94F-AF64-9B40191239AA}"/>
              </a:ext>
            </a:extLst>
          </p:cNvPr>
          <p:cNvGrpSpPr/>
          <p:nvPr/>
        </p:nvGrpSpPr>
        <p:grpSpPr>
          <a:xfrm>
            <a:off x="8181935" y="4282441"/>
            <a:ext cx="1172498" cy="1173363"/>
            <a:chOff x="8563218" y="2092056"/>
            <a:chExt cx="1336321" cy="1337307"/>
          </a:xfrm>
        </p:grpSpPr>
        <p:pic>
          <p:nvPicPr>
            <p:cNvPr id="226" name="Elemento grafico 225" descr="Germe con riempimento a tinta unita">
              <a:extLst>
                <a:ext uri="{FF2B5EF4-FFF2-40B4-BE49-F238E27FC236}">
                  <a16:creationId xmlns:a16="http://schemas.microsoft.com/office/drawing/2014/main" id="{59F8D59E-E060-DC42-AD5D-577146A311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3218" y="2092056"/>
              <a:ext cx="684000" cy="684000"/>
            </a:xfrm>
            <a:prstGeom prst="rect">
              <a:avLst/>
            </a:prstGeom>
          </p:spPr>
        </p:pic>
        <p:pic>
          <p:nvPicPr>
            <p:cNvPr id="227" name="Elemento grafico 226" descr="Germe con riempimento a tinta unita">
              <a:extLst>
                <a:ext uri="{FF2B5EF4-FFF2-40B4-BE49-F238E27FC236}">
                  <a16:creationId xmlns:a16="http://schemas.microsoft.com/office/drawing/2014/main" id="{4DDDB47E-9117-054B-89CD-F4936ADBD37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2092056"/>
              <a:ext cx="684000" cy="684000"/>
            </a:xfrm>
            <a:prstGeom prst="rect">
              <a:avLst/>
            </a:prstGeom>
          </p:spPr>
        </p:pic>
        <p:pic>
          <p:nvPicPr>
            <p:cNvPr id="230" name="Elemento grafico 229" descr="Germe con riempimento a tinta unita">
              <a:extLst>
                <a:ext uri="{FF2B5EF4-FFF2-40B4-BE49-F238E27FC236}">
                  <a16:creationId xmlns:a16="http://schemas.microsoft.com/office/drawing/2014/main" id="{806461BA-0F26-FA48-BC76-5D95A04FBF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3218" y="2745363"/>
              <a:ext cx="684000" cy="684000"/>
            </a:xfrm>
            <a:prstGeom prst="rect">
              <a:avLst/>
            </a:prstGeom>
          </p:spPr>
        </p:pic>
        <p:pic>
          <p:nvPicPr>
            <p:cNvPr id="231" name="Elemento grafico 230" descr="Germe con riempimento a tinta unita">
              <a:extLst>
                <a:ext uri="{FF2B5EF4-FFF2-40B4-BE49-F238E27FC236}">
                  <a16:creationId xmlns:a16="http://schemas.microsoft.com/office/drawing/2014/main" id="{F2E0A9FF-2612-DF48-9A1A-3FADE7125F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15539" y="2745363"/>
              <a:ext cx="684000" cy="684000"/>
            </a:xfrm>
            <a:prstGeom prst="rect">
              <a:avLst/>
            </a:prstGeom>
          </p:spPr>
        </p:pic>
      </p:grpSp>
      <p:grpSp>
        <p:nvGrpSpPr>
          <p:cNvPr id="236" name="Gruppo 235">
            <a:extLst>
              <a:ext uri="{FF2B5EF4-FFF2-40B4-BE49-F238E27FC236}">
                <a16:creationId xmlns:a16="http://schemas.microsoft.com/office/drawing/2014/main" id="{96607012-3DD4-F84D-93F1-2BB2E990AB8F}"/>
              </a:ext>
            </a:extLst>
          </p:cNvPr>
          <p:cNvGrpSpPr/>
          <p:nvPr/>
        </p:nvGrpSpPr>
        <p:grpSpPr>
          <a:xfrm>
            <a:off x="4675400" y="1768455"/>
            <a:ext cx="842406" cy="307777"/>
            <a:chOff x="2612830" y="1769722"/>
            <a:chExt cx="842406" cy="307777"/>
          </a:xfrm>
        </p:grpSpPr>
        <p:cxnSp>
          <p:nvCxnSpPr>
            <p:cNvPr id="237" name="Connettore 2 236">
              <a:extLst>
                <a:ext uri="{FF2B5EF4-FFF2-40B4-BE49-F238E27FC236}">
                  <a16:creationId xmlns:a16="http://schemas.microsoft.com/office/drawing/2014/main" id="{62476F34-167F-3945-A7D3-CF5F4B70C06B}"/>
                </a:ext>
              </a:extLst>
            </p:cNvPr>
            <p:cNvCxnSpPr>
              <a:cxnSpLocks/>
            </p:cNvCxnSpPr>
            <p:nvPr/>
          </p:nvCxnSpPr>
          <p:spPr>
            <a:xfrm>
              <a:off x="2677110" y="2077499"/>
              <a:ext cx="7781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8" name="CasellaDiTesto 237">
              <a:extLst>
                <a:ext uri="{FF2B5EF4-FFF2-40B4-BE49-F238E27FC236}">
                  <a16:creationId xmlns:a16="http://schemas.microsoft.com/office/drawing/2014/main" id="{3A4CE09C-3C4C-794C-9923-557EEA06A9C3}"/>
                </a:ext>
              </a:extLst>
            </p:cNvPr>
            <p:cNvSpPr txBox="1"/>
            <p:nvPr/>
          </p:nvSpPr>
          <p:spPr>
            <a:xfrm>
              <a:off x="2612830" y="176972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>
                  <a:latin typeface="Arial" panose="020B0604020202020204" pitchFamily="34" charset="0"/>
                  <a:cs typeface="Arial" panose="020B0604020202020204" pitchFamily="34" charset="0"/>
                </a:rPr>
                <a:t>terapia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7AFC0ECB-8385-2C44-9724-C91CACBABE93}"/>
              </a:ext>
            </a:extLst>
          </p:cNvPr>
          <p:cNvGrpSpPr/>
          <p:nvPr/>
        </p:nvGrpSpPr>
        <p:grpSpPr>
          <a:xfrm>
            <a:off x="3202515" y="719246"/>
            <a:ext cx="1545616" cy="831959"/>
            <a:chOff x="3202515" y="719246"/>
            <a:chExt cx="1545616" cy="831959"/>
          </a:xfrm>
        </p:grpSpPr>
        <p:pic>
          <p:nvPicPr>
            <p:cNvPr id="11" name="Elemento grafico 10" descr="Cursore con riempimento a tinta unita">
              <a:extLst>
                <a:ext uri="{FF2B5EF4-FFF2-40B4-BE49-F238E27FC236}">
                  <a16:creationId xmlns:a16="http://schemas.microsoft.com/office/drawing/2014/main" id="{2FA139D2-9BFF-4A43-9CD5-03E128863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rot="10800000">
              <a:off x="3648802" y="901019"/>
              <a:ext cx="650186" cy="650186"/>
            </a:xfrm>
            <a:prstGeom prst="rect">
              <a:avLst/>
            </a:prstGeom>
          </p:spPr>
        </p:pic>
        <p:sp>
          <p:nvSpPr>
            <p:cNvPr id="239" name="CasellaDiTesto 238">
              <a:extLst>
                <a:ext uri="{FF2B5EF4-FFF2-40B4-BE49-F238E27FC236}">
                  <a16:creationId xmlns:a16="http://schemas.microsoft.com/office/drawing/2014/main" id="{C268D929-AD74-294A-8057-CE27611A0317}"/>
                </a:ext>
              </a:extLst>
            </p:cNvPr>
            <p:cNvSpPr txBox="1"/>
            <p:nvPr/>
          </p:nvSpPr>
          <p:spPr>
            <a:xfrm>
              <a:off x="3202515" y="719246"/>
              <a:ext cx="15456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clone resistente</a:t>
              </a:r>
            </a:p>
          </p:txBody>
        </p:sp>
      </p:grpSp>
      <p:pic>
        <p:nvPicPr>
          <p:cNvPr id="240" name="Elemento grafico 239" descr="Germe con riempimento a tinta unita">
            <a:extLst>
              <a:ext uri="{FF2B5EF4-FFF2-40B4-BE49-F238E27FC236}">
                <a16:creationId xmlns:a16="http://schemas.microsoft.com/office/drawing/2014/main" id="{CA3E80A1-6AB7-1645-9FD5-100276D55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7925" y="1212001"/>
            <a:ext cx="600147" cy="600147"/>
          </a:xfrm>
          <a:prstGeom prst="rect">
            <a:avLst/>
          </a:prstGeom>
        </p:spPr>
      </p:pic>
      <p:sp>
        <p:nvSpPr>
          <p:cNvPr id="241" name="CasellaDiTesto 240">
            <a:extLst>
              <a:ext uri="{FF2B5EF4-FFF2-40B4-BE49-F238E27FC236}">
                <a16:creationId xmlns:a16="http://schemas.microsoft.com/office/drawing/2014/main" id="{C534BB5C-24DF-2448-AE8F-400F663C8AC5}"/>
              </a:ext>
            </a:extLst>
          </p:cNvPr>
          <p:cNvSpPr txBox="1"/>
          <p:nvPr/>
        </p:nvSpPr>
        <p:spPr>
          <a:xfrm>
            <a:off x="9208072" y="1126596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&gt;</a:t>
            </a:r>
            <a:endParaRPr lang="it-IT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2" name="CasellaDiTesto 241">
            <a:extLst>
              <a:ext uri="{FF2B5EF4-FFF2-40B4-BE49-F238E27FC236}">
                <a16:creationId xmlns:a16="http://schemas.microsoft.com/office/drawing/2014/main" id="{76640A9C-DE4A-8E49-A210-DF18A09E6EA9}"/>
              </a:ext>
            </a:extLst>
          </p:cNvPr>
          <p:cNvSpPr txBox="1"/>
          <p:nvPr/>
        </p:nvSpPr>
        <p:spPr>
          <a:xfrm>
            <a:off x="8552987" y="765271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>
                <a:latin typeface="Arial" panose="020B0604020202020204" pitchFamily="34" charset="0"/>
                <a:cs typeface="Arial" panose="020B0604020202020204" pitchFamily="34" charset="0"/>
              </a:rPr>
              <a:t>FITNESS</a:t>
            </a:r>
          </a:p>
        </p:txBody>
      </p:sp>
      <p:pic>
        <p:nvPicPr>
          <p:cNvPr id="243" name="Elemento grafico 242" descr="Germe con riempimento a tinta unita">
            <a:extLst>
              <a:ext uri="{FF2B5EF4-FFF2-40B4-BE49-F238E27FC236}">
                <a16:creationId xmlns:a16="http://schemas.microsoft.com/office/drawing/2014/main" id="{660CCE0A-5F5F-A642-9D63-37E880360F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8246" y="1223168"/>
            <a:ext cx="600147" cy="600147"/>
          </a:xfrm>
          <a:prstGeom prst="rect">
            <a:avLst/>
          </a:prstGeom>
        </p:spPr>
      </p:pic>
      <p:sp>
        <p:nvSpPr>
          <p:cNvPr id="244" name="CasellaDiTesto 243">
            <a:extLst>
              <a:ext uri="{FF2B5EF4-FFF2-40B4-BE49-F238E27FC236}">
                <a16:creationId xmlns:a16="http://schemas.microsoft.com/office/drawing/2014/main" id="{E2CA582B-71F5-9442-83E5-1E3E10908FFF}"/>
              </a:ext>
            </a:extLst>
          </p:cNvPr>
          <p:cNvSpPr txBox="1"/>
          <p:nvPr/>
        </p:nvSpPr>
        <p:spPr>
          <a:xfrm>
            <a:off x="10216507" y="1289142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con terapia</a:t>
            </a:r>
          </a:p>
        </p:txBody>
      </p:sp>
      <p:pic>
        <p:nvPicPr>
          <p:cNvPr id="245" name="Elemento grafico 244" descr="Germe con riempimento a tinta unita">
            <a:extLst>
              <a:ext uri="{FF2B5EF4-FFF2-40B4-BE49-F238E27FC236}">
                <a16:creationId xmlns:a16="http://schemas.microsoft.com/office/drawing/2014/main" id="{676AF55B-B627-C34F-89D8-0E6037CA1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607925" y="1812516"/>
            <a:ext cx="600147" cy="600147"/>
          </a:xfrm>
          <a:prstGeom prst="rect">
            <a:avLst/>
          </a:prstGeom>
        </p:spPr>
      </p:pic>
      <p:pic>
        <p:nvPicPr>
          <p:cNvPr id="246" name="Elemento grafico 245" descr="Germe con riempimento a tinta unita">
            <a:extLst>
              <a:ext uri="{FF2B5EF4-FFF2-40B4-BE49-F238E27FC236}">
                <a16:creationId xmlns:a16="http://schemas.microsoft.com/office/drawing/2014/main" id="{084A7AF8-CE43-E749-B394-54DA947FEB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598246" y="1823683"/>
            <a:ext cx="600147" cy="600147"/>
          </a:xfrm>
          <a:prstGeom prst="rect">
            <a:avLst/>
          </a:prstGeom>
        </p:spPr>
      </p:pic>
      <p:sp>
        <p:nvSpPr>
          <p:cNvPr id="247" name="CasellaDiTesto 246">
            <a:extLst>
              <a:ext uri="{FF2B5EF4-FFF2-40B4-BE49-F238E27FC236}">
                <a16:creationId xmlns:a16="http://schemas.microsoft.com/office/drawing/2014/main" id="{4D05BE03-7569-284F-A732-8064E38D111E}"/>
              </a:ext>
            </a:extLst>
          </p:cNvPr>
          <p:cNvSpPr txBox="1"/>
          <p:nvPr/>
        </p:nvSpPr>
        <p:spPr>
          <a:xfrm>
            <a:off x="10216507" y="1889657"/>
            <a:ext cx="1646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>
                <a:latin typeface="Arial" panose="020B0604020202020204" pitchFamily="34" charset="0"/>
                <a:cs typeface="Arial" panose="020B0604020202020204" pitchFamily="34" charset="0"/>
              </a:rPr>
              <a:t>senza terapia</a:t>
            </a:r>
          </a:p>
        </p:txBody>
      </p:sp>
      <p:sp>
        <p:nvSpPr>
          <p:cNvPr id="248" name="CasellaDiTesto 247">
            <a:extLst>
              <a:ext uri="{FF2B5EF4-FFF2-40B4-BE49-F238E27FC236}">
                <a16:creationId xmlns:a16="http://schemas.microsoft.com/office/drawing/2014/main" id="{F262DC8C-D5C6-EF40-A22A-DCD6DDC0FCCC}"/>
              </a:ext>
            </a:extLst>
          </p:cNvPr>
          <p:cNvSpPr txBox="1"/>
          <p:nvPr/>
        </p:nvSpPr>
        <p:spPr>
          <a:xfrm>
            <a:off x="9169003" y="1758646"/>
            <a:ext cx="48442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b="1">
                <a:latin typeface="Arial" panose="020B0604020202020204" pitchFamily="34" charset="0"/>
                <a:cs typeface="Arial" panose="020B0604020202020204" pitchFamily="34" charset="0"/>
              </a:rPr>
              <a:t>&lt;</a:t>
            </a:r>
            <a:endParaRPr lang="it-IT" sz="1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9" name="Gruppo 248">
            <a:extLst>
              <a:ext uri="{FF2B5EF4-FFF2-40B4-BE49-F238E27FC236}">
                <a16:creationId xmlns:a16="http://schemas.microsoft.com/office/drawing/2014/main" id="{7875B379-83CC-9945-BFF8-BE62C82E48F8}"/>
              </a:ext>
            </a:extLst>
          </p:cNvPr>
          <p:cNvGrpSpPr/>
          <p:nvPr/>
        </p:nvGrpSpPr>
        <p:grpSpPr>
          <a:xfrm>
            <a:off x="250751" y="3695894"/>
            <a:ext cx="2317201" cy="2333397"/>
            <a:chOff x="7910897" y="769942"/>
            <a:chExt cx="2640963" cy="2659422"/>
          </a:xfrm>
        </p:grpSpPr>
        <p:pic>
          <p:nvPicPr>
            <p:cNvPr id="250" name="Elemento grafico 249" descr="Germe con riempimento a tinta unita">
              <a:extLst>
                <a:ext uri="{FF2B5EF4-FFF2-40B4-BE49-F238E27FC236}">
                  <a16:creationId xmlns:a16="http://schemas.microsoft.com/office/drawing/2014/main" id="{82B2AF7E-04B4-6444-9228-F474AA70D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0897" y="769943"/>
              <a:ext cx="684000" cy="684000"/>
            </a:xfrm>
            <a:prstGeom prst="rect">
              <a:avLst/>
            </a:prstGeom>
          </p:spPr>
        </p:pic>
        <p:pic>
          <p:nvPicPr>
            <p:cNvPr id="251" name="Elemento grafico 250" descr="Germe con riempimento a tinta unita">
              <a:extLst>
                <a:ext uri="{FF2B5EF4-FFF2-40B4-BE49-F238E27FC236}">
                  <a16:creationId xmlns:a16="http://schemas.microsoft.com/office/drawing/2014/main" id="{89E5C768-8342-1445-9C9E-7E288B32543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769942"/>
              <a:ext cx="684000" cy="684000"/>
            </a:xfrm>
            <a:prstGeom prst="rect">
              <a:avLst/>
            </a:prstGeom>
          </p:spPr>
        </p:pic>
        <p:pic>
          <p:nvPicPr>
            <p:cNvPr id="252" name="Elemento grafico 251" descr="Germe con riempimento a tinta unita">
              <a:extLst>
                <a:ext uri="{FF2B5EF4-FFF2-40B4-BE49-F238E27FC236}">
                  <a16:creationId xmlns:a16="http://schemas.microsoft.com/office/drawing/2014/main" id="{FF72A1A6-C809-C446-8E29-369839C74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15539" y="769942"/>
              <a:ext cx="684000" cy="684000"/>
            </a:xfrm>
            <a:prstGeom prst="rect">
              <a:avLst/>
            </a:prstGeom>
          </p:spPr>
        </p:pic>
        <p:pic>
          <p:nvPicPr>
            <p:cNvPr id="253" name="Elemento grafico 252" descr="Germe con riempimento a tinta unita">
              <a:extLst>
                <a:ext uri="{FF2B5EF4-FFF2-40B4-BE49-F238E27FC236}">
                  <a16:creationId xmlns:a16="http://schemas.microsoft.com/office/drawing/2014/main" id="{894B4D68-FE5F-1B48-A5C3-3B4F144D30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7860" y="769942"/>
              <a:ext cx="684000" cy="684000"/>
            </a:xfrm>
            <a:prstGeom prst="rect">
              <a:avLst/>
            </a:prstGeom>
          </p:spPr>
        </p:pic>
        <p:pic>
          <p:nvPicPr>
            <p:cNvPr id="254" name="Elemento grafico 253" descr="Germe con riempimento a tinta unita">
              <a:extLst>
                <a:ext uri="{FF2B5EF4-FFF2-40B4-BE49-F238E27FC236}">
                  <a16:creationId xmlns:a16="http://schemas.microsoft.com/office/drawing/2014/main" id="{66D88F2E-513B-2D4F-B505-9B8CC3C93D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0897" y="1423251"/>
              <a:ext cx="684000" cy="684000"/>
            </a:xfrm>
            <a:prstGeom prst="rect">
              <a:avLst/>
            </a:prstGeom>
          </p:spPr>
        </p:pic>
        <p:pic>
          <p:nvPicPr>
            <p:cNvPr id="255" name="Elemento grafico 254" descr="Germe con riempimento a tinta unita">
              <a:extLst>
                <a:ext uri="{FF2B5EF4-FFF2-40B4-BE49-F238E27FC236}">
                  <a16:creationId xmlns:a16="http://schemas.microsoft.com/office/drawing/2014/main" id="{63A9AB67-7B18-C94E-BE4D-D6C0FC55D78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1423250"/>
              <a:ext cx="684000" cy="684000"/>
            </a:xfrm>
            <a:prstGeom prst="rect">
              <a:avLst/>
            </a:prstGeom>
          </p:spPr>
        </p:pic>
        <p:pic>
          <p:nvPicPr>
            <p:cNvPr id="256" name="Elemento grafico 255" descr="Germe con riempimento a tinta unita">
              <a:extLst>
                <a:ext uri="{FF2B5EF4-FFF2-40B4-BE49-F238E27FC236}">
                  <a16:creationId xmlns:a16="http://schemas.microsoft.com/office/drawing/2014/main" id="{ECB29DA0-211F-3A4D-926E-DCD29C14A26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15539" y="1423250"/>
              <a:ext cx="684000" cy="684000"/>
            </a:xfrm>
            <a:prstGeom prst="rect">
              <a:avLst/>
            </a:prstGeom>
          </p:spPr>
        </p:pic>
        <p:pic>
          <p:nvPicPr>
            <p:cNvPr id="257" name="Elemento grafico 256" descr="Germe con riempimento a tinta unita">
              <a:extLst>
                <a:ext uri="{FF2B5EF4-FFF2-40B4-BE49-F238E27FC236}">
                  <a16:creationId xmlns:a16="http://schemas.microsoft.com/office/drawing/2014/main" id="{24560C2E-9F92-224E-A863-A0814D3C960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7860" y="1423250"/>
              <a:ext cx="684000" cy="684000"/>
            </a:xfrm>
            <a:prstGeom prst="rect">
              <a:avLst/>
            </a:prstGeom>
          </p:spPr>
        </p:pic>
        <p:pic>
          <p:nvPicPr>
            <p:cNvPr id="258" name="Elemento grafico 257" descr="Germe con riempimento a tinta unita">
              <a:extLst>
                <a:ext uri="{FF2B5EF4-FFF2-40B4-BE49-F238E27FC236}">
                  <a16:creationId xmlns:a16="http://schemas.microsoft.com/office/drawing/2014/main" id="{08C065CB-1517-BF4B-B409-5C2D331CA0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0897" y="2092057"/>
              <a:ext cx="684000" cy="684000"/>
            </a:xfrm>
            <a:prstGeom prst="rect">
              <a:avLst/>
            </a:prstGeom>
          </p:spPr>
        </p:pic>
        <p:pic>
          <p:nvPicPr>
            <p:cNvPr id="259" name="Elemento grafico 258" descr="Germe con riempimento a tinta unita">
              <a:extLst>
                <a:ext uri="{FF2B5EF4-FFF2-40B4-BE49-F238E27FC236}">
                  <a16:creationId xmlns:a16="http://schemas.microsoft.com/office/drawing/2014/main" id="{251DA563-F30F-1E46-86FA-A9CA059E2CE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8563218" y="2092056"/>
              <a:ext cx="684000" cy="684000"/>
            </a:xfrm>
            <a:prstGeom prst="rect">
              <a:avLst/>
            </a:prstGeom>
          </p:spPr>
        </p:pic>
        <p:pic>
          <p:nvPicPr>
            <p:cNvPr id="260" name="Elemento grafico 259" descr="Germe con riempimento a tinta unita">
              <a:extLst>
                <a:ext uri="{FF2B5EF4-FFF2-40B4-BE49-F238E27FC236}">
                  <a16:creationId xmlns:a16="http://schemas.microsoft.com/office/drawing/2014/main" id="{5F412373-A248-7340-AA31-318FD2A8CBC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2092056"/>
              <a:ext cx="684000" cy="684000"/>
            </a:xfrm>
            <a:prstGeom prst="rect">
              <a:avLst/>
            </a:prstGeom>
          </p:spPr>
        </p:pic>
        <p:pic>
          <p:nvPicPr>
            <p:cNvPr id="261" name="Elemento grafico 260" descr="Germe con riempimento a tinta unita">
              <a:extLst>
                <a:ext uri="{FF2B5EF4-FFF2-40B4-BE49-F238E27FC236}">
                  <a16:creationId xmlns:a16="http://schemas.microsoft.com/office/drawing/2014/main" id="{FC125636-6DFC-7843-B338-35BD39F7F0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7860" y="2092056"/>
              <a:ext cx="684000" cy="684000"/>
            </a:xfrm>
            <a:prstGeom prst="rect">
              <a:avLst/>
            </a:prstGeom>
          </p:spPr>
        </p:pic>
        <p:pic>
          <p:nvPicPr>
            <p:cNvPr id="262" name="Elemento grafico 261" descr="Germe con riempimento a tinta unita">
              <a:extLst>
                <a:ext uri="{FF2B5EF4-FFF2-40B4-BE49-F238E27FC236}">
                  <a16:creationId xmlns:a16="http://schemas.microsoft.com/office/drawing/2014/main" id="{671F6148-3CE7-5E48-B66D-9B9E271F5C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910897" y="2745364"/>
              <a:ext cx="684000" cy="684000"/>
            </a:xfrm>
            <a:prstGeom prst="rect">
              <a:avLst/>
            </a:prstGeom>
          </p:spPr>
        </p:pic>
        <p:pic>
          <p:nvPicPr>
            <p:cNvPr id="263" name="Elemento grafico 262" descr="Germe con riempimento a tinta unita">
              <a:extLst>
                <a:ext uri="{FF2B5EF4-FFF2-40B4-BE49-F238E27FC236}">
                  <a16:creationId xmlns:a16="http://schemas.microsoft.com/office/drawing/2014/main" id="{C49EE720-4ACD-7840-B32A-B0DAB0CCF8C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3218" y="2745363"/>
              <a:ext cx="684000" cy="684000"/>
            </a:xfrm>
            <a:prstGeom prst="rect">
              <a:avLst/>
            </a:prstGeom>
          </p:spPr>
        </p:pic>
        <p:pic>
          <p:nvPicPr>
            <p:cNvPr id="264" name="Elemento grafico 263" descr="Germe con riempimento a tinta unita">
              <a:extLst>
                <a:ext uri="{FF2B5EF4-FFF2-40B4-BE49-F238E27FC236}">
                  <a16:creationId xmlns:a16="http://schemas.microsoft.com/office/drawing/2014/main" id="{4FED45A1-DA49-F947-8A02-DD0A0B1A19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15539" y="2745363"/>
              <a:ext cx="684000" cy="684000"/>
            </a:xfrm>
            <a:prstGeom prst="rect">
              <a:avLst/>
            </a:prstGeom>
          </p:spPr>
        </p:pic>
        <p:pic>
          <p:nvPicPr>
            <p:cNvPr id="265" name="Elemento grafico 264" descr="Germe con riempimento a tinta unita">
              <a:extLst>
                <a:ext uri="{FF2B5EF4-FFF2-40B4-BE49-F238E27FC236}">
                  <a16:creationId xmlns:a16="http://schemas.microsoft.com/office/drawing/2014/main" id="{FD7675C3-5812-C14A-A8D5-C27A4035B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867860" y="2745363"/>
              <a:ext cx="684000" cy="684000"/>
            </a:xfrm>
            <a:prstGeom prst="rect">
              <a:avLst/>
            </a:prstGeom>
          </p:spPr>
        </p:pic>
      </p:grpSp>
      <p:grpSp>
        <p:nvGrpSpPr>
          <p:cNvPr id="266" name="Gruppo 265">
            <a:extLst>
              <a:ext uri="{FF2B5EF4-FFF2-40B4-BE49-F238E27FC236}">
                <a16:creationId xmlns:a16="http://schemas.microsoft.com/office/drawing/2014/main" id="{C371AEF8-9723-A249-81A1-713B9E633543}"/>
              </a:ext>
            </a:extLst>
          </p:cNvPr>
          <p:cNvGrpSpPr/>
          <p:nvPr/>
        </p:nvGrpSpPr>
        <p:grpSpPr>
          <a:xfrm>
            <a:off x="3438944" y="4274755"/>
            <a:ext cx="1172498" cy="1173363"/>
            <a:chOff x="8563218" y="2092056"/>
            <a:chExt cx="1336321" cy="1337307"/>
          </a:xfrm>
        </p:grpSpPr>
        <p:pic>
          <p:nvPicPr>
            <p:cNvPr id="267" name="Elemento grafico 266" descr="Germe con riempimento a tinta unita">
              <a:extLst>
                <a:ext uri="{FF2B5EF4-FFF2-40B4-BE49-F238E27FC236}">
                  <a16:creationId xmlns:a16="http://schemas.microsoft.com/office/drawing/2014/main" id="{FB5CF46E-3266-A04E-8F27-FB73D0EDB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215539" y="2092056"/>
              <a:ext cx="684000" cy="684000"/>
            </a:xfrm>
            <a:prstGeom prst="rect">
              <a:avLst/>
            </a:prstGeom>
          </p:spPr>
        </p:pic>
        <p:pic>
          <p:nvPicPr>
            <p:cNvPr id="268" name="Elemento grafico 267" descr="Germe con riempimento a tinta unita">
              <a:extLst>
                <a:ext uri="{FF2B5EF4-FFF2-40B4-BE49-F238E27FC236}">
                  <a16:creationId xmlns:a16="http://schemas.microsoft.com/office/drawing/2014/main" id="{8D82F7AD-8FE3-324E-BBBF-4E42F89770F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8563218" y="2745363"/>
              <a:ext cx="684000" cy="684000"/>
            </a:xfrm>
            <a:prstGeom prst="rect">
              <a:avLst/>
            </a:prstGeom>
          </p:spPr>
        </p:pic>
        <p:pic>
          <p:nvPicPr>
            <p:cNvPr id="269" name="Elemento grafico 268" descr="Germe con riempimento a tinta unita">
              <a:extLst>
                <a:ext uri="{FF2B5EF4-FFF2-40B4-BE49-F238E27FC236}">
                  <a16:creationId xmlns:a16="http://schemas.microsoft.com/office/drawing/2014/main" id="{DF5F9696-9DEC-3946-87ED-D69B1F014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9215539" y="2745363"/>
              <a:ext cx="684000" cy="684000"/>
            </a:xfrm>
            <a:prstGeom prst="rect">
              <a:avLst/>
            </a:prstGeom>
          </p:spPr>
        </p:pic>
      </p:grpSp>
      <p:grpSp>
        <p:nvGrpSpPr>
          <p:cNvPr id="270" name="Gruppo 269">
            <a:extLst>
              <a:ext uri="{FF2B5EF4-FFF2-40B4-BE49-F238E27FC236}">
                <a16:creationId xmlns:a16="http://schemas.microsoft.com/office/drawing/2014/main" id="{6E056EC8-DECC-C54E-9AA6-12BCE6137D2F}"/>
              </a:ext>
            </a:extLst>
          </p:cNvPr>
          <p:cNvGrpSpPr/>
          <p:nvPr/>
        </p:nvGrpSpPr>
        <p:grpSpPr>
          <a:xfrm>
            <a:off x="5524142" y="3709224"/>
            <a:ext cx="1755066" cy="2333396"/>
            <a:chOff x="8563218" y="769942"/>
            <a:chExt cx="2000285" cy="2659421"/>
          </a:xfrm>
          <a:solidFill>
            <a:schemeClr val="tx1"/>
          </a:solidFill>
        </p:grpSpPr>
        <p:pic>
          <p:nvPicPr>
            <p:cNvPr id="272" name="Elemento grafico 271" descr="Germe con riempimento a tinta unita">
              <a:extLst>
                <a:ext uri="{FF2B5EF4-FFF2-40B4-BE49-F238E27FC236}">
                  <a16:creationId xmlns:a16="http://schemas.microsoft.com/office/drawing/2014/main" id="{887B1FEF-C5B3-5D4F-8DFF-8D22232AC3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63218" y="769942"/>
              <a:ext cx="684000" cy="684000"/>
            </a:xfrm>
            <a:prstGeom prst="rect">
              <a:avLst/>
            </a:prstGeom>
          </p:spPr>
        </p:pic>
        <p:pic>
          <p:nvPicPr>
            <p:cNvPr id="273" name="Elemento grafico 272" descr="Germe con riempimento a tinta unita">
              <a:extLst>
                <a:ext uri="{FF2B5EF4-FFF2-40B4-BE49-F238E27FC236}">
                  <a16:creationId xmlns:a16="http://schemas.microsoft.com/office/drawing/2014/main" id="{0A66799A-82CB-7744-A900-1D046F431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15539" y="769942"/>
              <a:ext cx="684000" cy="684000"/>
            </a:xfrm>
            <a:prstGeom prst="rect">
              <a:avLst/>
            </a:prstGeom>
          </p:spPr>
        </p:pic>
        <p:pic>
          <p:nvPicPr>
            <p:cNvPr id="276" name="Elemento grafico 275" descr="Germe con riempimento a tinta unita">
              <a:extLst>
                <a:ext uri="{FF2B5EF4-FFF2-40B4-BE49-F238E27FC236}">
                  <a16:creationId xmlns:a16="http://schemas.microsoft.com/office/drawing/2014/main" id="{AA6AD05B-9993-2A4F-B284-E85BB2D5B96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63218" y="1423250"/>
              <a:ext cx="684000" cy="684000"/>
            </a:xfrm>
            <a:prstGeom prst="rect">
              <a:avLst/>
            </a:prstGeom>
          </p:spPr>
        </p:pic>
        <p:pic>
          <p:nvPicPr>
            <p:cNvPr id="277" name="Elemento grafico 276" descr="Germe con riempimento a tinta unita">
              <a:extLst>
                <a:ext uri="{FF2B5EF4-FFF2-40B4-BE49-F238E27FC236}">
                  <a16:creationId xmlns:a16="http://schemas.microsoft.com/office/drawing/2014/main" id="{DC968F76-B7CD-354A-804D-05BCA4D6C0F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15539" y="1423250"/>
              <a:ext cx="684000" cy="684000"/>
            </a:xfrm>
            <a:prstGeom prst="rect">
              <a:avLst/>
            </a:prstGeom>
          </p:spPr>
        </p:pic>
        <p:pic>
          <p:nvPicPr>
            <p:cNvPr id="278" name="Elemento grafico 277" descr="Germe con riempimento a tinta unita">
              <a:extLst>
                <a:ext uri="{FF2B5EF4-FFF2-40B4-BE49-F238E27FC236}">
                  <a16:creationId xmlns:a16="http://schemas.microsoft.com/office/drawing/2014/main" id="{8590C668-BE16-0A40-94D0-C6744F05DCD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7860" y="1423250"/>
              <a:ext cx="684000" cy="684000"/>
            </a:xfrm>
            <a:prstGeom prst="rect">
              <a:avLst/>
            </a:prstGeom>
          </p:spPr>
        </p:pic>
        <p:pic>
          <p:nvPicPr>
            <p:cNvPr id="280" name="Elemento grafico 279" descr="Germe con riempimento a tinta unita">
              <a:extLst>
                <a:ext uri="{FF2B5EF4-FFF2-40B4-BE49-F238E27FC236}">
                  <a16:creationId xmlns:a16="http://schemas.microsoft.com/office/drawing/2014/main" id="{483F000D-4144-0D4F-8174-68EF2D03E07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8563218" y="2092056"/>
              <a:ext cx="684000" cy="684000"/>
            </a:xfrm>
            <a:prstGeom prst="rect">
              <a:avLst/>
            </a:prstGeom>
          </p:spPr>
        </p:pic>
        <p:pic>
          <p:nvPicPr>
            <p:cNvPr id="281" name="Elemento grafico 280" descr="Germe con riempimento a tinta unita">
              <a:extLst>
                <a:ext uri="{FF2B5EF4-FFF2-40B4-BE49-F238E27FC236}">
                  <a16:creationId xmlns:a16="http://schemas.microsoft.com/office/drawing/2014/main" id="{E3DE6C0D-B869-924A-9BFB-30FB6A850DB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215539" y="2092056"/>
              <a:ext cx="684000" cy="684000"/>
            </a:xfrm>
            <a:prstGeom prst="rect">
              <a:avLst/>
            </a:prstGeom>
          </p:spPr>
        </p:pic>
        <p:pic>
          <p:nvPicPr>
            <p:cNvPr id="282" name="Elemento grafico 281" descr="Germe con riempimento a tinta unita">
              <a:extLst>
                <a:ext uri="{FF2B5EF4-FFF2-40B4-BE49-F238E27FC236}">
                  <a16:creationId xmlns:a16="http://schemas.microsoft.com/office/drawing/2014/main" id="{F05B6A59-05B9-8A46-BEB9-201577869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7860" y="2092056"/>
              <a:ext cx="684000" cy="684000"/>
            </a:xfrm>
            <a:prstGeom prst="rect">
              <a:avLst/>
            </a:prstGeom>
          </p:spPr>
        </p:pic>
        <p:pic>
          <p:nvPicPr>
            <p:cNvPr id="283" name="Elemento grafico 282" descr="Germe con riempimento a tinta unita">
              <a:extLst>
                <a:ext uri="{FF2B5EF4-FFF2-40B4-BE49-F238E27FC236}">
                  <a16:creationId xmlns:a16="http://schemas.microsoft.com/office/drawing/2014/main" id="{C7D33280-389E-F748-B64C-FF919160F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79503" y="785137"/>
              <a:ext cx="684000" cy="684000"/>
            </a:xfrm>
            <a:prstGeom prst="rect">
              <a:avLst/>
            </a:prstGeom>
          </p:spPr>
        </p:pic>
        <p:pic>
          <p:nvPicPr>
            <p:cNvPr id="284" name="Elemento grafico 283" descr="Germe con riempimento a tinta unita">
              <a:extLst>
                <a:ext uri="{FF2B5EF4-FFF2-40B4-BE49-F238E27FC236}">
                  <a16:creationId xmlns:a16="http://schemas.microsoft.com/office/drawing/2014/main" id="{307E75C4-831D-6346-8E53-D9436BC0CD5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563218" y="2745363"/>
              <a:ext cx="684000" cy="684000"/>
            </a:xfrm>
            <a:prstGeom prst="rect">
              <a:avLst/>
            </a:prstGeom>
          </p:spPr>
        </p:pic>
        <p:pic>
          <p:nvPicPr>
            <p:cNvPr id="285" name="Elemento grafico 284" descr="Germe con riempimento a tinta unita">
              <a:extLst>
                <a:ext uri="{FF2B5EF4-FFF2-40B4-BE49-F238E27FC236}">
                  <a16:creationId xmlns:a16="http://schemas.microsoft.com/office/drawing/2014/main" id="{C2E412A4-04F6-BB49-8A10-7A1F40AB6F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215539" y="2745363"/>
              <a:ext cx="684000" cy="684000"/>
            </a:xfrm>
            <a:prstGeom prst="rect">
              <a:avLst/>
            </a:prstGeom>
          </p:spPr>
        </p:pic>
        <p:pic>
          <p:nvPicPr>
            <p:cNvPr id="286" name="Elemento grafico 285" descr="Germe con riempimento a tinta unita">
              <a:extLst>
                <a:ext uri="{FF2B5EF4-FFF2-40B4-BE49-F238E27FC236}">
                  <a16:creationId xmlns:a16="http://schemas.microsoft.com/office/drawing/2014/main" id="{20A210B3-89A8-A846-9D97-09D1FD3D75C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867860" y="2745363"/>
              <a:ext cx="684000" cy="684000"/>
            </a:xfrm>
            <a:prstGeom prst="rect">
              <a:avLst/>
            </a:prstGeom>
          </p:spPr>
        </p:pic>
      </p:grpSp>
      <p:grpSp>
        <p:nvGrpSpPr>
          <p:cNvPr id="287" name="Gruppo 286">
            <a:extLst>
              <a:ext uri="{FF2B5EF4-FFF2-40B4-BE49-F238E27FC236}">
                <a16:creationId xmlns:a16="http://schemas.microsoft.com/office/drawing/2014/main" id="{7A64FE59-6BEE-7A4C-92FE-D46231FAB9FA}"/>
              </a:ext>
            </a:extLst>
          </p:cNvPr>
          <p:cNvGrpSpPr/>
          <p:nvPr/>
        </p:nvGrpSpPr>
        <p:grpSpPr>
          <a:xfrm>
            <a:off x="2605142" y="4695780"/>
            <a:ext cx="842406" cy="307777"/>
            <a:chOff x="2612830" y="1769722"/>
            <a:chExt cx="842406" cy="307777"/>
          </a:xfrm>
        </p:grpSpPr>
        <p:cxnSp>
          <p:nvCxnSpPr>
            <p:cNvPr id="288" name="Connettore 2 287">
              <a:extLst>
                <a:ext uri="{FF2B5EF4-FFF2-40B4-BE49-F238E27FC236}">
                  <a16:creationId xmlns:a16="http://schemas.microsoft.com/office/drawing/2014/main" id="{0A4CF6AF-6098-0044-86FC-2B103BC85448}"/>
                </a:ext>
              </a:extLst>
            </p:cNvPr>
            <p:cNvCxnSpPr>
              <a:cxnSpLocks/>
            </p:cNvCxnSpPr>
            <p:nvPr/>
          </p:nvCxnSpPr>
          <p:spPr>
            <a:xfrm>
              <a:off x="2677110" y="2077499"/>
              <a:ext cx="7781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9" name="CasellaDiTesto 288">
              <a:extLst>
                <a:ext uri="{FF2B5EF4-FFF2-40B4-BE49-F238E27FC236}">
                  <a16:creationId xmlns:a16="http://schemas.microsoft.com/office/drawing/2014/main" id="{F1B27F59-C5BE-0043-874A-A0B0E49154EC}"/>
                </a:ext>
              </a:extLst>
            </p:cNvPr>
            <p:cNvSpPr txBox="1"/>
            <p:nvPr/>
          </p:nvSpPr>
          <p:spPr>
            <a:xfrm>
              <a:off x="2612830" y="176972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>
                  <a:latin typeface="Arial" panose="020B0604020202020204" pitchFamily="34" charset="0"/>
                  <a:cs typeface="Arial" panose="020B0604020202020204" pitchFamily="34" charset="0"/>
                </a:rPr>
                <a:t>terapia</a:t>
              </a:r>
            </a:p>
          </p:txBody>
        </p:sp>
      </p:grpSp>
      <p:grpSp>
        <p:nvGrpSpPr>
          <p:cNvPr id="290" name="Gruppo 289">
            <a:extLst>
              <a:ext uri="{FF2B5EF4-FFF2-40B4-BE49-F238E27FC236}">
                <a16:creationId xmlns:a16="http://schemas.microsoft.com/office/drawing/2014/main" id="{584F5A0E-57ED-7F46-B97F-95F4F516049F}"/>
              </a:ext>
            </a:extLst>
          </p:cNvPr>
          <p:cNvGrpSpPr/>
          <p:nvPr/>
        </p:nvGrpSpPr>
        <p:grpSpPr>
          <a:xfrm>
            <a:off x="4595953" y="4694513"/>
            <a:ext cx="959870" cy="307777"/>
            <a:chOff x="2612830" y="1769722"/>
            <a:chExt cx="959870" cy="307777"/>
          </a:xfrm>
        </p:grpSpPr>
        <p:cxnSp>
          <p:nvCxnSpPr>
            <p:cNvPr id="291" name="Connettore 2 290">
              <a:extLst>
                <a:ext uri="{FF2B5EF4-FFF2-40B4-BE49-F238E27FC236}">
                  <a16:creationId xmlns:a16="http://schemas.microsoft.com/office/drawing/2014/main" id="{4D4B8781-31EB-FD44-83A8-EB63662AD62A}"/>
                </a:ext>
              </a:extLst>
            </p:cNvPr>
            <p:cNvCxnSpPr>
              <a:cxnSpLocks/>
            </p:cNvCxnSpPr>
            <p:nvPr/>
          </p:nvCxnSpPr>
          <p:spPr>
            <a:xfrm>
              <a:off x="2677110" y="2077499"/>
              <a:ext cx="89559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2" name="CasellaDiTesto 291">
              <a:extLst>
                <a:ext uri="{FF2B5EF4-FFF2-40B4-BE49-F238E27FC236}">
                  <a16:creationId xmlns:a16="http://schemas.microsoft.com/office/drawing/2014/main" id="{2EFED784-9CCA-2F44-81CF-261224F7CF30}"/>
                </a:ext>
              </a:extLst>
            </p:cNvPr>
            <p:cNvSpPr txBox="1"/>
            <p:nvPr/>
          </p:nvSpPr>
          <p:spPr>
            <a:xfrm>
              <a:off x="2612830" y="1769722"/>
              <a:ext cx="91884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>
                  <a:latin typeface="Arial" panose="020B0604020202020204" pitchFamily="34" charset="0"/>
                  <a:cs typeface="Arial" panose="020B0604020202020204" pitchFamily="34" charset="0"/>
                </a:rPr>
                <a:t>followup</a:t>
              </a:r>
            </a:p>
          </p:txBody>
        </p:sp>
      </p:grpSp>
      <p:grpSp>
        <p:nvGrpSpPr>
          <p:cNvPr id="295" name="Gruppo 294">
            <a:extLst>
              <a:ext uri="{FF2B5EF4-FFF2-40B4-BE49-F238E27FC236}">
                <a16:creationId xmlns:a16="http://schemas.microsoft.com/office/drawing/2014/main" id="{957CBAF6-54BE-3C49-BE32-43FC08F852A4}"/>
              </a:ext>
            </a:extLst>
          </p:cNvPr>
          <p:cNvGrpSpPr/>
          <p:nvPr/>
        </p:nvGrpSpPr>
        <p:grpSpPr>
          <a:xfrm>
            <a:off x="7262180" y="4694082"/>
            <a:ext cx="842406" cy="307777"/>
            <a:chOff x="2612830" y="1769722"/>
            <a:chExt cx="842406" cy="307777"/>
          </a:xfrm>
        </p:grpSpPr>
        <p:cxnSp>
          <p:nvCxnSpPr>
            <p:cNvPr id="296" name="Connettore 2 295">
              <a:extLst>
                <a:ext uri="{FF2B5EF4-FFF2-40B4-BE49-F238E27FC236}">
                  <a16:creationId xmlns:a16="http://schemas.microsoft.com/office/drawing/2014/main" id="{C49BDA85-1DA4-5341-8C42-9AE99D39EA6C}"/>
                </a:ext>
              </a:extLst>
            </p:cNvPr>
            <p:cNvCxnSpPr>
              <a:cxnSpLocks/>
            </p:cNvCxnSpPr>
            <p:nvPr/>
          </p:nvCxnSpPr>
          <p:spPr>
            <a:xfrm>
              <a:off x="2677110" y="2077499"/>
              <a:ext cx="778126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7" name="CasellaDiTesto 296">
              <a:extLst>
                <a:ext uri="{FF2B5EF4-FFF2-40B4-BE49-F238E27FC236}">
                  <a16:creationId xmlns:a16="http://schemas.microsoft.com/office/drawing/2014/main" id="{547DB978-6841-5541-A5A6-C76697E7C752}"/>
                </a:ext>
              </a:extLst>
            </p:cNvPr>
            <p:cNvSpPr txBox="1"/>
            <p:nvPr/>
          </p:nvSpPr>
          <p:spPr>
            <a:xfrm>
              <a:off x="2612830" y="1769722"/>
              <a:ext cx="77136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400" b="1">
                  <a:latin typeface="Arial" panose="020B0604020202020204" pitchFamily="34" charset="0"/>
                  <a:cs typeface="Arial" panose="020B0604020202020204" pitchFamily="34" charset="0"/>
                </a:rPr>
                <a:t>terapia</a:t>
              </a:r>
            </a:p>
          </p:txBody>
        </p:sp>
      </p:grpSp>
      <p:cxnSp>
        <p:nvCxnSpPr>
          <p:cNvPr id="299" name="Connettore 2 298">
            <a:extLst>
              <a:ext uri="{FF2B5EF4-FFF2-40B4-BE49-F238E27FC236}">
                <a16:creationId xmlns:a16="http://schemas.microsoft.com/office/drawing/2014/main" id="{C7202846-C5EF-5F45-B475-EFCD14796068}"/>
              </a:ext>
            </a:extLst>
          </p:cNvPr>
          <p:cNvCxnSpPr>
            <a:cxnSpLocks/>
          </p:cNvCxnSpPr>
          <p:nvPr/>
        </p:nvCxnSpPr>
        <p:spPr>
          <a:xfrm>
            <a:off x="9511129" y="4995665"/>
            <a:ext cx="1659791" cy="0"/>
          </a:xfrm>
          <a:prstGeom prst="straightConnector1">
            <a:avLst/>
          </a:prstGeom>
          <a:ln w="38100">
            <a:solidFill>
              <a:schemeClr val="tx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>
            <a:extLst>
              <a:ext uri="{FF2B5EF4-FFF2-40B4-BE49-F238E27FC236}">
                <a16:creationId xmlns:a16="http://schemas.microsoft.com/office/drawing/2014/main" id="{BDB021D1-F514-4245-9FE4-23BEB282DD0F}"/>
              </a:ext>
            </a:extLst>
          </p:cNvPr>
          <p:cNvCxnSpPr>
            <a:cxnSpLocks/>
          </p:cNvCxnSpPr>
          <p:nvPr/>
        </p:nvCxnSpPr>
        <p:spPr>
          <a:xfrm>
            <a:off x="8582582" y="883090"/>
            <a:ext cx="0" cy="1511644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036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" grpId="0"/>
      <p:bldP spid="242" grpId="0"/>
      <p:bldP spid="244" grpId="0"/>
      <p:bldP spid="247" grpId="0"/>
      <p:bldP spid="24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4A9A37B3-4DE7-4046-B644-52666EEA97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412" y="1921764"/>
            <a:ext cx="5825414" cy="3594865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2382A832-372A-714D-BB02-A29A8A1AD0CB}"/>
              </a:ext>
            </a:extLst>
          </p:cNvPr>
          <p:cNvSpPr txBox="1"/>
          <p:nvPr/>
        </p:nvSpPr>
        <p:spPr>
          <a:xfrm>
            <a:off x="2954543" y="667978"/>
            <a:ext cx="627601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000" b="1">
                <a:latin typeface="Arial" panose="020B0604020202020204" pitchFamily="34" charset="0"/>
                <a:cs typeface="Arial" panose="020B0604020202020204" pitchFamily="34" charset="0"/>
              </a:rPr>
              <a:t>TERAPIA ADATTIVA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861FB528-B1B7-2B4D-8F6B-30931269AC49}"/>
              </a:ext>
            </a:extLst>
          </p:cNvPr>
          <p:cNvSpPr txBox="1"/>
          <p:nvPr/>
        </p:nvSpPr>
        <p:spPr>
          <a:xfrm>
            <a:off x="8728038" y="6549102"/>
            <a:ext cx="34639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Enriquez-Navas PM. et al., Sci Trans Med, 2016</a:t>
            </a:r>
          </a:p>
        </p:txBody>
      </p:sp>
      <p:grpSp>
        <p:nvGrpSpPr>
          <p:cNvPr id="7" name="Gruppo 6">
            <a:extLst>
              <a:ext uri="{FF2B5EF4-FFF2-40B4-BE49-F238E27FC236}">
                <a16:creationId xmlns:a16="http://schemas.microsoft.com/office/drawing/2014/main" id="{214682AF-C3B6-8346-BE4A-20471D7EE75C}"/>
              </a:ext>
            </a:extLst>
          </p:cNvPr>
          <p:cNvGrpSpPr/>
          <p:nvPr/>
        </p:nvGrpSpPr>
        <p:grpSpPr>
          <a:xfrm>
            <a:off x="6421922" y="1937483"/>
            <a:ext cx="4879355" cy="2094742"/>
            <a:chOff x="6054793" y="1717444"/>
            <a:chExt cx="4879355" cy="2094742"/>
          </a:xfrm>
        </p:grpSpPr>
        <p:pic>
          <p:nvPicPr>
            <p:cNvPr id="8" name="Immagine 7" descr="Immagine che contiene testo&#10;&#10;Descrizione generata automaticamente">
              <a:extLst>
                <a:ext uri="{FF2B5EF4-FFF2-40B4-BE49-F238E27FC236}">
                  <a16:creationId xmlns:a16="http://schemas.microsoft.com/office/drawing/2014/main" id="{9B47DBAF-A186-3A4B-A524-B7606B0B550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54793" y="2080316"/>
              <a:ext cx="4879355" cy="1731870"/>
            </a:xfrm>
            <a:prstGeom prst="rect">
              <a:avLst/>
            </a:prstGeom>
          </p:spPr>
        </p:pic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3BAE1890-2A97-4840-881F-1B86347FACC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3480" b="5486"/>
            <a:stretch/>
          </p:blipFill>
          <p:spPr>
            <a:xfrm>
              <a:off x="6115586" y="1717444"/>
              <a:ext cx="4818562" cy="526645"/>
            </a:xfrm>
            <a:prstGeom prst="rect">
              <a:avLst/>
            </a:prstGeom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15832A4-B947-3746-A465-FE7E09F1252F}"/>
              </a:ext>
            </a:extLst>
          </p:cNvPr>
          <p:cNvGrpSpPr/>
          <p:nvPr/>
        </p:nvGrpSpPr>
        <p:grpSpPr>
          <a:xfrm>
            <a:off x="6397814" y="4248285"/>
            <a:ext cx="5023600" cy="1897957"/>
            <a:chOff x="6608679" y="4295680"/>
            <a:chExt cx="5023600" cy="1897957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08F2038D-2262-AA4F-8DF0-44B0E01C4E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43162"/>
            <a:stretch/>
          </p:blipFill>
          <p:spPr>
            <a:xfrm>
              <a:off x="6608679" y="4947456"/>
              <a:ext cx="4829595" cy="1246181"/>
            </a:xfrm>
            <a:prstGeom prst="rect">
              <a:avLst/>
            </a:prstGeom>
          </p:spPr>
        </p:pic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E84AF7F5-C3FA-CB40-A201-91A8B402644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66526"/>
            <a:stretch/>
          </p:blipFill>
          <p:spPr>
            <a:xfrm>
              <a:off x="6802684" y="4295680"/>
              <a:ext cx="4829595" cy="733929"/>
            </a:xfrm>
            <a:prstGeom prst="rect">
              <a:avLst/>
            </a:prstGeom>
          </p:spPr>
        </p:pic>
      </p:grpSp>
      <p:pic>
        <p:nvPicPr>
          <p:cNvPr id="13" name="Elemento grafico 12" descr="Cursore con riempimento a tinta unita">
            <a:extLst>
              <a:ext uri="{FF2B5EF4-FFF2-40B4-BE49-F238E27FC236}">
                <a16:creationId xmlns:a16="http://schemas.microsoft.com/office/drawing/2014/main" id="{F0F6A898-0ED3-7B4A-96A6-E7B0925EF0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042941" y="4109316"/>
            <a:ext cx="513294" cy="513294"/>
          </a:xfrm>
          <a:prstGeom prst="rect">
            <a:avLst/>
          </a:prstGeom>
        </p:spPr>
      </p:pic>
      <p:pic>
        <p:nvPicPr>
          <p:cNvPr id="14" name="Elemento grafico 13" descr="Cursore con riempimento a tinta unita">
            <a:extLst>
              <a:ext uri="{FF2B5EF4-FFF2-40B4-BE49-F238E27FC236}">
                <a16:creationId xmlns:a16="http://schemas.microsoft.com/office/drawing/2014/main" id="{C552B069-80C1-8B40-AD4F-D39435B74F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200595" y="4665858"/>
            <a:ext cx="513294" cy="513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712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uppo 15">
            <a:extLst>
              <a:ext uri="{FF2B5EF4-FFF2-40B4-BE49-F238E27FC236}">
                <a16:creationId xmlns:a16="http://schemas.microsoft.com/office/drawing/2014/main" id="{A7630C48-A9B9-4D44-A5EB-F27D9DF21FFA}"/>
              </a:ext>
            </a:extLst>
          </p:cNvPr>
          <p:cNvGrpSpPr/>
          <p:nvPr/>
        </p:nvGrpSpPr>
        <p:grpSpPr>
          <a:xfrm>
            <a:off x="5166360" y="2789880"/>
            <a:ext cx="1859280" cy="1859280"/>
            <a:chOff x="5638800" y="3777112"/>
            <a:chExt cx="914400" cy="914400"/>
          </a:xfrm>
        </p:grpSpPr>
        <p:pic>
          <p:nvPicPr>
            <p:cNvPr id="14" name="Elemento grafico 13" descr="Lampadina con riempimento a tinta unita">
              <a:extLst>
                <a:ext uri="{FF2B5EF4-FFF2-40B4-BE49-F238E27FC236}">
                  <a16:creationId xmlns:a16="http://schemas.microsoft.com/office/drawing/2014/main" id="{5548834C-AECC-2C45-9B58-0588EE211E5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5638800" y="3777112"/>
              <a:ext cx="914400" cy="914400"/>
            </a:xfrm>
            <a:prstGeom prst="rect">
              <a:avLst/>
            </a:prstGeom>
          </p:spPr>
        </p:pic>
        <p:sp>
          <p:nvSpPr>
            <p:cNvPr id="15" name="Figura a mano libera 14">
              <a:extLst>
                <a:ext uri="{FF2B5EF4-FFF2-40B4-BE49-F238E27FC236}">
                  <a16:creationId xmlns:a16="http://schemas.microsoft.com/office/drawing/2014/main" id="{757233AC-DEFC-FF4E-8F36-4A1B1E57EA91}"/>
                </a:ext>
              </a:extLst>
            </p:cNvPr>
            <p:cNvSpPr/>
            <p:nvPr/>
          </p:nvSpPr>
          <p:spPr>
            <a:xfrm>
              <a:off x="5879628" y="3851269"/>
              <a:ext cx="442896" cy="457496"/>
            </a:xfrm>
            <a:custGeom>
              <a:avLst/>
              <a:gdLst>
                <a:gd name="connsiteX0" fmla="*/ 101600 w 420255"/>
                <a:gd name="connsiteY0" fmla="*/ 429490 h 434109"/>
                <a:gd name="connsiteX1" fmla="*/ 309418 w 420255"/>
                <a:gd name="connsiteY1" fmla="*/ 434109 h 434109"/>
                <a:gd name="connsiteX2" fmla="*/ 392546 w 420255"/>
                <a:gd name="connsiteY2" fmla="*/ 300181 h 434109"/>
                <a:gd name="connsiteX3" fmla="*/ 420255 w 420255"/>
                <a:gd name="connsiteY3" fmla="*/ 157018 h 434109"/>
                <a:gd name="connsiteX4" fmla="*/ 286327 w 420255"/>
                <a:gd name="connsiteY4" fmla="*/ 13854 h 434109"/>
                <a:gd name="connsiteX5" fmla="*/ 138546 w 420255"/>
                <a:gd name="connsiteY5" fmla="*/ 0 h 434109"/>
                <a:gd name="connsiteX6" fmla="*/ 9237 w 420255"/>
                <a:gd name="connsiteY6" fmla="*/ 110836 h 434109"/>
                <a:gd name="connsiteX7" fmla="*/ 0 w 420255"/>
                <a:gd name="connsiteY7" fmla="*/ 230909 h 434109"/>
                <a:gd name="connsiteX8" fmla="*/ 23091 w 420255"/>
                <a:gd name="connsiteY8" fmla="*/ 332509 h 434109"/>
                <a:gd name="connsiteX9" fmla="*/ 101600 w 420255"/>
                <a:gd name="connsiteY9" fmla="*/ 429490 h 4341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0255" h="434109">
                  <a:moveTo>
                    <a:pt x="101600" y="429490"/>
                  </a:moveTo>
                  <a:lnTo>
                    <a:pt x="309418" y="434109"/>
                  </a:lnTo>
                  <a:lnTo>
                    <a:pt x="392546" y="300181"/>
                  </a:lnTo>
                  <a:lnTo>
                    <a:pt x="420255" y="157018"/>
                  </a:lnTo>
                  <a:lnTo>
                    <a:pt x="286327" y="13854"/>
                  </a:lnTo>
                  <a:lnTo>
                    <a:pt x="138546" y="0"/>
                  </a:lnTo>
                  <a:lnTo>
                    <a:pt x="9237" y="110836"/>
                  </a:lnTo>
                  <a:lnTo>
                    <a:pt x="0" y="230909"/>
                  </a:lnTo>
                  <a:lnTo>
                    <a:pt x="23091" y="332509"/>
                  </a:lnTo>
                  <a:lnTo>
                    <a:pt x="101600" y="429490"/>
                  </a:lnTo>
                  <a:close/>
                </a:path>
              </a:pathLst>
            </a:cu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19" name="Gruppo 18">
            <a:extLst>
              <a:ext uri="{FF2B5EF4-FFF2-40B4-BE49-F238E27FC236}">
                <a16:creationId xmlns:a16="http://schemas.microsoft.com/office/drawing/2014/main" id="{B57C0EBA-447F-9C4F-8BB3-1E96F33FF23D}"/>
              </a:ext>
            </a:extLst>
          </p:cNvPr>
          <p:cNvGrpSpPr/>
          <p:nvPr/>
        </p:nvGrpSpPr>
        <p:grpSpPr>
          <a:xfrm>
            <a:off x="6401322" y="532548"/>
            <a:ext cx="2681870" cy="804936"/>
            <a:chOff x="853369" y="2226036"/>
            <a:chExt cx="2681870" cy="804936"/>
          </a:xfrm>
        </p:grpSpPr>
        <p:sp>
          <p:nvSpPr>
            <p:cNvPr id="8" name="CasellaDiTesto 7">
              <a:extLst>
                <a:ext uri="{FF2B5EF4-FFF2-40B4-BE49-F238E27FC236}">
                  <a16:creationId xmlns:a16="http://schemas.microsoft.com/office/drawing/2014/main" id="{3F7B725B-4CE0-AD4E-906F-F80ED6FE7527}"/>
                </a:ext>
              </a:extLst>
            </p:cNvPr>
            <p:cNvSpPr txBox="1"/>
            <p:nvPr/>
          </p:nvSpPr>
          <p:spPr>
            <a:xfrm>
              <a:off x="853369" y="2323086"/>
              <a:ext cx="248855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4000" b="1">
                  <a:solidFill>
                    <a:srgbClr val="00B05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ecologia </a:t>
              </a:r>
            </a:p>
          </p:txBody>
        </p:sp>
        <p:pic>
          <p:nvPicPr>
            <p:cNvPr id="9" name="Elemento grafico 8" descr="Colibrì con riempimento a tinta unita">
              <a:extLst>
                <a:ext uri="{FF2B5EF4-FFF2-40B4-BE49-F238E27FC236}">
                  <a16:creationId xmlns:a16="http://schemas.microsoft.com/office/drawing/2014/main" id="{E40A965A-6808-0149-950A-BF4B926B51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 flipH="1">
              <a:off x="2976165" y="2226036"/>
              <a:ext cx="559074" cy="559074"/>
            </a:xfrm>
            <a:prstGeom prst="rect">
              <a:avLst/>
            </a:prstGeom>
          </p:spPr>
        </p:pic>
      </p:grpSp>
      <p:grpSp>
        <p:nvGrpSpPr>
          <p:cNvPr id="18" name="Gruppo 17">
            <a:extLst>
              <a:ext uri="{FF2B5EF4-FFF2-40B4-BE49-F238E27FC236}">
                <a16:creationId xmlns:a16="http://schemas.microsoft.com/office/drawing/2014/main" id="{4FD41B94-7FE5-9D4F-A947-9A70F9C8B85C}"/>
              </a:ext>
            </a:extLst>
          </p:cNvPr>
          <p:cNvGrpSpPr/>
          <p:nvPr/>
        </p:nvGrpSpPr>
        <p:grpSpPr>
          <a:xfrm>
            <a:off x="4424853" y="2048373"/>
            <a:ext cx="3342294" cy="3342294"/>
            <a:chOff x="4424853" y="2048373"/>
            <a:chExt cx="3342294" cy="3342294"/>
          </a:xfrm>
        </p:grpSpPr>
        <p:sp>
          <p:nvSpPr>
            <p:cNvPr id="17" name="Rettangolo 16">
              <a:extLst>
                <a:ext uri="{FF2B5EF4-FFF2-40B4-BE49-F238E27FC236}">
                  <a16:creationId xmlns:a16="http://schemas.microsoft.com/office/drawing/2014/main" id="{5BE610C1-E12F-A945-9310-32E141D6A1FC}"/>
                </a:ext>
              </a:extLst>
            </p:cNvPr>
            <p:cNvSpPr/>
            <p:nvPr/>
          </p:nvSpPr>
          <p:spPr>
            <a:xfrm>
              <a:off x="5290008" y="2910426"/>
              <a:ext cx="1611984" cy="161818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6" name="Elemento grafico 5" descr="Scatola di imballaggio aperta con riempimento a tinta unita">
              <a:extLst>
                <a:ext uri="{FF2B5EF4-FFF2-40B4-BE49-F238E27FC236}">
                  <a16:creationId xmlns:a16="http://schemas.microsoft.com/office/drawing/2014/main" id="{1657E1A2-88D0-4F4B-83EC-897B552D884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424853" y="2048373"/>
              <a:ext cx="3342294" cy="3342294"/>
            </a:xfrm>
            <a:prstGeom prst="rect">
              <a:avLst/>
            </a:prstGeom>
          </p:spPr>
        </p:pic>
      </p:grp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E021099E-5C14-8046-AB21-66138ABB222A}"/>
              </a:ext>
            </a:extLst>
          </p:cNvPr>
          <p:cNvSpPr txBox="1"/>
          <p:nvPr/>
        </p:nvSpPr>
        <p:spPr>
          <a:xfrm>
            <a:off x="4033754" y="5284875"/>
            <a:ext cx="412449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000" b="1">
                <a:latin typeface="Arial" panose="020B0604020202020204" pitchFamily="34" charset="0"/>
                <a:cs typeface="Arial" panose="020B0604020202020204" pitchFamily="34" charset="0"/>
              </a:rPr>
              <a:t>think out of the box</a:t>
            </a:r>
          </a:p>
        </p:txBody>
      </p:sp>
    </p:spTree>
    <p:extLst>
      <p:ext uri="{BB962C8B-B14F-4D97-AF65-F5344CB8AC3E}">
        <p14:creationId xmlns:p14="http://schemas.microsoft.com/office/powerpoint/2010/main" val="4058574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0 -0.28819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4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EE3FA493-604D-6D4D-964D-C11C1F27604C}"/>
              </a:ext>
            </a:extLst>
          </p:cNvPr>
          <p:cNvGrpSpPr/>
          <p:nvPr/>
        </p:nvGrpSpPr>
        <p:grpSpPr>
          <a:xfrm>
            <a:off x="3084765" y="2448733"/>
            <a:ext cx="1989311" cy="1989311"/>
            <a:chOff x="3050130" y="2448733"/>
            <a:chExt cx="1989311" cy="1989311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7112E423-AE61-9D47-8CD2-B4E0B6DB5393}"/>
                </a:ext>
              </a:extLst>
            </p:cNvPr>
            <p:cNvSpPr/>
            <p:nvPr/>
          </p:nvSpPr>
          <p:spPr>
            <a:xfrm>
              <a:off x="3050130" y="2448733"/>
              <a:ext cx="1989311" cy="1989311"/>
            </a:xfrm>
            <a:prstGeom prst="roundRect">
              <a:avLst>
                <a:gd name="adj" fmla="val 498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Elemento grafico 3" descr="Strada con due vie con un sentiero con riempimento a tinta unita">
              <a:extLst>
                <a:ext uri="{FF2B5EF4-FFF2-40B4-BE49-F238E27FC236}">
                  <a16:creationId xmlns:a16="http://schemas.microsoft.com/office/drawing/2014/main" id="{C1E2043A-A75F-2845-BAF6-826730403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24785" y="2504946"/>
              <a:ext cx="1440000" cy="144000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CB5847E-3C8F-F048-A234-AF964B15599C}"/>
                </a:ext>
              </a:extLst>
            </p:cNvPr>
            <p:cNvSpPr txBox="1"/>
            <p:nvPr/>
          </p:nvSpPr>
          <p:spPr>
            <a:xfrm>
              <a:off x="3446704" y="3944946"/>
              <a:ext cx="1196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percorsi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A294DFFA-92B7-1945-86C7-48899B2CF5FD}"/>
              </a:ext>
            </a:extLst>
          </p:cNvPr>
          <p:cNvGrpSpPr/>
          <p:nvPr/>
        </p:nvGrpSpPr>
        <p:grpSpPr>
          <a:xfrm>
            <a:off x="5102129" y="2448733"/>
            <a:ext cx="1989311" cy="1989311"/>
            <a:chOff x="5067494" y="2448733"/>
            <a:chExt cx="1989311" cy="1989311"/>
          </a:xfrm>
        </p:grpSpPr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8103972F-3478-134D-BF9C-3B588E0A4FC7}"/>
                </a:ext>
              </a:extLst>
            </p:cNvPr>
            <p:cNvSpPr/>
            <p:nvPr/>
          </p:nvSpPr>
          <p:spPr>
            <a:xfrm>
              <a:off x="5067494" y="2448733"/>
              <a:ext cx="1989311" cy="1989311"/>
            </a:xfrm>
            <a:prstGeom prst="roundRect">
              <a:avLst>
                <a:gd name="adj" fmla="val 498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EFC1A6B-83EE-A142-8CC2-8C40E486D6C3}"/>
                </a:ext>
              </a:extLst>
            </p:cNvPr>
            <p:cNvSpPr txBox="1"/>
            <p:nvPr/>
          </p:nvSpPr>
          <p:spPr>
            <a:xfrm>
              <a:off x="5479566" y="3960444"/>
              <a:ext cx="1140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vaccino</a:t>
              </a:r>
            </a:p>
          </p:txBody>
        </p:sp>
        <p:pic>
          <p:nvPicPr>
            <p:cNvPr id="6" name="Elemento grafico 5" descr="Ago con riempimento a tinta unita">
              <a:extLst>
                <a:ext uri="{FF2B5EF4-FFF2-40B4-BE49-F238E27FC236}">
                  <a16:creationId xmlns:a16="http://schemas.microsoft.com/office/drawing/2014/main" id="{C783AEB4-FB8C-D34E-B15C-B4B0A10FD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29594" y="2504946"/>
              <a:ext cx="1440000" cy="1440000"/>
            </a:xfrm>
            <a:prstGeom prst="rect">
              <a:avLst/>
            </a:prstGeom>
          </p:spPr>
        </p:pic>
      </p:grpSp>
      <p:grpSp>
        <p:nvGrpSpPr>
          <p:cNvPr id="10" name="Gruppo 9">
            <a:extLst>
              <a:ext uri="{FF2B5EF4-FFF2-40B4-BE49-F238E27FC236}">
                <a16:creationId xmlns:a16="http://schemas.microsoft.com/office/drawing/2014/main" id="{BD94EB23-04F0-314A-8595-52EF76BCC483}"/>
              </a:ext>
            </a:extLst>
          </p:cNvPr>
          <p:cNvGrpSpPr/>
          <p:nvPr/>
        </p:nvGrpSpPr>
        <p:grpSpPr>
          <a:xfrm>
            <a:off x="7117457" y="2448733"/>
            <a:ext cx="1989311" cy="1989311"/>
            <a:chOff x="7096676" y="2448733"/>
            <a:chExt cx="1989311" cy="1989311"/>
          </a:xfrm>
        </p:grpSpPr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630DD8CE-FA52-9146-8312-957E23E7EACD}"/>
                </a:ext>
              </a:extLst>
            </p:cNvPr>
            <p:cNvSpPr/>
            <p:nvPr/>
          </p:nvSpPr>
          <p:spPr>
            <a:xfrm>
              <a:off x="7096676" y="2448733"/>
              <a:ext cx="1989311" cy="1989311"/>
            </a:xfrm>
            <a:prstGeom prst="roundRect">
              <a:avLst>
                <a:gd name="adj" fmla="val 498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00E0F2A-B5B1-9345-9A16-8BB39C0704E8}"/>
                </a:ext>
              </a:extLst>
            </p:cNvPr>
            <p:cNvSpPr txBox="1"/>
            <p:nvPr/>
          </p:nvSpPr>
          <p:spPr>
            <a:xfrm>
              <a:off x="7480628" y="3944946"/>
              <a:ext cx="1167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umanità</a:t>
              </a:r>
            </a:p>
          </p:txBody>
        </p:sp>
        <p:pic>
          <p:nvPicPr>
            <p:cNvPr id="7" name="Elemento grafico 6" descr="Cuore con riempimento a tinta unita">
              <a:extLst>
                <a:ext uri="{FF2B5EF4-FFF2-40B4-BE49-F238E27FC236}">
                  <a16:creationId xmlns:a16="http://schemas.microsoft.com/office/drawing/2014/main" id="{8FA87FCF-19D7-FC4B-A74E-CC25F1DC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4281" y="2504946"/>
              <a:ext cx="1440000" cy="144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29156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>
            <a:extLst>
              <a:ext uri="{FF2B5EF4-FFF2-40B4-BE49-F238E27FC236}">
                <a16:creationId xmlns:a16="http://schemas.microsoft.com/office/drawing/2014/main" id="{ADA63AE6-C30C-3446-811B-10A80E6D6EF0}"/>
              </a:ext>
            </a:extLst>
          </p:cNvPr>
          <p:cNvGrpSpPr/>
          <p:nvPr/>
        </p:nvGrpSpPr>
        <p:grpSpPr>
          <a:xfrm>
            <a:off x="3080110" y="2448733"/>
            <a:ext cx="6035857" cy="1989311"/>
            <a:chOff x="3050130" y="2448733"/>
            <a:chExt cx="6035857" cy="1989311"/>
          </a:xfrm>
        </p:grpSpPr>
        <p:sp>
          <p:nvSpPr>
            <p:cNvPr id="8" name="Rettangolo con angoli arrotondati 7">
              <a:extLst>
                <a:ext uri="{FF2B5EF4-FFF2-40B4-BE49-F238E27FC236}">
                  <a16:creationId xmlns:a16="http://schemas.microsoft.com/office/drawing/2014/main" id="{7112E423-AE61-9D47-8CD2-B4E0B6DB5393}"/>
                </a:ext>
              </a:extLst>
            </p:cNvPr>
            <p:cNvSpPr/>
            <p:nvPr/>
          </p:nvSpPr>
          <p:spPr>
            <a:xfrm>
              <a:off x="3050130" y="2448733"/>
              <a:ext cx="1989311" cy="1989311"/>
            </a:xfrm>
            <a:prstGeom prst="roundRect">
              <a:avLst>
                <a:gd name="adj" fmla="val 498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" name="Elemento grafico 3" descr="Strada con due vie con un sentiero con riempimento a tinta unita">
              <a:extLst>
                <a:ext uri="{FF2B5EF4-FFF2-40B4-BE49-F238E27FC236}">
                  <a16:creationId xmlns:a16="http://schemas.microsoft.com/office/drawing/2014/main" id="{C1E2043A-A75F-2845-BAF6-8267304032A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3324785" y="2504946"/>
              <a:ext cx="1440000" cy="1440000"/>
            </a:xfrm>
            <a:prstGeom prst="rect">
              <a:avLst/>
            </a:prstGeom>
          </p:spPr>
        </p:pic>
        <p:sp>
          <p:nvSpPr>
            <p:cNvPr id="5" name="CasellaDiTesto 4">
              <a:extLst>
                <a:ext uri="{FF2B5EF4-FFF2-40B4-BE49-F238E27FC236}">
                  <a16:creationId xmlns:a16="http://schemas.microsoft.com/office/drawing/2014/main" id="{2CB5847E-3C8F-F048-A234-AF964B15599C}"/>
                </a:ext>
              </a:extLst>
            </p:cNvPr>
            <p:cNvSpPr txBox="1"/>
            <p:nvPr/>
          </p:nvSpPr>
          <p:spPr>
            <a:xfrm>
              <a:off x="3446704" y="3944946"/>
              <a:ext cx="1196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percorsi</a:t>
              </a:r>
            </a:p>
          </p:txBody>
        </p:sp>
        <p:sp>
          <p:nvSpPr>
            <p:cNvPr id="9" name="Rettangolo con angoli arrotondati 8">
              <a:extLst>
                <a:ext uri="{FF2B5EF4-FFF2-40B4-BE49-F238E27FC236}">
                  <a16:creationId xmlns:a16="http://schemas.microsoft.com/office/drawing/2014/main" id="{8103972F-3478-134D-BF9C-3B588E0A4FC7}"/>
                </a:ext>
              </a:extLst>
            </p:cNvPr>
            <p:cNvSpPr/>
            <p:nvPr/>
          </p:nvSpPr>
          <p:spPr>
            <a:xfrm>
              <a:off x="5067494" y="2448733"/>
              <a:ext cx="1989311" cy="1989311"/>
            </a:xfrm>
            <a:prstGeom prst="roundRect">
              <a:avLst>
                <a:gd name="adj" fmla="val 498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0EFC1A6B-83EE-A142-8CC2-8C40E486D6C3}"/>
                </a:ext>
              </a:extLst>
            </p:cNvPr>
            <p:cNvSpPr txBox="1"/>
            <p:nvPr/>
          </p:nvSpPr>
          <p:spPr>
            <a:xfrm>
              <a:off x="5479566" y="3960444"/>
              <a:ext cx="114005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vaccino</a:t>
              </a:r>
            </a:p>
          </p:txBody>
        </p:sp>
        <p:pic>
          <p:nvPicPr>
            <p:cNvPr id="6" name="Elemento grafico 5" descr="Ago con riempimento a tinta unita">
              <a:extLst>
                <a:ext uri="{FF2B5EF4-FFF2-40B4-BE49-F238E27FC236}">
                  <a16:creationId xmlns:a16="http://schemas.microsoft.com/office/drawing/2014/main" id="{C783AEB4-FB8C-D34E-B15C-B4B0A10FD48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29594" y="2504946"/>
              <a:ext cx="1440000" cy="1440000"/>
            </a:xfrm>
            <a:prstGeom prst="rect">
              <a:avLst/>
            </a:prstGeom>
          </p:spPr>
        </p:pic>
        <p:sp>
          <p:nvSpPr>
            <p:cNvPr id="12" name="Rettangolo con angoli arrotondati 11">
              <a:extLst>
                <a:ext uri="{FF2B5EF4-FFF2-40B4-BE49-F238E27FC236}">
                  <a16:creationId xmlns:a16="http://schemas.microsoft.com/office/drawing/2014/main" id="{630DD8CE-FA52-9146-8312-957E23E7EACD}"/>
                </a:ext>
              </a:extLst>
            </p:cNvPr>
            <p:cNvSpPr/>
            <p:nvPr/>
          </p:nvSpPr>
          <p:spPr>
            <a:xfrm>
              <a:off x="7096676" y="2448733"/>
              <a:ext cx="1989311" cy="1989311"/>
            </a:xfrm>
            <a:prstGeom prst="roundRect">
              <a:avLst>
                <a:gd name="adj" fmla="val 4981"/>
              </a:avLst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CasellaDiTesto 13">
              <a:extLst>
                <a:ext uri="{FF2B5EF4-FFF2-40B4-BE49-F238E27FC236}">
                  <a16:creationId xmlns:a16="http://schemas.microsoft.com/office/drawing/2014/main" id="{D00E0F2A-B5B1-9345-9A16-8BB39C0704E8}"/>
                </a:ext>
              </a:extLst>
            </p:cNvPr>
            <p:cNvSpPr txBox="1"/>
            <p:nvPr/>
          </p:nvSpPr>
          <p:spPr>
            <a:xfrm>
              <a:off x="7480628" y="3944946"/>
              <a:ext cx="1167307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2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umanità</a:t>
              </a:r>
            </a:p>
          </p:txBody>
        </p:sp>
        <p:pic>
          <p:nvPicPr>
            <p:cNvPr id="7" name="Elemento grafico 6" descr="Cuore con riempimento a tinta unita">
              <a:extLst>
                <a:ext uri="{FF2B5EF4-FFF2-40B4-BE49-F238E27FC236}">
                  <a16:creationId xmlns:a16="http://schemas.microsoft.com/office/drawing/2014/main" id="{8FA87FCF-19D7-FC4B-A74E-CC25F1DCA97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44281" y="2504946"/>
              <a:ext cx="1440000" cy="1440000"/>
            </a:xfrm>
            <a:prstGeom prst="rect">
              <a:avLst/>
            </a:prstGeom>
          </p:spPr>
        </p:pic>
      </p:grpSp>
      <p:sp>
        <p:nvSpPr>
          <p:cNvPr id="18" name="Rettangolo con angoli arrotondati 17">
            <a:extLst>
              <a:ext uri="{FF2B5EF4-FFF2-40B4-BE49-F238E27FC236}">
                <a16:creationId xmlns:a16="http://schemas.microsoft.com/office/drawing/2014/main" id="{D3B57F3B-E3E8-6E44-AAE4-B7A2C86F8460}"/>
              </a:ext>
            </a:extLst>
          </p:cNvPr>
          <p:cNvSpPr/>
          <p:nvPr/>
        </p:nvSpPr>
        <p:spPr>
          <a:xfrm>
            <a:off x="3080108" y="2448733"/>
            <a:ext cx="6035859" cy="1989311"/>
          </a:xfrm>
          <a:prstGeom prst="roundRect">
            <a:avLst>
              <a:gd name="adj" fmla="val 49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id="{06C43147-BA4C-BB41-9FEB-43B49D85A89E}"/>
              </a:ext>
            </a:extLst>
          </p:cNvPr>
          <p:cNvSpPr txBox="1"/>
          <p:nvPr/>
        </p:nvSpPr>
        <p:spPr>
          <a:xfrm>
            <a:off x="4611754" y="3896982"/>
            <a:ext cx="30460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rapporto rischi/benefici</a:t>
            </a:r>
          </a:p>
        </p:txBody>
      </p:sp>
      <p:pic>
        <p:nvPicPr>
          <p:cNvPr id="16" name="Elemento grafico 15" descr="Utenti con riempimento a tinta unita">
            <a:extLst>
              <a:ext uri="{FF2B5EF4-FFF2-40B4-BE49-F238E27FC236}">
                <a16:creationId xmlns:a16="http://schemas.microsoft.com/office/drawing/2014/main" id="{282C7706-2489-CA49-AE0E-D41C38DC004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839468" y="2383929"/>
            <a:ext cx="1800000" cy="1800000"/>
          </a:xfrm>
          <a:prstGeom prst="rect">
            <a:avLst/>
          </a:prstGeom>
        </p:spPr>
      </p:pic>
      <p:pic>
        <p:nvPicPr>
          <p:cNvPr id="17" name="Elemento grafico 16" descr="Utente con riempimento a tinta unita">
            <a:extLst>
              <a:ext uri="{FF2B5EF4-FFF2-40B4-BE49-F238E27FC236}">
                <a16:creationId xmlns:a16="http://schemas.microsoft.com/office/drawing/2014/main" id="{4C9320B9-59FD-CA46-AF29-A0DEBCECB46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502367" y="2551243"/>
            <a:ext cx="1440000" cy="1440000"/>
          </a:xfrm>
          <a:prstGeom prst="rect">
            <a:avLst/>
          </a:prstGeom>
        </p:spPr>
      </p:pic>
      <p:grpSp>
        <p:nvGrpSpPr>
          <p:cNvPr id="3" name="Gruppo 2">
            <a:extLst>
              <a:ext uri="{FF2B5EF4-FFF2-40B4-BE49-F238E27FC236}">
                <a16:creationId xmlns:a16="http://schemas.microsoft.com/office/drawing/2014/main" id="{3AB0988B-43D8-8E41-B038-AFD947A13AC6}"/>
              </a:ext>
            </a:extLst>
          </p:cNvPr>
          <p:cNvGrpSpPr/>
          <p:nvPr/>
        </p:nvGrpSpPr>
        <p:grpSpPr>
          <a:xfrm>
            <a:off x="9115967" y="3006363"/>
            <a:ext cx="2822295" cy="914400"/>
            <a:chOff x="9085987" y="3006363"/>
            <a:chExt cx="2822295" cy="914400"/>
          </a:xfrm>
        </p:grpSpPr>
        <p:pic>
          <p:nvPicPr>
            <p:cNvPr id="27" name="Elemento grafico 26" descr="Freccia in su con riempimento a tinta unita">
              <a:extLst>
                <a:ext uri="{FF2B5EF4-FFF2-40B4-BE49-F238E27FC236}">
                  <a16:creationId xmlns:a16="http://schemas.microsoft.com/office/drawing/2014/main" id="{833CA727-A9E8-7A45-9450-EE300A90BF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 rot="16200000">
              <a:off x="9085987" y="3006363"/>
              <a:ext cx="914400" cy="914400"/>
            </a:xfrm>
            <a:prstGeom prst="rect">
              <a:avLst/>
            </a:prstGeom>
          </p:spPr>
        </p:pic>
        <p:sp>
          <p:nvSpPr>
            <p:cNvPr id="28" name="CasellaDiTesto 27">
              <a:extLst>
                <a:ext uri="{FF2B5EF4-FFF2-40B4-BE49-F238E27FC236}">
                  <a16:creationId xmlns:a16="http://schemas.microsoft.com/office/drawing/2014/main" id="{556E1931-03F8-9649-A4FA-70267DEB8F3C}"/>
                </a:ext>
              </a:extLst>
            </p:cNvPr>
            <p:cNvSpPr txBox="1"/>
            <p:nvPr/>
          </p:nvSpPr>
          <p:spPr>
            <a:xfrm>
              <a:off x="10000387" y="3171175"/>
              <a:ext cx="19078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scelte sul </a:t>
              </a:r>
              <a:r>
                <a:rPr lang="it-IT" sz="16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singolo</a:t>
              </a:r>
            </a:p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ricadute su </a:t>
              </a:r>
              <a:r>
                <a:rPr lang="it-IT" sz="1600" b="1">
                  <a:solidFill>
                    <a:srgbClr val="00B0F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tutti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483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7112E423-AE61-9D47-8CD2-B4E0B6DB5393}"/>
              </a:ext>
            </a:extLst>
          </p:cNvPr>
          <p:cNvSpPr/>
          <p:nvPr/>
        </p:nvSpPr>
        <p:spPr>
          <a:xfrm>
            <a:off x="3050130" y="2448733"/>
            <a:ext cx="1989311" cy="1989311"/>
          </a:xfrm>
          <a:prstGeom prst="roundRect">
            <a:avLst>
              <a:gd name="adj" fmla="val 49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Elemento grafico 3" descr="Strada con due vie con un sentiero con riempimento a tinta unita">
            <a:extLst>
              <a:ext uri="{FF2B5EF4-FFF2-40B4-BE49-F238E27FC236}">
                <a16:creationId xmlns:a16="http://schemas.microsoft.com/office/drawing/2014/main" id="{C1E2043A-A75F-2845-BAF6-8267304032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785" y="2504946"/>
            <a:ext cx="1440000" cy="1440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2CB5847E-3C8F-F048-A234-AF964B15599C}"/>
              </a:ext>
            </a:extLst>
          </p:cNvPr>
          <p:cNvSpPr txBox="1"/>
          <p:nvPr/>
        </p:nvSpPr>
        <p:spPr>
          <a:xfrm>
            <a:off x="3446704" y="3944946"/>
            <a:ext cx="11961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percorsi</a:t>
            </a:r>
          </a:p>
        </p:txBody>
      </p:sp>
      <p:sp>
        <p:nvSpPr>
          <p:cNvPr id="9" name="Rettangolo con angoli arrotondati 8">
            <a:extLst>
              <a:ext uri="{FF2B5EF4-FFF2-40B4-BE49-F238E27FC236}">
                <a16:creationId xmlns:a16="http://schemas.microsoft.com/office/drawing/2014/main" id="{8103972F-3478-134D-BF9C-3B588E0A4FC7}"/>
              </a:ext>
            </a:extLst>
          </p:cNvPr>
          <p:cNvSpPr/>
          <p:nvPr/>
        </p:nvSpPr>
        <p:spPr>
          <a:xfrm>
            <a:off x="5067494" y="2448733"/>
            <a:ext cx="1989311" cy="1989311"/>
          </a:xfrm>
          <a:prstGeom prst="roundRect">
            <a:avLst>
              <a:gd name="adj" fmla="val 49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0EFC1A6B-83EE-A142-8CC2-8C40E486D6C3}"/>
              </a:ext>
            </a:extLst>
          </p:cNvPr>
          <p:cNvSpPr txBox="1"/>
          <p:nvPr/>
        </p:nvSpPr>
        <p:spPr>
          <a:xfrm>
            <a:off x="5479566" y="3960444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vaccino</a:t>
            </a:r>
          </a:p>
        </p:txBody>
      </p:sp>
      <p:pic>
        <p:nvPicPr>
          <p:cNvPr id="6" name="Elemento grafico 5" descr="Ago con riempimento a tinta unita">
            <a:extLst>
              <a:ext uri="{FF2B5EF4-FFF2-40B4-BE49-F238E27FC236}">
                <a16:creationId xmlns:a16="http://schemas.microsoft.com/office/drawing/2014/main" id="{C783AEB4-FB8C-D34E-B15C-B4B0A10FD4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329594" y="2504946"/>
            <a:ext cx="1440000" cy="1440000"/>
          </a:xfrm>
          <a:prstGeom prst="rect">
            <a:avLst/>
          </a:prstGeom>
        </p:spPr>
      </p:pic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630DD8CE-FA52-9146-8312-957E23E7EACD}"/>
              </a:ext>
            </a:extLst>
          </p:cNvPr>
          <p:cNvSpPr/>
          <p:nvPr/>
        </p:nvSpPr>
        <p:spPr>
          <a:xfrm>
            <a:off x="7096676" y="2448733"/>
            <a:ext cx="1989311" cy="1989311"/>
          </a:xfrm>
          <a:prstGeom prst="roundRect">
            <a:avLst>
              <a:gd name="adj" fmla="val 4981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D00E0F2A-B5B1-9345-9A16-8BB39C0704E8}"/>
              </a:ext>
            </a:extLst>
          </p:cNvPr>
          <p:cNvSpPr txBox="1"/>
          <p:nvPr/>
        </p:nvSpPr>
        <p:spPr>
          <a:xfrm>
            <a:off x="7480628" y="3944946"/>
            <a:ext cx="1167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umanità</a:t>
            </a:r>
          </a:p>
        </p:txBody>
      </p:sp>
      <p:pic>
        <p:nvPicPr>
          <p:cNvPr id="7" name="Elemento grafico 6" descr="Cuore con riempimento a tinta unita">
            <a:extLst>
              <a:ext uri="{FF2B5EF4-FFF2-40B4-BE49-F238E27FC236}">
                <a16:creationId xmlns:a16="http://schemas.microsoft.com/office/drawing/2014/main" id="{8FA87FCF-19D7-FC4B-A74E-CC25F1DCA97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44281" y="2504946"/>
            <a:ext cx="1440000" cy="1440000"/>
          </a:xfrm>
          <a:prstGeom prst="rect">
            <a:avLst/>
          </a:prstGeom>
        </p:spPr>
      </p:pic>
      <p:sp>
        <p:nvSpPr>
          <p:cNvPr id="32" name="Rettangolo 31">
            <a:extLst>
              <a:ext uri="{FF2B5EF4-FFF2-40B4-BE49-F238E27FC236}">
                <a16:creationId xmlns:a16="http://schemas.microsoft.com/office/drawing/2014/main" id="{D674411D-64BF-B44E-8EE1-A4C7858BA2A4}"/>
              </a:ext>
            </a:extLst>
          </p:cNvPr>
          <p:cNvSpPr/>
          <p:nvPr/>
        </p:nvSpPr>
        <p:spPr>
          <a:xfrm>
            <a:off x="5054794" y="2065283"/>
            <a:ext cx="4297223" cy="2632841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53360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o 20">
            <a:extLst>
              <a:ext uri="{FF2B5EF4-FFF2-40B4-BE49-F238E27FC236}">
                <a16:creationId xmlns:a16="http://schemas.microsoft.com/office/drawing/2014/main" id="{1F2F516F-4A36-334F-BD65-1A620F4C4CCD}"/>
              </a:ext>
            </a:extLst>
          </p:cNvPr>
          <p:cNvGrpSpPr/>
          <p:nvPr/>
        </p:nvGrpSpPr>
        <p:grpSpPr>
          <a:xfrm>
            <a:off x="1117745" y="2396998"/>
            <a:ext cx="1643399" cy="1609277"/>
            <a:chOff x="680264" y="3165021"/>
            <a:chExt cx="1643399" cy="1609277"/>
          </a:xfrm>
        </p:grpSpPr>
        <p:pic>
          <p:nvPicPr>
            <p:cNvPr id="5" name="Elemento grafico 4" descr="Lavora da casa con riempimento a tinta unita">
              <a:extLst>
                <a:ext uri="{FF2B5EF4-FFF2-40B4-BE49-F238E27FC236}">
                  <a16:creationId xmlns:a16="http://schemas.microsoft.com/office/drawing/2014/main" id="{2D461AD0-EC59-084F-B634-82254126386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781964" y="3165021"/>
              <a:ext cx="1440000" cy="1440000"/>
            </a:xfrm>
            <a:prstGeom prst="rect">
              <a:avLst/>
            </a:prstGeom>
          </p:spPr>
        </p:pic>
        <p:sp>
          <p:nvSpPr>
            <p:cNvPr id="10" name="CasellaDiTesto 9">
              <a:extLst>
                <a:ext uri="{FF2B5EF4-FFF2-40B4-BE49-F238E27FC236}">
                  <a16:creationId xmlns:a16="http://schemas.microsoft.com/office/drawing/2014/main" id="{8176DF29-6AFA-1347-9931-193344D7D84F}"/>
                </a:ext>
              </a:extLst>
            </p:cNvPr>
            <p:cNvSpPr txBox="1"/>
            <p:nvPr/>
          </p:nvSpPr>
          <p:spPr>
            <a:xfrm>
              <a:off x="680264" y="4435744"/>
              <a:ext cx="164339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casa operatore</a:t>
              </a:r>
            </a:p>
          </p:txBody>
        </p:sp>
      </p:grp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699B1A76-96B1-5D40-AF8E-F274CEAE3628}"/>
              </a:ext>
            </a:extLst>
          </p:cNvPr>
          <p:cNvGrpSpPr/>
          <p:nvPr/>
        </p:nvGrpSpPr>
        <p:grpSpPr>
          <a:xfrm>
            <a:off x="2742769" y="2392516"/>
            <a:ext cx="1518364" cy="1609277"/>
            <a:chOff x="742782" y="1305775"/>
            <a:chExt cx="1518364" cy="1609277"/>
          </a:xfrm>
        </p:grpSpPr>
        <p:pic>
          <p:nvPicPr>
            <p:cNvPr id="7" name="Elemento grafico 6" descr="Home con riempimento a tinta unita">
              <a:extLst>
                <a:ext uri="{FF2B5EF4-FFF2-40B4-BE49-F238E27FC236}">
                  <a16:creationId xmlns:a16="http://schemas.microsoft.com/office/drawing/2014/main" id="{903DDF3E-63BC-4843-882D-DD4717534DD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1964" y="1305775"/>
              <a:ext cx="1440000" cy="1440000"/>
            </a:xfrm>
            <a:prstGeom prst="rect">
              <a:avLst/>
            </a:prstGeom>
          </p:spPr>
        </p:pic>
        <p:sp>
          <p:nvSpPr>
            <p:cNvPr id="11" name="CasellaDiTesto 10">
              <a:extLst>
                <a:ext uri="{FF2B5EF4-FFF2-40B4-BE49-F238E27FC236}">
                  <a16:creationId xmlns:a16="http://schemas.microsoft.com/office/drawing/2014/main" id="{84F50511-2792-F34A-9EE3-3E2BAF8C2919}"/>
                </a:ext>
              </a:extLst>
            </p:cNvPr>
            <p:cNvSpPr txBox="1"/>
            <p:nvPr/>
          </p:nvSpPr>
          <p:spPr>
            <a:xfrm>
              <a:off x="742782" y="2576498"/>
              <a:ext cx="15183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casa paziente</a:t>
              </a:r>
            </a:p>
          </p:txBody>
        </p:sp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EBBB89D0-E1CF-1E45-B197-67FA79A52844}"/>
              </a:ext>
            </a:extLst>
          </p:cNvPr>
          <p:cNvGrpSpPr/>
          <p:nvPr/>
        </p:nvGrpSpPr>
        <p:grpSpPr>
          <a:xfrm>
            <a:off x="6904112" y="3243858"/>
            <a:ext cx="744114" cy="985298"/>
            <a:chOff x="5008178" y="3069000"/>
            <a:chExt cx="744114" cy="985298"/>
          </a:xfrm>
        </p:grpSpPr>
        <p:pic>
          <p:nvPicPr>
            <p:cNvPr id="16" name="Elemento grafico 15" descr="Barricata da costruzione con riempimento a tinta unita">
              <a:extLst>
                <a:ext uri="{FF2B5EF4-FFF2-40B4-BE49-F238E27FC236}">
                  <a16:creationId xmlns:a16="http://schemas.microsoft.com/office/drawing/2014/main" id="{EE437561-7E26-FE44-AD21-33724EC147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020235" y="3069000"/>
              <a:ext cx="720000" cy="720000"/>
            </a:xfrm>
            <a:prstGeom prst="rect">
              <a:avLst/>
            </a:prstGeom>
          </p:spPr>
        </p:pic>
        <p:sp>
          <p:nvSpPr>
            <p:cNvPr id="17" name="CasellaDiTesto 16">
              <a:extLst>
                <a:ext uri="{FF2B5EF4-FFF2-40B4-BE49-F238E27FC236}">
                  <a16:creationId xmlns:a16="http://schemas.microsoft.com/office/drawing/2014/main" id="{D0A35325-195E-BB4F-9CD1-8A49AD1B3166}"/>
                </a:ext>
              </a:extLst>
            </p:cNvPr>
            <p:cNvSpPr txBox="1"/>
            <p:nvPr/>
          </p:nvSpPr>
          <p:spPr>
            <a:xfrm>
              <a:off x="5008178" y="3715744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triage</a:t>
              </a:r>
            </a:p>
          </p:txBody>
        </p:sp>
      </p:grpSp>
      <p:grpSp>
        <p:nvGrpSpPr>
          <p:cNvPr id="26" name="Gruppo 25">
            <a:extLst>
              <a:ext uri="{FF2B5EF4-FFF2-40B4-BE49-F238E27FC236}">
                <a16:creationId xmlns:a16="http://schemas.microsoft.com/office/drawing/2014/main" id="{02EF8814-F4D7-3C43-B842-42C1E3C4AF6C}"/>
              </a:ext>
            </a:extLst>
          </p:cNvPr>
          <p:cNvGrpSpPr/>
          <p:nvPr/>
        </p:nvGrpSpPr>
        <p:grpSpPr>
          <a:xfrm>
            <a:off x="8292100" y="2087085"/>
            <a:ext cx="2160000" cy="2162251"/>
            <a:chOff x="5897596" y="1912227"/>
            <a:chExt cx="2160000" cy="2162251"/>
          </a:xfrm>
        </p:grpSpPr>
        <p:pic>
          <p:nvPicPr>
            <p:cNvPr id="9" name="Elemento grafico 8" descr="Ospedale con riempimento a tinta unita">
              <a:extLst>
                <a:ext uri="{FF2B5EF4-FFF2-40B4-BE49-F238E27FC236}">
                  <a16:creationId xmlns:a16="http://schemas.microsoft.com/office/drawing/2014/main" id="{8B64241C-56D2-164B-B1B2-BDE004265C8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897596" y="1912227"/>
              <a:ext cx="2160000" cy="2160000"/>
            </a:xfrm>
            <a:prstGeom prst="rect">
              <a:avLst/>
            </a:prstGeom>
          </p:spPr>
        </p:pic>
        <p:sp>
          <p:nvSpPr>
            <p:cNvPr id="18" name="CasellaDiTesto 17">
              <a:extLst>
                <a:ext uri="{FF2B5EF4-FFF2-40B4-BE49-F238E27FC236}">
                  <a16:creationId xmlns:a16="http://schemas.microsoft.com/office/drawing/2014/main" id="{C152CC16-2940-CA49-AD39-8B109031074B}"/>
                </a:ext>
              </a:extLst>
            </p:cNvPr>
            <p:cNvSpPr txBox="1"/>
            <p:nvPr/>
          </p:nvSpPr>
          <p:spPr>
            <a:xfrm>
              <a:off x="6441231" y="3735924"/>
              <a:ext cx="107273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ospedale</a:t>
              </a:r>
            </a:p>
          </p:txBody>
        </p:sp>
      </p:grpSp>
      <p:grpSp>
        <p:nvGrpSpPr>
          <p:cNvPr id="3" name="Gruppo 2">
            <a:extLst>
              <a:ext uri="{FF2B5EF4-FFF2-40B4-BE49-F238E27FC236}">
                <a16:creationId xmlns:a16="http://schemas.microsoft.com/office/drawing/2014/main" id="{AAA12A1A-1ACB-7F44-86FC-8F82326D8C50}"/>
              </a:ext>
            </a:extLst>
          </p:cNvPr>
          <p:cNvGrpSpPr/>
          <p:nvPr/>
        </p:nvGrpSpPr>
        <p:grpSpPr>
          <a:xfrm>
            <a:off x="260901" y="602331"/>
            <a:ext cx="10791802" cy="5648856"/>
            <a:chOff x="260901" y="602331"/>
            <a:chExt cx="10791802" cy="5648856"/>
          </a:xfrm>
        </p:grpSpPr>
        <p:pic>
          <p:nvPicPr>
            <p:cNvPr id="32" name="Elemento grafico 31" descr="Megafono con riempimento a tinta unita">
              <a:extLst>
                <a:ext uri="{FF2B5EF4-FFF2-40B4-BE49-F238E27FC236}">
                  <a16:creationId xmlns:a16="http://schemas.microsoft.com/office/drawing/2014/main" id="{6EBD5747-FC95-C942-98E0-29AA24FA65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13161" y="735741"/>
              <a:ext cx="720001" cy="720001"/>
            </a:xfrm>
            <a:prstGeom prst="rect">
              <a:avLst/>
            </a:prstGeom>
          </p:spPr>
        </p:pic>
        <p:sp>
          <p:nvSpPr>
            <p:cNvPr id="33" name="CasellaDiTesto 32">
              <a:extLst>
                <a:ext uri="{FF2B5EF4-FFF2-40B4-BE49-F238E27FC236}">
                  <a16:creationId xmlns:a16="http://schemas.microsoft.com/office/drawing/2014/main" id="{4BF58A8A-C30B-DD4D-90E3-64B4ED9DDAC0}"/>
                </a:ext>
              </a:extLst>
            </p:cNvPr>
            <p:cNvSpPr txBox="1"/>
            <p:nvPr/>
          </p:nvSpPr>
          <p:spPr>
            <a:xfrm>
              <a:off x="4988428" y="926465"/>
              <a:ext cx="335700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auto-riconoscimento dei sintomi</a:t>
              </a:r>
            </a:p>
          </p:txBody>
        </p:sp>
        <p:grpSp>
          <p:nvGrpSpPr>
            <p:cNvPr id="37" name="Gruppo 36">
              <a:extLst>
                <a:ext uri="{FF2B5EF4-FFF2-40B4-BE49-F238E27FC236}">
                  <a16:creationId xmlns:a16="http://schemas.microsoft.com/office/drawing/2014/main" id="{DC51652A-7423-C947-9C8F-C1FD0F250A2A}"/>
                </a:ext>
              </a:extLst>
            </p:cNvPr>
            <p:cNvGrpSpPr/>
            <p:nvPr/>
          </p:nvGrpSpPr>
          <p:grpSpPr>
            <a:xfrm>
              <a:off x="260901" y="602331"/>
              <a:ext cx="10791802" cy="5648856"/>
              <a:chOff x="260901" y="602331"/>
              <a:chExt cx="10791802" cy="5648856"/>
            </a:xfrm>
          </p:grpSpPr>
          <p:sp>
            <p:nvSpPr>
              <p:cNvPr id="30" name="Arco 29">
                <a:extLst>
                  <a:ext uri="{FF2B5EF4-FFF2-40B4-BE49-F238E27FC236}">
                    <a16:creationId xmlns:a16="http://schemas.microsoft.com/office/drawing/2014/main" id="{77F69D4D-5F39-3D4C-BA06-4954BFCF0C5B}"/>
                  </a:ext>
                </a:extLst>
              </p:cNvPr>
              <p:cNvSpPr/>
              <p:nvPr/>
            </p:nvSpPr>
            <p:spPr>
              <a:xfrm rot="20693708">
                <a:off x="260901" y="1530016"/>
                <a:ext cx="9232086" cy="4721171"/>
              </a:xfrm>
              <a:prstGeom prst="arc">
                <a:avLst>
                  <a:gd name="adj1" fmla="val 13507164"/>
                  <a:gd name="adj2" fmla="val 20985404"/>
                </a:avLst>
              </a:prstGeom>
              <a:ln w="1905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34" name="Arco 33">
                <a:extLst>
                  <a:ext uri="{FF2B5EF4-FFF2-40B4-BE49-F238E27FC236}">
                    <a16:creationId xmlns:a16="http://schemas.microsoft.com/office/drawing/2014/main" id="{C66AD64C-D829-4049-9264-7DD3230E6491}"/>
                  </a:ext>
                </a:extLst>
              </p:cNvPr>
              <p:cNvSpPr/>
              <p:nvPr/>
            </p:nvSpPr>
            <p:spPr>
              <a:xfrm rot="19451079">
                <a:off x="1820617" y="602331"/>
                <a:ext cx="9232086" cy="4721171"/>
              </a:xfrm>
              <a:prstGeom prst="arc">
                <a:avLst>
                  <a:gd name="adj1" fmla="val 13507164"/>
                  <a:gd name="adj2" fmla="val 14991398"/>
                </a:avLst>
              </a:prstGeom>
              <a:ln w="19050">
                <a:solidFill>
                  <a:schemeClr val="tx1"/>
                </a:solidFill>
                <a:headEnd type="stealth"/>
                <a:tailEnd type="non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</p:grpSp>
      </p:grpSp>
      <p:grpSp>
        <p:nvGrpSpPr>
          <p:cNvPr id="51" name="Gruppo 50">
            <a:extLst>
              <a:ext uri="{FF2B5EF4-FFF2-40B4-BE49-F238E27FC236}">
                <a16:creationId xmlns:a16="http://schemas.microsoft.com/office/drawing/2014/main" id="{F59C5FF2-CF0F-4B4C-A5B8-3A1816A6E3AA}"/>
              </a:ext>
            </a:extLst>
          </p:cNvPr>
          <p:cNvGrpSpPr/>
          <p:nvPr/>
        </p:nvGrpSpPr>
        <p:grpSpPr>
          <a:xfrm>
            <a:off x="1939444" y="3982743"/>
            <a:ext cx="4727366" cy="110198"/>
            <a:chOff x="1939444" y="3982743"/>
            <a:chExt cx="4727366" cy="110198"/>
          </a:xfrm>
        </p:grpSpPr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48B768E9-95FD-8548-8F87-528FEBDE37BD}"/>
                </a:ext>
              </a:extLst>
            </p:cNvPr>
            <p:cNvCxnSpPr>
              <a:cxnSpLocks/>
            </p:cNvCxnSpPr>
            <p:nvPr/>
          </p:nvCxnSpPr>
          <p:spPr>
            <a:xfrm>
              <a:off x="1939444" y="4091496"/>
              <a:ext cx="4727366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>
              <a:extLst>
                <a:ext uri="{FF2B5EF4-FFF2-40B4-BE49-F238E27FC236}">
                  <a16:creationId xmlns:a16="http://schemas.microsoft.com/office/drawing/2014/main" id="{65958062-BE35-4F40-A08B-16A30CCA4B4D}"/>
                </a:ext>
              </a:extLst>
            </p:cNvPr>
            <p:cNvCxnSpPr>
              <a:cxnSpLocks/>
            </p:cNvCxnSpPr>
            <p:nvPr/>
          </p:nvCxnSpPr>
          <p:spPr>
            <a:xfrm>
              <a:off x="3501951" y="3982743"/>
              <a:ext cx="0" cy="110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>
              <a:extLst>
                <a:ext uri="{FF2B5EF4-FFF2-40B4-BE49-F238E27FC236}">
                  <a16:creationId xmlns:a16="http://schemas.microsoft.com/office/drawing/2014/main" id="{BFCCEFC2-B6C5-0D4A-A19A-E4497226269C}"/>
                </a:ext>
              </a:extLst>
            </p:cNvPr>
            <p:cNvCxnSpPr>
              <a:cxnSpLocks/>
            </p:cNvCxnSpPr>
            <p:nvPr/>
          </p:nvCxnSpPr>
          <p:spPr>
            <a:xfrm>
              <a:off x="1948895" y="3982743"/>
              <a:ext cx="0" cy="11019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o 44">
            <a:extLst>
              <a:ext uri="{FF2B5EF4-FFF2-40B4-BE49-F238E27FC236}">
                <a16:creationId xmlns:a16="http://schemas.microsoft.com/office/drawing/2014/main" id="{C30CA7CE-077D-604A-9695-DAFB03ACE708}"/>
              </a:ext>
            </a:extLst>
          </p:cNvPr>
          <p:cNvGrpSpPr/>
          <p:nvPr/>
        </p:nvGrpSpPr>
        <p:grpSpPr>
          <a:xfrm>
            <a:off x="3765738" y="2256959"/>
            <a:ext cx="2155280" cy="584775"/>
            <a:chOff x="5583005" y="5512094"/>
            <a:chExt cx="2155280" cy="584775"/>
          </a:xfrm>
        </p:grpSpPr>
        <p:sp>
          <p:nvSpPr>
            <p:cNvPr id="42" name="CasellaDiTesto 41">
              <a:extLst>
                <a:ext uri="{FF2B5EF4-FFF2-40B4-BE49-F238E27FC236}">
                  <a16:creationId xmlns:a16="http://schemas.microsoft.com/office/drawing/2014/main" id="{D74BE13E-96BB-C140-8202-9453FD1E82ED}"/>
                </a:ext>
              </a:extLst>
            </p:cNvPr>
            <p:cNvSpPr txBox="1"/>
            <p:nvPr/>
          </p:nvSpPr>
          <p:spPr>
            <a:xfrm>
              <a:off x="5978213" y="5512094"/>
              <a:ext cx="176007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non annullare </a:t>
              </a:r>
            </a:p>
            <a:p>
              <a:r>
                <a:rPr lang="it-IT" sz="16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visite/screening</a:t>
              </a:r>
            </a:p>
          </p:txBody>
        </p:sp>
        <p:pic>
          <p:nvPicPr>
            <p:cNvPr id="44" name="Elemento grafico 43" descr="Avviso con riempimento a tinta unita">
              <a:extLst>
                <a:ext uri="{FF2B5EF4-FFF2-40B4-BE49-F238E27FC236}">
                  <a16:creationId xmlns:a16="http://schemas.microsoft.com/office/drawing/2014/main" id="{E42DF77C-33FF-A940-B4CF-068FF05250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583005" y="5570556"/>
              <a:ext cx="457200" cy="457200"/>
            </a:xfrm>
            <a:prstGeom prst="rect">
              <a:avLst/>
            </a:prstGeom>
          </p:spPr>
        </p:pic>
      </p:grpSp>
      <p:grpSp>
        <p:nvGrpSpPr>
          <p:cNvPr id="55" name="Gruppo 54">
            <a:extLst>
              <a:ext uri="{FF2B5EF4-FFF2-40B4-BE49-F238E27FC236}">
                <a16:creationId xmlns:a16="http://schemas.microsoft.com/office/drawing/2014/main" id="{BF55E023-07FB-D24E-9216-F8A6BF164DCB}"/>
              </a:ext>
            </a:extLst>
          </p:cNvPr>
          <p:cNvGrpSpPr/>
          <p:nvPr/>
        </p:nvGrpSpPr>
        <p:grpSpPr>
          <a:xfrm>
            <a:off x="6513034" y="4400682"/>
            <a:ext cx="2754952" cy="830997"/>
            <a:chOff x="6433848" y="4969215"/>
            <a:chExt cx="2754952" cy="830997"/>
          </a:xfrm>
        </p:grpSpPr>
        <p:pic>
          <p:nvPicPr>
            <p:cNvPr id="53" name="Elemento grafico 52" descr="Kit di pronto soccorso con riempimento a tinta unita">
              <a:extLst>
                <a:ext uri="{FF2B5EF4-FFF2-40B4-BE49-F238E27FC236}">
                  <a16:creationId xmlns:a16="http://schemas.microsoft.com/office/drawing/2014/main" id="{BD9DABBC-CAE7-2645-8B95-1A11FA486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6433848" y="5005155"/>
              <a:ext cx="505533" cy="505533"/>
            </a:xfrm>
            <a:prstGeom prst="rect">
              <a:avLst/>
            </a:prstGeom>
          </p:spPr>
        </p:pic>
        <p:sp>
          <p:nvSpPr>
            <p:cNvPr id="54" name="CasellaDiTesto 53">
              <a:extLst>
                <a:ext uri="{FF2B5EF4-FFF2-40B4-BE49-F238E27FC236}">
                  <a16:creationId xmlns:a16="http://schemas.microsoft.com/office/drawing/2014/main" id="{D872E30D-BEC2-2C40-B2E1-8382BCEE016F}"/>
                </a:ext>
              </a:extLst>
            </p:cNvPr>
            <p:cNvSpPr txBox="1"/>
            <p:nvPr/>
          </p:nvSpPr>
          <p:spPr>
            <a:xfrm>
              <a:off x="6904111" y="4969215"/>
              <a:ext cx="2284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diagnosi differenziale dei sintomi </a:t>
              </a:r>
            </a:p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(pre-test risk)</a:t>
              </a:r>
            </a:p>
          </p:txBody>
        </p:sp>
      </p:grpSp>
      <p:grpSp>
        <p:nvGrpSpPr>
          <p:cNvPr id="59" name="Gruppo 58">
            <a:extLst>
              <a:ext uri="{FF2B5EF4-FFF2-40B4-BE49-F238E27FC236}">
                <a16:creationId xmlns:a16="http://schemas.microsoft.com/office/drawing/2014/main" id="{E0AED67C-DE12-0D4C-86F7-F01925B63F9D}"/>
              </a:ext>
            </a:extLst>
          </p:cNvPr>
          <p:cNvGrpSpPr/>
          <p:nvPr/>
        </p:nvGrpSpPr>
        <p:grpSpPr>
          <a:xfrm>
            <a:off x="6528532" y="5255127"/>
            <a:ext cx="2945452" cy="584775"/>
            <a:chOff x="6601503" y="5664923"/>
            <a:chExt cx="2945452" cy="584775"/>
          </a:xfrm>
        </p:grpSpPr>
        <p:pic>
          <p:nvPicPr>
            <p:cNvPr id="57" name="Elemento grafico 56" descr="Muro di mattoni con riempimento a tinta unita">
              <a:extLst>
                <a:ext uri="{FF2B5EF4-FFF2-40B4-BE49-F238E27FC236}">
                  <a16:creationId xmlns:a16="http://schemas.microsoft.com/office/drawing/2014/main" id="{1724E6F2-CE29-F24F-974B-646E3E8591D5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6601503" y="5734568"/>
              <a:ext cx="505534" cy="505534"/>
            </a:xfrm>
            <a:prstGeom prst="rect">
              <a:avLst/>
            </a:prstGeom>
          </p:spPr>
        </p:pic>
        <p:sp>
          <p:nvSpPr>
            <p:cNvPr id="58" name="CasellaDiTesto 57">
              <a:extLst>
                <a:ext uri="{FF2B5EF4-FFF2-40B4-BE49-F238E27FC236}">
                  <a16:creationId xmlns:a16="http://schemas.microsoft.com/office/drawing/2014/main" id="{933DB592-8182-1D4E-B110-C1465E87A4A0}"/>
                </a:ext>
              </a:extLst>
            </p:cNvPr>
            <p:cNvSpPr txBox="1"/>
            <p:nvPr/>
          </p:nvSpPr>
          <p:spPr>
            <a:xfrm>
              <a:off x="7052712" y="5664923"/>
              <a:ext cx="249424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accesso limitato</a:t>
              </a:r>
            </a:p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(caregiver, informatori)</a:t>
              </a:r>
            </a:p>
          </p:txBody>
        </p:sp>
      </p:grpSp>
      <p:grpSp>
        <p:nvGrpSpPr>
          <p:cNvPr id="71" name="Gruppo 70">
            <a:extLst>
              <a:ext uri="{FF2B5EF4-FFF2-40B4-BE49-F238E27FC236}">
                <a16:creationId xmlns:a16="http://schemas.microsoft.com/office/drawing/2014/main" id="{125D1F5F-8E89-3543-B08B-D435EF7855E8}"/>
              </a:ext>
            </a:extLst>
          </p:cNvPr>
          <p:cNvGrpSpPr/>
          <p:nvPr/>
        </p:nvGrpSpPr>
        <p:grpSpPr>
          <a:xfrm>
            <a:off x="10457752" y="2573951"/>
            <a:ext cx="983306" cy="457200"/>
            <a:chOff x="10457752" y="2883916"/>
            <a:chExt cx="983306" cy="457200"/>
          </a:xfrm>
        </p:grpSpPr>
        <p:pic>
          <p:nvPicPr>
            <p:cNvPr id="61" name="Elemento grafico 60" descr="Viso con mascherina con riempimento a tinta unita">
              <a:extLst>
                <a:ext uri="{FF2B5EF4-FFF2-40B4-BE49-F238E27FC236}">
                  <a16:creationId xmlns:a16="http://schemas.microsoft.com/office/drawing/2014/main" id="{3B417F1A-BE24-1F4E-BD01-D415BC6057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457752" y="2883916"/>
              <a:ext cx="457200" cy="457200"/>
            </a:xfrm>
            <a:prstGeom prst="rect">
              <a:avLst/>
            </a:prstGeom>
          </p:spPr>
        </p:pic>
        <p:sp>
          <p:nvSpPr>
            <p:cNvPr id="62" name="CasellaDiTesto 61">
              <a:extLst>
                <a:ext uri="{FF2B5EF4-FFF2-40B4-BE49-F238E27FC236}">
                  <a16:creationId xmlns:a16="http://schemas.microsoft.com/office/drawing/2014/main" id="{178532FD-7B46-C849-B70A-B8761078668A}"/>
                </a:ext>
              </a:extLst>
            </p:cNvPr>
            <p:cNvSpPr txBox="1"/>
            <p:nvPr/>
          </p:nvSpPr>
          <p:spPr>
            <a:xfrm>
              <a:off x="10914952" y="2943239"/>
              <a:ext cx="52610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DPI</a:t>
              </a:r>
            </a:p>
          </p:txBody>
        </p:sp>
      </p:grpSp>
      <p:grpSp>
        <p:nvGrpSpPr>
          <p:cNvPr id="70" name="Gruppo 69">
            <a:extLst>
              <a:ext uri="{FF2B5EF4-FFF2-40B4-BE49-F238E27FC236}">
                <a16:creationId xmlns:a16="http://schemas.microsoft.com/office/drawing/2014/main" id="{98EE9B03-D494-6445-A8ED-723F208CC2E0}"/>
              </a:ext>
            </a:extLst>
          </p:cNvPr>
          <p:cNvGrpSpPr/>
          <p:nvPr/>
        </p:nvGrpSpPr>
        <p:grpSpPr>
          <a:xfrm>
            <a:off x="10383305" y="3044217"/>
            <a:ext cx="1716447" cy="596019"/>
            <a:chOff x="10383305" y="3354182"/>
            <a:chExt cx="1716447" cy="596019"/>
          </a:xfrm>
        </p:grpSpPr>
        <p:pic>
          <p:nvPicPr>
            <p:cNvPr id="64" name="Elemento grafico 63" descr="Cartello stradale con riempimento a tinta unita">
              <a:extLst>
                <a:ext uri="{FF2B5EF4-FFF2-40B4-BE49-F238E27FC236}">
                  <a16:creationId xmlns:a16="http://schemas.microsoft.com/office/drawing/2014/main" id="{BBC7D0CD-0A19-5B49-B425-22F60CD6F1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p:blipFill>
          <p:spPr>
            <a:xfrm>
              <a:off x="10383305" y="3354182"/>
              <a:ext cx="596019" cy="596019"/>
            </a:xfrm>
            <a:prstGeom prst="rect">
              <a:avLst/>
            </a:prstGeom>
          </p:spPr>
        </p:pic>
        <p:sp>
          <p:nvSpPr>
            <p:cNvPr id="65" name="CasellaDiTesto 64">
              <a:extLst>
                <a:ext uri="{FF2B5EF4-FFF2-40B4-BE49-F238E27FC236}">
                  <a16:creationId xmlns:a16="http://schemas.microsoft.com/office/drawing/2014/main" id="{C9F14E41-4300-5D4F-AA45-F8FF0E4DAB26}"/>
                </a:ext>
              </a:extLst>
            </p:cNvPr>
            <p:cNvSpPr txBox="1"/>
            <p:nvPr/>
          </p:nvSpPr>
          <p:spPr>
            <a:xfrm>
              <a:off x="10911606" y="3482914"/>
              <a:ext cx="118814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topografia</a:t>
              </a:r>
            </a:p>
          </p:txBody>
        </p:sp>
      </p:grpSp>
      <p:grpSp>
        <p:nvGrpSpPr>
          <p:cNvPr id="69" name="Gruppo 68">
            <a:extLst>
              <a:ext uri="{FF2B5EF4-FFF2-40B4-BE49-F238E27FC236}">
                <a16:creationId xmlns:a16="http://schemas.microsoft.com/office/drawing/2014/main" id="{7213987E-6AF6-8549-B35C-4BA47C7D3BAC}"/>
              </a:ext>
            </a:extLst>
          </p:cNvPr>
          <p:cNvGrpSpPr/>
          <p:nvPr/>
        </p:nvGrpSpPr>
        <p:grpSpPr>
          <a:xfrm>
            <a:off x="10469904" y="3676871"/>
            <a:ext cx="1424663" cy="457200"/>
            <a:chOff x="10469904" y="3986836"/>
            <a:chExt cx="1424663" cy="457200"/>
          </a:xfrm>
        </p:grpSpPr>
        <p:pic>
          <p:nvPicPr>
            <p:cNvPr id="67" name="Elemento grafico 66" descr="Appunti parzialmente spuntanti con riempimento a tinta unita">
              <a:extLst>
                <a:ext uri="{FF2B5EF4-FFF2-40B4-BE49-F238E27FC236}">
                  <a16:creationId xmlns:a16="http://schemas.microsoft.com/office/drawing/2014/main" id="{5C8C2606-4DCE-BA44-86AE-82933E9471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p:blipFill>
          <p:spPr>
            <a:xfrm>
              <a:off x="10469904" y="3986836"/>
              <a:ext cx="457200" cy="457200"/>
            </a:xfrm>
            <a:prstGeom prst="rect">
              <a:avLst/>
            </a:prstGeom>
          </p:spPr>
        </p:pic>
        <p:sp>
          <p:nvSpPr>
            <p:cNvPr id="68" name="CasellaDiTesto 67">
              <a:extLst>
                <a:ext uri="{FF2B5EF4-FFF2-40B4-BE49-F238E27FC236}">
                  <a16:creationId xmlns:a16="http://schemas.microsoft.com/office/drawing/2014/main" id="{5ED1A78F-4E56-E545-A09F-316C873A48D5}"/>
                </a:ext>
              </a:extLst>
            </p:cNvPr>
            <p:cNvSpPr txBox="1"/>
            <p:nvPr/>
          </p:nvSpPr>
          <p:spPr>
            <a:xfrm>
              <a:off x="10911606" y="4037842"/>
              <a:ext cx="98296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sz="1600" b="1">
                  <a:latin typeface="Arial" panose="020B0604020202020204" pitchFamily="34" charset="0"/>
                  <a:cs typeface="Arial" panose="020B0604020202020204" pitchFamily="34" charset="0"/>
                </a:rPr>
                <a:t>tamponi</a:t>
              </a:r>
            </a:p>
          </p:txBody>
        </p:sp>
      </p:grpSp>
      <p:grpSp>
        <p:nvGrpSpPr>
          <p:cNvPr id="2" name="Gruppo 1">
            <a:extLst>
              <a:ext uri="{FF2B5EF4-FFF2-40B4-BE49-F238E27FC236}">
                <a16:creationId xmlns:a16="http://schemas.microsoft.com/office/drawing/2014/main" id="{461E6916-E612-1940-B4AB-94B587AD0E22}"/>
              </a:ext>
            </a:extLst>
          </p:cNvPr>
          <p:cNvGrpSpPr/>
          <p:nvPr/>
        </p:nvGrpSpPr>
        <p:grpSpPr>
          <a:xfrm>
            <a:off x="4277532" y="2522612"/>
            <a:ext cx="3974058" cy="1336464"/>
            <a:chOff x="4277532" y="2522612"/>
            <a:chExt cx="3974058" cy="1336464"/>
          </a:xfrm>
        </p:grpSpPr>
        <p:grpSp>
          <p:nvGrpSpPr>
            <p:cNvPr id="41" name="Gruppo 40">
              <a:extLst>
                <a:ext uri="{FF2B5EF4-FFF2-40B4-BE49-F238E27FC236}">
                  <a16:creationId xmlns:a16="http://schemas.microsoft.com/office/drawing/2014/main" id="{A255CB0A-FDA8-E24E-AF9C-D5FABC5B8DE3}"/>
                </a:ext>
              </a:extLst>
            </p:cNvPr>
            <p:cNvGrpSpPr/>
            <p:nvPr/>
          </p:nvGrpSpPr>
          <p:grpSpPr>
            <a:xfrm>
              <a:off x="6452456" y="2522612"/>
              <a:ext cx="1799134" cy="431580"/>
              <a:chOff x="4903642" y="2415606"/>
              <a:chExt cx="1799134" cy="431580"/>
            </a:xfrm>
          </p:grpSpPr>
          <p:pic>
            <p:nvPicPr>
              <p:cNvPr id="39" name="Elemento grafico 38" descr="Monitor con riempimento a tinta unita">
                <a:extLst>
                  <a:ext uri="{FF2B5EF4-FFF2-40B4-BE49-F238E27FC236}">
                    <a16:creationId xmlns:a16="http://schemas.microsoft.com/office/drawing/2014/main" id="{1648D659-4DA7-7644-B122-4BFAEBEC5D8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4">
                <a:extLst>
                  <a:ext uri="{96DAC541-7B7A-43D3-8B79-37D633B846F1}">
                    <asvg:svgBlip xmlns:asvg="http://schemas.microsoft.com/office/drawing/2016/SVG/main" r:embed="rId25"/>
                  </a:ext>
                </a:extLst>
              </a:blip>
              <a:stretch>
                <a:fillRect/>
              </a:stretch>
            </p:blipFill>
            <p:spPr>
              <a:xfrm>
                <a:off x="4903642" y="2415606"/>
                <a:ext cx="417034" cy="417034"/>
              </a:xfrm>
              <a:prstGeom prst="rect">
                <a:avLst/>
              </a:prstGeom>
            </p:spPr>
          </p:pic>
          <p:sp>
            <p:nvSpPr>
              <p:cNvPr id="40" name="CasellaDiTesto 39">
                <a:extLst>
                  <a:ext uri="{FF2B5EF4-FFF2-40B4-BE49-F238E27FC236}">
                    <a16:creationId xmlns:a16="http://schemas.microsoft.com/office/drawing/2014/main" id="{5808882D-DC2A-B84D-A046-B6A483C61214}"/>
                  </a:ext>
                </a:extLst>
              </p:cNvPr>
              <p:cNvSpPr txBox="1"/>
              <p:nvPr/>
            </p:nvSpPr>
            <p:spPr>
              <a:xfrm>
                <a:off x="5274180" y="2508632"/>
                <a:ext cx="1428596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it-IT" sz="1600" b="1">
                    <a:latin typeface="Arial" panose="020B0604020202020204" pitchFamily="34" charset="0"/>
                    <a:cs typeface="Arial" panose="020B0604020202020204" pitchFamily="34" charset="0"/>
                  </a:rPr>
                  <a:t>telemedicina</a:t>
                </a:r>
              </a:p>
            </p:txBody>
          </p:sp>
        </p:grpSp>
        <p:sp>
          <p:nvSpPr>
            <p:cNvPr id="72" name="Figura a mano libera 71">
              <a:extLst>
                <a:ext uri="{FF2B5EF4-FFF2-40B4-BE49-F238E27FC236}">
                  <a16:creationId xmlns:a16="http://schemas.microsoft.com/office/drawing/2014/main" id="{E5F592CF-5528-1743-B4CC-87F289727844}"/>
                </a:ext>
              </a:extLst>
            </p:cNvPr>
            <p:cNvSpPr/>
            <p:nvPr/>
          </p:nvSpPr>
          <p:spPr>
            <a:xfrm>
              <a:off x="4277532" y="2975672"/>
              <a:ext cx="3890075" cy="883404"/>
            </a:xfrm>
            <a:custGeom>
              <a:avLst/>
              <a:gdLst>
                <a:gd name="connsiteX0" fmla="*/ 0 w 3890075"/>
                <a:gd name="connsiteY0" fmla="*/ 883404 h 883404"/>
                <a:gd name="connsiteX1" fmla="*/ 2386739 w 3890075"/>
                <a:gd name="connsiteY1" fmla="*/ 883404 h 883404"/>
                <a:gd name="connsiteX2" fmla="*/ 2386739 w 3890075"/>
                <a:gd name="connsiteY2" fmla="*/ 0 h 883404"/>
                <a:gd name="connsiteX3" fmla="*/ 3890075 w 3890075"/>
                <a:gd name="connsiteY3" fmla="*/ 0 h 8834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890075" h="883404">
                  <a:moveTo>
                    <a:pt x="0" y="883404"/>
                  </a:moveTo>
                  <a:lnTo>
                    <a:pt x="2386739" y="883404"/>
                  </a:lnTo>
                  <a:lnTo>
                    <a:pt x="2386739" y="0"/>
                  </a:lnTo>
                  <a:lnTo>
                    <a:pt x="3890075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tailEnd type="stealt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73" name="CasellaDiTesto 72">
            <a:extLst>
              <a:ext uri="{FF2B5EF4-FFF2-40B4-BE49-F238E27FC236}">
                <a16:creationId xmlns:a16="http://schemas.microsoft.com/office/drawing/2014/main" id="{DE717EF3-B424-1644-9F16-5E0E9C56EDFF}"/>
              </a:ext>
            </a:extLst>
          </p:cNvPr>
          <p:cNvSpPr txBox="1"/>
          <p:nvPr/>
        </p:nvSpPr>
        <p:spPr>
          <a:xfrm>
            <a:off x="126127" y="6573457"/>
            <a:ext cx="120813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AIOM rischio infettivo [...] novembre 2020 / Curigliano G. et al., Annals Oncology 2020 / ASCO special report [...], last update july 29 2021 / UptoDate last access 17 Oct 2021 </a:t>
            </a:r>
          </a:p>
        </p:txBody>
      </p:sp>
    </p:spTree>
    <p:extLst>
      <p:ext uri="{BB962C8B-B14F-4D97-AF65-F5344CB8AC3E}">
        <p14:creationId xmlns:p14="http://schemas.microsoft.com/office/powerpoint/2010/main" val="242855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Ovale 51">
            <a:extLst>
              <a:ext uri="{FF2B5EF4-FFF2-40B4-BE49-F238E27FC236}">
                <a16:creationId xmlns:a16="http://schemas.microsoft.com/office/drawing/2014/main" id="{FEF0BF75-2EB5-D64E-8707-4B3CD61458BC}"/>
              </a:ext>
            </a:extLst>
          </p:cNvPr>
          <p:cNvSpPr/>
          <p:nvPr/>
        </p:nvSpPr>
        <p:spPr>
          <a:xfrm>
            <a:off x="6136245" y="2188005"/>
            <a:ext cx="1712422" cy="17124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9" name="Ovale 48">
            <a:extLst>
              <a:ext uri="{FF2B5EF4-FFF2-40B4-BE49-F238E27FC236}">
                <a16:creationId xmlns:a16="http://schemas.microsoft.com/office/drawing/2014/main" id="{047709B9-8E90-5946-8AB6-3BBA4E7847A1}"/>
              </a:ext>
            </a:extLst>
          </p:cNvPr>
          <p:cNvSpPr/>
          <p:nvPr/>
        </p:nvSpPr>
        <p:spPr>
          <a:xfrm>
            <a:off x="10067093" y="2728005"/>
            <a:ext cx="1712422" cy="17124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" name="Ovale 2">
            <a:extLst>
              <a:ext uri="{FF2B5EF4-FFF2-40B4-BE49-F238E27FC236}">
                <a16:creationId xmlns:a16="http://schemas.microsoft.com/office/drawing/2014/main" id="{811B29A4-2765-6C46-A371-428BA176EC61}"/>
              </a:ext>
            </a:extLst>
          </p:cNvPr>
          <p:cNvSpPr/>
          <p:nvPr/>
        </p:nvSpPr>
        <p:spPr>
          <a:xfrm>
            <a:off x="3996949" y="419529"/>
            <a:ext cx="1712422" cy="171242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2" name="Elemento grafico 31" descr="Megafono con riempimento a tinta unita">
            <a:extLst>
              <a:ext uri="{FF2B5EF4-FFF2-40B4-BE49-F238E27FC236}">
                <a16:creationId xmlns:a16="http://schemas.microsoft.com/office/drawing/2014/main" id="{6EBD5747-FC95-C942-98E0-29AA24FA6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13160" y="735740"/>
            <a:ext cx="1080000" cy="1080000"/>
          </a:xfrm>
          <a:prstGeom prst="rect">
            <a:avLst/>
          </a:prstGeom>
        </p:spPr>
      </p:pic>
      <p:pic>
        <p:nvPicPr>
          <p:cNvPr id="39" name="Elemento grafico 38" descr="Monitor con riempimento a tinta unita">
            <a:extLst>
              <a:ext uri="{FF2B5EF4-FFF2-40B4-BE49-F238E27FC236}">
                <a16:creationId xmlns:a16="http://schemas.microsoft.com/office/drawing/2014/main" id="{1648D659-4DA7-7644-B122-4BFAEBEC5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452456" y="2522612"/>
            <a:ext cx="1080000" cy="1080000"/>
          </a:xfrm>
          <a:prstGeom prst="rect">
            <a:avLst/>
          </a:prstGeom>
        </p:spPr>
      </p:pic>
      <p:pic>
        <p:nvPicPr>
          <p:cNvPr id="64" name="Elemento grafico 63" descr="Cartello stradale con riempimento a tinta unita">
            <a:extLst>
              <a:ext uri="{FF2B5EF4-FFF2-40B4-BE49-F238E27FC236}">
                <a16:creationId xmlns:a16="http://schemas.microsoft.com/office/drawing/2014/main" id="{BBC7D0CD-0A19-5B49-B425-22F60CD6F15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383304" y="3044216"/>
            <a:ext cx="1080000" cy="1080000"/>
          </a:xfrm>
          <a:prstGeom prst="rect">
            <a:avLst/>
          </a:prstGeom>
        </p:spPr>
      </p:pic>
      <p:sp>
        <p:nvSpPr>
          <p:cNvPr id="56" name="CasellaDiTesto 55">
            <a:extLst>
              <a:ext uri="{FF2B5EF4-FFF2-40B4-BE49-F238E27FC236}">
                <a16:creationId xmlns:a16="http://schemas.microsoft.com/office/drawing/2014/main" id="{EDC8A546-5BB4-F941-AE90-0D867967DC47}"/>
              </a:ext>
            </a:extLst>
          </p:cNvPr>
          <p:cNvSpPr txBox="1"/>
          <p:nvPr/>
        </p:nvSpPr>
        <p:spPr>
          <a:xfrm>
            <a:off x="2605636" y="2133672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dialogo istituto-persona</a:t>
            </a:r>
          </a:p>
        </p:txBody>
      </p:sp>
      <p:sp>
        <p:nvSpPr>
          <p:cNvPr id="60" name="CasellaDiTesto 59">
            <a:extLst>
              <a:ext uri="{FF2B5EF4-FFF2-40B4-BE49-F238E27FC236}">
                <a16:creationId xmlns:a16="http://schemas.microsoft.com/office/drawing/2014/main" id="{9BECF40E-979B-E946-BF74-4F372D9B9CE0}"/>
              </a:ext>
            </a:extLst>
          </p:cNvPr>
          <p:cNvSpPr txBox="1"/>
          <p:nvPr/>
        </p:nvSpPr>
        <p:spPr>
          <a:xfrm>
            <a:off x="6124269" y="3937219"/>
            <a:ext cx="1736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telemedicina</a:t>
            </a:r>
          </a:p>
        </p:txBody>
      </p:sp>
      <p:sp>
        <p:nvSpPr>
          <p:cNvPr id="63" name="CasellaDiTesto 62">
            <a:extLst>
              <a:ext uri="{FF2B5EF4-FFF2-40B4-BE49-F238E27FC236}">
                <a16:creationId xmlns:a16="http://schemas.microsoft.com/office/drawing/2014/main" id="{2C17A8DC-4BB6-9147-8166-DC62F8419DF6}"/>
              </a:ext>
            </a:extLst>
          </p:cNvPr>
          <p:cNvSpPr txBox="1"/>
          <p:nvPr/>
        </p:nvSpPr>
        <p:spPr>
          <a:xfrm>
            <a:off x="10204197" y="4440427"/>
            <a:ext cx="1438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it-IT" sz="2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topografia</a:t>
            </a:r>
          </a:p>
        </p:txBody>
      </p:sp>
      <p:sp>
        <p:nvSpPr>
          <p:cNvPr id="66" name="CasellaDiTesto 65">
            <a:extLst>
              <a:ext uri="{FF2B5EF4-FFF2-40B4-BE49-F238E27FC236}">
                <a16:creationId xmlns:a16="http://schemas.microsoft.com/office/drawing/2014/main" id="{D8CD8FFD-C41A-6044-81C5-8671ED8007AE}"/>
              </a:ext>
            </a:extLst>
          </p:cNvPr>
          <p:cNvSpPr txBox="1"/>
          <p:nvPr/>
        </p:nvSpPr>
        <p:spPr>
          <a:xfrm>
            <a:off x="2623401" y="2481412"/>
            <a:ext cx="2056973" cy="132343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t-IT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cultura sanitaria</a:t>
            </a:r>
          </a:p>
          <a:p>
            <a:r>
              <a:rPr lang="it-IT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compliance</a:t>
            </a:r>
          </a:p>
          <a:p>
            <a:r>
              <a:rPr lang="it-IT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fiducia nel sistema</a:t>
            </a:r>
          </a:p>
          <a:p>
            <a:r>
              <a:rPr lang="it-IT" sz="2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</a:t>
            </a:r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adesione iniziative</a:t>
            </a:r>
          </a:p>
        </p:txBody>
      </p:sp>
      <p:sp>
        <p:nvSpPr>
          <p:cNvPr id="74" name="CasellaDiTesto 73">
            <a:extLst>
              <a:ext uri="{FF2B5EF4-FFF2-40B4-BE49-F238E27FC236}">
                <a16:creationId xmlns:a16="http://schemas.microsoft.com/office/drawing/2014/main" id="{6975CB12-0A8A-DC4F-AE45-3B279C16D8E1}"/>
              </a:ext>
            </a:extLst>
          </p:cNvPr>
          <p:cNvSpPr txBox="1"/>
          <p:nvPr/>
        </p:nvSpPr>
        <p:spPr>
          <a:xfrm>
            <a:off x="6136245" y="4298294"/>
            <a:ext cx="2962671" cy="83099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facilitazione logistica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↑ qualità di vita (PS ECOG &gt;1)</a:t>
            </a:r>
          </a:p>
          <a:p>
            <a:r>
              <a:rPr lang="it-I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↓ inquinamento</a:t>
            </a:r>
          </a:p>
        </p:txBody>
      </p:sp>
      <p:sp>
        <p:nvSpPr>
          <p:cNvPr id="75" name="CasellaDiTesto 74">
            <a:extLst>
              <a:ext uri="{FF2B5EF4-FFF2-40B4-BE49-F238E27FC236}">
                <a16:creationId xmlns:a16="http://schemas.microsoft.com/office/drawing/2014/main" id="{007A6C94-E821-0840-A9F2-CA1E60F452CA}"/>
              </a:ext>
            </a:extLst>
          </p:cNvPr>
          <p:cNvSpPr txBox="1"/>
          <p:nvPr/>
        </p:nvSpPr>
        <p:spPr>
          <a:xfrm>
            <a:off x="2645716" y="3795902"/>
            <a:ext cx="1667444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t-IT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team dedicato</a:t>
            </a:r>
          </a:p>
        </p:txBody>
      </p:sp>
      <p:sp>
        <p:nvSpPr>
          <p:cNvPr id="77" name="CasellaDiTesto 76">
            <a:extLst>
              <a:ext uri="{FF2B5EF4-FFF2-40B4-BE49-F238E27FC236}">
                <a16:creationId xmlns:a16="http://schemas.microsoft.com/office/drawing/2014/main" id="{DB996C8E-06EF-4F4C-9043-1CA211B36327}"/>
              </a:ext>
            </a:extLst>
          </p:cNvPr>
          <p:cNvSpPr txBox="1"/>
          <p:nvPr/>
        </p:nvSpPr>
        <p:spPr>
          <a:xfrm>
            <a:off x="6124269" y="5122034"/>
            <a:ext cx="2975495" cy="338554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t-IT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evidenze scientifiche limitate</a:t>
            </a:r>
          </a:p>
        </p:txBody>
      </p:sp>
      <p:sp>
        <p:nvSpPr>
          <p:cNvPr id="78" name="CasellaDiTesto 77">
            <a:extLst>
              <a:ext uri="{FF2B5EF4-FFF2-40B4-BE49-F238E27FC236}">
                <a16:creationId xmlns:a16="http://schemas.microsoft.com/office/drawing/2014/main" id="{80751B66-4A7D-734A-8DBD-DA31D5EACF12}"/>
              </a:ext>
            </a:extLst>
          </p:cNvPr>
          <p:cNvSpPr txBox="1"/>
          <p:nvPr/>
        </p:nvSpPr>
        <p:spPr>
          <a:xfrm>
            <a:off x="9879577" y="4857043"/>
            <a:ext cx="2326278" cy="5847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it-IT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 evidenze scientifiche </a:t>
            </a:r>
          </a:p>
          <a:p>
            <a:r>
              <a:rPr lang="it-IT" sz="1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pressochè inesistenti</a:t>
            </a:r>
          </a:p>
        </p:txBody>
      </p:sp>
      <p:sp>
        <p:nvSpPr>
          <p:cNvPr id="79" name="CasellaDiTesto 78">
            <a:extLst>
              <a:ext uri="{FF2B5EF4-FFF2-40B4-BE49-F238E27FC236}">
                <a16:creationId xmlns:a16="http://schemas.microsoft.com/office/drawing/2014/main" id="{B66372B7-7AC4-7E49-B67A-4963A1D277B1}"/>
              </a:ext>
            </a:extLst>
          </p:cNvPr>
          <p:cNvSpPr txBox="1"/>
          <p:nvPr/>
        </p:nvSpPr>
        <p:spPr>
          <a:xfrm>
            <a:off x="284813" y="6408567"/>
            <a:ext cx="1192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it-IT" sz="120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Dahodwala M. et al., Patient Educ Couns 2018 / Dutta A. et al., Cureus 2020 / Yang Q. et al., Glob Health Res Policy 2021 / Mann DM et al., J Am Med Inform Assoc 2020 / Monaghesh E. et al., BMC Public Health 2020 / </a:t>
            </a:r>
          </a:p>
        </p:txBody>
      </p:sp>
    </p:spTree>
    <p:extLst>
      <p:ext uri="{BB962C8B-B14F-4D97-AF65-F5344CB8AC3E}">
        <p14:creationId xmlns:p14="http://schemas.microsoft.com/office/powerpoint/2010/main" val="289585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74" grpId="0"/>
      <p:bldP spid="75" grpId="0"/>
      <p:bldP spid="77" grpId="0"/>
      <p:bldP spid="7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magine 19">
            <a:extLst>
              <a:ext uri="{FF2B5EF4-FFF2-40B4-BE49-F238E27FC236}">
                <a16:creationId xmlns:a16="http://schemas.microsoft.com/office/drawing/2014/main" id="{952E6570-8134-C547-88E6-32C0541479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489" y="2002768"/>
            <a:ext cx="829146" cy="4911785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id="{9C45B7E3-18E2-EB4B-B102-ED9F5D828B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2" y="1100688"/>
            <a:ext cx="12192000" cy="909576"/>
          </a:xfrm>
          <a:prstGeom prst="rect">
            <a:avLst/>
          </a:prstGeom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61859037-7EEB-2843-AD96-E0C0AE2D3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11116900" y="2005646"/>
            <a:ext cx="829146" cy="4911785"/>
          </a:xfrm>
          <a:prstGeom prst="rect">
            <a:avLst/>
          </a:prstGeom>
        </p:spPr>
      </p:pic>
      <p:sp>
        <p:nvSpPr>
          <p:cNvPr id="16" name="Rettangolo 15">
            <a:extLst>
              <a:ext uri="{FF2B5EF4-FFF2-40B4-BE49-F238E27FC236}">
                <a16:creationId xmlns:a16="http://schemas.microsoft.com/office/drawing/2014/main" id="{A83305A5-510C-F04C-946B-447C0C859AB3}"/>
              </a:ext>
            </a:extLst>
          </p:cNvPr>
          <p:cNvSpPr/>
          <p:nvPr/>
        </p:nvSpPr>
        <p:spPr>
          <a:xfrm>
            <a:off x="802963" y="1976878"/>
            <a:ext cx="10747436" cy="4937675"/>
          </a:xfrm>
          <a:prstGeom prst="rect">
            <a:avLst/>
          </a:prstGeom>
          <a:solidFill>
            <a:srgbClr val="002D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1" name="Gruppo 10">
            <a:extLst>
              <a:ext uri="{FF2B5EF4-FFF2-40B4-BE49-F238E27FC236}">
                <a16:creationId xmlns:a16="http://schemas.microsoft.com/office/drawing/2014/main" id="{72079ED7-F2BD-6843-A248-6ECA9103AF5B}"/>
              </a:ext>
            </a:extLst>
          </p:cNvPr>
          <p:cNvGrpSpPr/>
          <p:nvPr/>
        </p:nvGrpSpPr>
        <p:grpSpPr>
          <a:xfrm>
            <a:off x="2842374" y="2340720"/>
            <a:ext cx="2583051" cy="871572"/>
            <a:chOff x="4908550" y="1758950"/>
            <a:chExt cx="3538027" cy="1193800"/>
          </a:xfrm>
        </p:grpSpPr>
        <p:sp>
          <p:nvSpPr>
            <p:cNvPr id="10" name="Rettangolo 9">
              <a:extLst>
                <a:ext uri="{FF2B5EF4-FFF2-40B4-BE49-F238E27FC236}">
                  <a16:creationId xmlns:a16="http://schemas.microsoft.com/office/drawing/2014/main" id="{152E52E4-1039-2542-8766-622AAFABAEC5}"/>
                </a:ext>
              </a:extLst>
            </p:cNvPr>
            <p:cNvSpPr/>
            <p:nvPr/>
          </p:nvSpPr>
          <p:spPr>
            <a:xfrm>
              <a:off x="4928462" y="1813302"/>
              <a:ext cx="3518115" cy="1022888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1026" name="Picture 2" descr="ESMO Logo | ESMO">
              <a:extLst>
                <a:ext uri="{FF2B5EF4-FFF2-40B4-BE49-F238E27FC236}">
                  <a16:creationId xmlns:a16="http://schemas.microsoft.com/office/drawing/2014/main" id="{A9547051-A7D3-8E46-85AB-6A610D1B888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550" y="1758950"/>
              <a:ext cx="3479800" cy="1193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B42139EB-947A-664D-BF40-66B9C76F822F}"/>
              </a:ext>
            </a:extLst>
          </p:cNvPr>
          <p:cNvSpPr txBox="1"/>
          <p:nvPr/>
        </p:nvSpPr>
        <p:spPr>
          <a:xfrm>
            <a:off x="961714" y="3727937"/>
            <a:ext cx="100154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2800">
                <a:solidFill>
                  <a:srgbClr val="FFFFFF"/>
                </a:solidFill>
                <a:latin typeface="Helvetica" pitchFamily="2" charset="0"/>
              </a:rPr>
              <a:t>The efficacy, challenges, and facilitators of telemedicine in post-treatment cancer survivorship care: an overview of systematic reviews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E82718E9-F63F-0F4F-962A-3C164CFF1E7B}"/>
              </a:ext>
            </a:extLst>
          </p:cNvPr>
          <p:cNvSpPr txBox="1"/>
          <p:nvPr/>
        </p:nvSpPr>
        <p:spPr>
          <a:xfrm>
            <a:off x="942672" y="5295103"/>
            <a:ext cx="10034520" cy="13537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it-IT" sz="140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R.J. Chan, M. Crichton, F. Crawford-Williams, C. van den Hurk, A. Chan</a:t>
            </a:r>
          </a:p>
          <a:p>
            <a:pPr>
              <a:lnSpc>
                <a:spcPct val="150000"/>
              </a:lnSpc>
            </a:pPr>
            <a:r>
              <a:rPr lang="it-IT" sz="1400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on behalf of the Multinational Association of Supportive Care in Cancer (MASCC) Survivorship Study Group</a:t>
            </a:r>
          </a:p>
          <a:p>
            <a:pPr>
              <a:lnSpc>
                <a:spcPct val="150000"/>
              </a:lnSpc>
            </a:pPr>
            <a:endParaRPr lang="it-IT" sz="1400">
              <a:solidFill>
                <a:schemeClr val="bg1"/>
              </a:solidFill>
              <a:latin typeface="Helvetica" pitchFamily="2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it-IT" sz="1400" i="1">
                <a:solidFill>
                  <a:schemeClr val="bg1"/>
                </a:solidFill>
                <a:latin typeface="Helvetica" pitchFamily="2" charset="0"/>
                <a:cs typeface="Arial" panose="020B0604020202020204" pitchFamily="34" charset="0"/>
              </a:rPr>
              <a:t>Published: September 09, 2021</a:t>
            </a:r>
          </a:p>
        </p:txBody>
      </p:sp>
      <p:pic>
        <p:nvPicPr>
          <p:cNvPr id="15" name="Elemento grafico 14">
            <a:extLst>
              <a:ext uri="{FF2B5EF4-FFF2-40B4-BE49-F238E27FC236}">
                <a16:creationId xmlns:a16="http://schemas.microsoft.com/office/drawing/2014/main" id="{1E39E6A1-683B-F249-9FFE-A7CD46862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97061" y="2417333"/>
            <a:ext cx="1548732" cy="666315"/>
          </a:xfrm>
          <a:prstGeom prst="rect">
            <a:avLst/>
          </a:prstGeom>
        </p:spPr>
      </p:pic>
      <p:cxnSp>
        <p:nvCxnSpPr>
          <p:cNvPr id="24" name="Connettore 1 23">
            <a:extLst>
              <a:ext uri="{FF2B5EF4-FFF2-40B4-BE49-F238E27FC236}">
                <a16:creationId xmlns:a16="http://schemas.microsoft.com/office/drawing/2014/main" id="{B52B85C1-0C95-6144-B9FE-9E6CC9463D3F}"/>
              </a:ext>
            </a:extLst>
          </p:cNvPr>
          <p:cNvCxnSpPr>
            <a:cxnSpLocks/>
          </p:cNvCxnSpPr>
          <p:nvPr/>
        </p:nvCxnSpPr>
        <p:spPr>
          <a:xfrm>
            <a:off x="802963" y="3369365"/>
            <a:ext cx="1074743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Immagine 26">
            <a:extLst>
              <a:ext uri="{FF2B5EF4-FFF2-40B4-BE49-F238E27FC236}">
                <a16:creationId xmlns:a16="http://schemas.microsoft.com/office/drawing/2014/main" id="{085B48DF-DF8B-5048-B619-A86A0FA0351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2914" y="1646422"/>
            <a:ext cx="1553276" cy="207706"/>
          </a:xfrm>
          <a:prstGeom prst="rect">
            <a:avLst/>
          </a:prstGeom>
        </p:spPr>
      </p:pic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63A26E3A-A108-7B49-8942-C0069FC7EDC4}"/>
              </a:ext>
            </a:extLst>
          </p:cNvPr>
          <p:cNvSpPr txBox="1"/>
          <p:nvPr/>
        </p:nvSpPr>
        <p:spPr>
          <a:xfrm>
            <a:off x="1823719" y="366954"/>
            <a:ext cx="85445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it-IT" sz="3200" b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telemedicina</a:t>
            </a:r>
            <a:r>
              <a:rPr lang="it-IT" sz="3200" b="1">
                <a:latin typeface="Arial" panose="020B0604020202020204" pitchFamily="34" charset="0"/>
                <a:cs typeface="Arial" panose="020B0604020202020204" pitchFamily="34" charset="0"/>
              </a:rPr>
              <a:t> è un’opportunità</a:t>
            </a:r>
          </a:p>
        </p:txBody>
      </p:sp>
    </p:spTree>
    <p:extLst>
      <p:ext uri="{BB962C8B-B14F-4D97-AF65-F5344CB8AC3E}">
        <p14:creationId xmlns:p14="http://schemas.microsoft.com/office/powerpoint/2010/main" val="16944505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34601</TotalTime>
  <Words>1517</Words>
  <Application>Microsoft Macintosh PowerPoint</Application>
  <PresentationFormat>Widescreen</PresentationFormat>
  <Paragraphs>258</Paragraphs>
  <Slides>36</Slides>
  <Notes>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Helvetica</vt:lpstr>
      <vt:lpstr>inherit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cesto.della.frutta@gmail.com</dc:creator>
  <cp:lastModifiedBy>cesto.della.frutta@gmail.com</cp:lastModifiedBy>
  <cp:revision>663</cp:revision>
  <cp:lastPrinted>2021-10-17T11:37:42Z</cp:lastPrinted>
  <dcterms:created xsi:type="dcterms:W3CDTF">2021-10-06T19:23:13Z</dcterms:created>
  <dcterms:modified xsi:type="dcterms:W3CDTF">2021-11-19T14:58:57Z</dcterms:modified>
</cp:coreProperties>
</file>