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5" r:id="rId11"/>
    <p:sldId id="272" r:id="rId12"/>
    <p:sldId id="283" r:id="rId13"/>
    <p:sldId id="284" r:id="rId14"/>
    <p:sldId id="265" r:id="rId15"/>
    <p:sldId id="268" r:id="rId16"/>
    <p:sldId id="267" r:id="rId17"/>
    <p:sldId id="279" r:id="rId18"/>
    <p:sldId id="280" r:id="rId19"/>
    <p:sldId id="281" r:id="rId20"/>
    <p:sldId id="285" r:id="rId21"/>
    <p:sldId id="270" r:id="rId22"/>
    <p:sldId id="277" r:id="rId23"/>
    <p:sldId id="282" r:id="rId24"/>
    <p:sldId id="286" r:id="rId25"/>
    <p:sldId id="278" r:id="rId26"/>
    <p:sldId id="271" r:id="rId27"/>
    <p:sldId id="269" r:id="rId28"/>
    <p:sldId id="274" r:id="rId29"/>
    <p:sldId id="2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6FAC6-F39F-465D-B30C-3610E423D532}" v="412" dt="2021-11-21T18:16:14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30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po Montemurro" userId="6960dc5d368fcbba" providerId="LiveId" clId="{27DACAB4-E980-415C-B4E0-926E5864F0C6}"/>
    <pc:docChg chg="custSel addSld modSld sldOrd">
      <pc:chgData name="Filippo Montemurro" userId="6960dc5d368fcbba" providerId="LiveId" clId="{27DACAB4-E980-415C-B4E0-926E5864F0C6}" dt="2021-11-20T10:01:57.971" v="367" actId="114"/>
      <pc:docMkLst>
        <pc:docMk/>
      </pc:docMkLst>
      <pc:sldChg chg="modSp mod">
        <pc:chgData name="Filippo Montemurro" userId="6960dc5d368fcbba" providerId="LiveId" clId="{27DACAB4-E980-415C-B4E0-926E5864F0C6}" dt="2021-11-20T09:17:48.706" v="109" actId="114"/>
        <pc:sldMkLst>
          <pc:docMk/>
          <pc:sldMk cId="3550621353" sldId="265"/>
        </pc:sldMkLst>
        <pc:spChg chg="mod">
          <ac:chgData name="Filippo Montemurro" userId="6960dc5d368fcbba" providerId="LiveId" clId="{27DACAB4-E980-415C-B4E0-926E5864F0C6}" dt="2021-11-20T09:17:48.706" v="109" actId="114"/>
          <ac:spMkLst>
            <pc:docMk/>
            <pc:sldMk cId="3550621353" sldId="265"/>
            <ac:spMk id="5" creationId="{DEB36D98-A479-45DF-81D5-9348BB68EC77}"/>
          </ac:spMkLst>
        </pc:spChg>
      </pc:sldChg>
      <pc:sldChg chg="modSp mod ord">
        <pc:chgData name="Filippo Montemurro" userId="6960dc5d368fcbba" providerId="LiveId" clId="{27DACAB4-E980-415C-B4E0-926E5864F0C6}" dt="2021-11-20T09:18:56.312" v="154" actId="20577"/>
        <pc:sldMkLst>
          <pc:docMk/>
          <pc:sldMk cId="2379517182" sldId="272"/>
        </pc:sldMkLst>
        <pc:spChg chg="mod">
          <ac:chgData name="Filippo Montemurro" userId="6960dc5d368fcbba" providerId="LiveId" clId="{27DACAB4-E980-415C-B4E0-926E5864F0C6}" dt="2021-11-20T09:18:56.312" v="154" actId="20577"/>
          <ac:spMkLst>
            <pc:docMk/>
            <pc:sldMk cId="2379517182" sldId="272"/>
            <ac:spMk id="2" creationId="{04A5B59B-C4EB-4E44-B006-3E0DE97E1D52}"/>
          </ac:spMkLst>
        </pc:spChg>
        <pc:picChg chg="mod">
          <ac:chgData name="Filippo Montemurro" userId="6960dc5d368fcbba" providerId="LiveId" clId="{27DACAB4-E980-415C-B4E0-926E5864F0C6}" dt="2021-11-20T09:17:30.186" v="108" actId="1076"/>
          <ac:picMkLst>
            <pc:docMk/>
            <pc:sldMk cId="2379517182" sldId="272"/>
            <ac:picMk id="5" creationId="{49973C48-6EAC-4FFC-A628-E58DA457ED47}"/>
          </ac:picMkLst>
        </pc:picChg>
      </pc:sldChg>
      <pc:sldChg chg="addSp delSp modSp new mod">
        <pc:chgData name="Filippo Montemurro" userId="6960dc5d368fcbba" providerId="LiveId" clId="{27DACAB4-E980-415C-B4E0-926E5864F0C6}" dt="2021-11-20T09:56:51.880" v="229" actId="1076"/>
        <pc:sldMkLst>
          <pc:docMk/>
          <pc:sldMk cId="3813240273" sldId="273"/>
        </pc:sldMkLst>
        <pc:spChg chg="mod">
          <ac:chgData name="Filippo Montemurro" userId="6960dc5d368fcbba" providerId="LiveId" clId="{27DACAB4-E980-415C-B4E0-926E5864F0C6}" dt="2021-11-20T09:30:41.221" v="181" actId="14100"/>
          <ac:spMkLst>
            <pc:docMk/>
            <pc:sldMk cId="3813240273" sldId="273"/>
            <ac:spMk id="2" creationId="{E91D7B31-1050-4625-8E8D-D8C3EE97C022}"/>
          </ac:spMkLst>
        </pc:spChg>
        <pc:spChg chg="del">
          <ac:chgData name="Filippo Montemurro" userId="6960dc5d368fcbba" providerId="LiveId" clId="{27DACAB4-E980-415C-B4E0-926E5864F0C6}" dt="2021-11-20T09:29:13.776" v="172" actId="478"/>
          <ac:spMkLst>
            <pc:docMk/>
            <pc:sldMk cId="3813240273" sldId="273"/>
            <ac:spMk id="3" creationId="{878B2A4A-B244-44C6-90E6-B15FCB388EDE}"/>
          </ac:spMkLst>
        </pc:spChg>
        <pc:spChg chg="add mod">
          <ac:chgData name="Filippo Montemurro" userId="6960dc5d368fcbba" providerId="LiveId" clId="{27DACAB4-E980-415C-B4E0-926E5864F0C6}" dt="2021-11-20T09:31:04.342" v="226" actId="114"/>
          <ac:spMkLst>
            <pc:docMk/>
            <pc:sldMk cId="3813240273" sldId="273"/>
            <ac:spMk id="6" creationId="{5C611DC6-06A4-4C90-B866-F79461991720}"/>
          </ac:spMkLst>
        </pc:spChg>
        <pc:picChg chg="add mod">
          <ac:chgData name="Filippo Montemurro" userId="6960dc5d368fcbba" providerId="LiveId" clId="{27DACAB4-E980-415C-B4E0-926E5864F0C6}" dt="2021-11-20T09:56:51.880" v="229" actId="1076"/>
          <ac:picMkLst>
            <pc:docMk/>
            <pc:sldMk cId="3813240273" sldId="273"/>
            <ac:picMk id="5" creationId="{ED439472-2287-41D0-A33C-A7A717711883}"/>
          </ac:picMkLst>
        </pc:picChg>
      </pc:sldChg>
      <pc:sldChg chg="addSp modSp new mod">
        <pc:chgData name="Filippo Montemurro" userId="6960dc5d368fcbba" providerId="LiveId" clId="{27DACAB4-E980-415C-B4E0-926E5864F0C6}" dt="2021-11-20T10:01:57.971" v="367" actId="114"/>
        <pc:sldMkLst>
          <pc:docMk/>
          <pc:sldMk cId="4095121770" sldId="274"/>
        </pc:sldMkLst>
        <pc:spChg chg="mod">
          <ac:chgData name="Filippo Montemurro" userId="6960dc5d368fcbba" providerId="LiveId" clId="{27DACAB4-E980-415C-B4E0-926E5864F0C6}" dt="2021-11-20T10:00:55.536" v="332" actId="1076"/>
          <ac:spMkLst>
            <pc:docMk/>
            <pc:sldMk cId="4095121770" sldId="274"/>
            <ac:spMk id="2" creationId="{ED611DF2-1CC7-473A-A140-CD2EA20B455B}"/>
          </ac:spMkLst>
        </pc:spChg>
        <pc:spChg chg="add mod">
          <ac:chgData name="Filippo Montemurro" userId="6960dc5d368fcbba" providerId="LiveId" clId="{27DACAB4-E980-415C-B4E0-926E5864F0C6}" dt="2021-11-20T10:01:57.971" v="367" actId="114"/>
          <ac:spMkLst>
            <pc:docMk/>
            <pc:sldMk cId="4095121770" sldId="274"/>
            <ac:spMk id="5" creationId="{EFE58811-6D2D-4636-B36E-EB14746E5362}"/>
          </ac:spMkLst>
        </pc:spChg>
        <pc:picChg chg="add mod">
          <ac:chgData name="Filippo Montemurro" userId="6960dc5d368fcbba" providerId="LiveId" clId="{27DACAB4-E980-415C-B4E0-926E5864F0C6}" dt="2021-11-20T10:01:22.790" v="337" actId="14100"/>
          <ac:picMkLst>
            <pc:docMk/>
            <pc:sldMk cId="4095121770" sldId="274"/>
            <ac:picMk id="4" creationId="{C3F45EC9-5C7F-4F0D-91A7-45523B148F37}"/>
          </ac:picMkLst>
        </pc:picChg>
      </pc:sldChg>
    </pc:docChg>
  </pc:docChgLst>
  <pc:docChgLst>
    <pc:chgData name="Filippo Montemurro" userId="6960dc5d368fcbba" providerId="Windows Live" clId="Web-{EA3C40A0-EEAF-4233-B965-E8FA40437B05}"/>
    <pc:docChg chg="addSld modSld">
      <pc:chgData name="Filippo Montemurro" userId="6960dc5d368fcbba" providerId="Windows Live" clId="Web-{EA3C40A0-EEAF-4233-B965-E8FA40437B05}" dt="2021-11-14T17:58:44.579" v="16" actId="20577"/>
      <pc:docMkLst>
        <pc:docMk/>
      </pc:docMkLst>
      <pc:sldChg chg="modSp new">
        <pc:chgData name="Filippo Montemurro" userId="6960dc5d368fcbba" providerId="Windows Live" clId="Web-{EA3C40A0-EEAF-4233-B965-E8FA40437B05}" dt="2021-11-14T17:58:44.579" v="16" actId="20577"/>
        <pc:sldMkLst>
          <pc:docMk/>
          <pc:sldMk cId="4089238108" sldId="270"/>
        </pc:sldMkLst>
        <pc:spChg chg="mod">
          <ac:chgData name="Filippo Montemurro" userId="6960dc5d368fcbba" providerId="Windows Live" clId="Web-{EA3C40A0-EEAF-4233-B965-E8FA40437B05}" dt="2021-11-14T17:58:44.579" v="16" actId="20577"/>
          <ac:spMkLst>
            <pc:docMk/>
            <pc:sldMk cId="4089238108" sldId="270"/>
            <ac:spMk id="2" creationId="{6B8920FB-9089-4B94-9214-02EFAC2C6486}"/>
          </ac:spMkLst>
        </pc:spChg>
      </pc:sldChg>
    </pc:docChg>
  </pc:docChgLst>
  <pc:docChgLst>
    <pc:chgData name="Filippo Montemurro" userId="6960dc5d368fcbba" providerId="LiveId" clId="{89E6FAC6-F39F-465D-B30C-3610E423D532}"/>
    <pc:docChg chg="undo custSel addSld delSld modSld sldOrd">
      <pc:chgData name="Filippo Montemurro" userId="6960dc5d368fcbba" providerId="LiveId" clId="{89E6FAC6-F39F-465D-B30C-3610E423D532}" dt="2021-11-21T18:16:33.240" v="968" actId="20577"/>
      <pc:docMkLst>
        <pc:docMk/>
      </pc:docMkLst>
      <pc:sldChg chg="modSp mod">
        <pc:chgData name="Filippo Montemurro" userId="6960dc5d368fcbba" providerId="LiveId" clId="{89E6FAC6-F39F-465D-B30C-3610E423D532}" dt="2021-11-21T17:51:47.338" v="865" actId="20577"/>
        <pc:sldMkLst>
          <pc:docMk/>
          <pc:sldMk cId="915385857" sldId="258"/>
        </pc:sldMkLst>
        <pc:spChg chg="mod">
          <ac:chgData name="Filippo Montemurro" userId="6960dc5d368fcbba" providerId="LiveId" clId="{89E6FAC6-F39F-465D-B30C-3610E423D532}" dt="2021-11-21T17:51:47.338" v="865" actId="20577"/>
          <ac:spMkLst>
            <pc:docMk/>
            <pc:sldMk cId="915385857" sldId="258"/>
            <ac:spMk id="3" creationId="{113835E7-1AB0-4449-B4EB-0FCE9BC21477}"/>
          </ac:spMkLst>
        </pc:spChg>
      </pc:sldChg>
      <pc:sldChg chg="ord">
        <pc:chgData name="Filippo Montemurro" userId="6960dc5d368fcbba" providerId="LiveId" clId="{89E6FAC6-F39F-465D-B30C-3610E423D532}" dt="2021-11-20T12:31:48.560" v="415"/>
        <pc:sldMkLst>
          <pc:docMk/>
          <pc:sldMk cId="3586511951" sldId="268"/>
        </pc:sldMkLst>
      </pc:sldChg>
      <pc:sldChg chg="modSp mod ord">
        <pc:chgData name="Filippo Montemurro" userId="6960dc5d368fcbba" providerId="LiveId" clId="{89E6FAC6-F39F-465D-B30C-3610E423D532}" dt="2021-11-21T18:16:33.240" v="968" actId="20577"/>
        <pc:sldMkLst>
          <pc:docMk/>
          <pc:sldMk cId="239895868" sldId="269"/>
        </pc:sldMkLst>
        <pc:spChg chg="mod">
          <ac:chgData name="Filippo Montemurro" userId="6960dc5d368fcbba" providerId="LiveId" clId="{89E6FAC6-F39F-465D-B30C-3610E423D532}" dt="2021-11-21T18:16:33.240" v="968" actId="20577"/>
          <ac:spMkLst>
            <pc:docMk/>
            <pc:sldMk cId="239895868" sldId="269"/>
            <ac:spMk id="2" creationId="{4732D50C-4E99-4275-B983-F8D861225655}"/>
          </ac:spMkLst>
        </pc:spChg>
      </pc:sldChg>
      <pc:sldChg chg="addSp modSp mod">
        <pc:chgData name="Filippo Montemurro" userId="6960dc5d368fcbba" providerId="LiveId" clId="{89E6FAC6-F39F-465D-B30C-3610E423D532}" dt="2021-11-20T12:47:54.615" v="548" actId="1076"/>
        <pc:sldMkLst>
          <pc:docMk/>
          <pc:sldMk cId="4089238108" sldId="270"/>
        </pc:sldMkLst>
        <pc:spChg chg="mod">
          <ac:chgData name="Filippo Montemurro" userId="6960dc5d368fcbba" providerId="LiveId" clId="{89E6FAC6-F39F-465D-B30C-3610E423D532}" dt="2021-11-20T12:34:25.039" v="489" actId="1076"/>
          <ac:spMkLst>
            <pc:docMk/>
            <pc:sldMk cId="4089238108" sldId="270"/>
            <ac:spMk id="2" creationId="{6B8920FB-9089-4B94-9214-02EFAC2C6486}"/>
          </ac:spMkLst>
        </pc:spChg>
        <pc:spChg chg="add mod">
          <ac:chgData name="Filippo Montemurro" userId="6960dc5d368fcbba" providerId="LiveId" clId="{89E6FAC6-F39F-465D-B30C-3610E423D532}" dt="2021-11-20T12:39:35.686" v="546" actId="1076"/>
          <ac:spMkLst>
            <pc:docMk/>
            <pc:sldMk cId="4089238108" sldId="270"/>
            <ac:spMk id="5" creationId="{85A802AF-F5B1-40C0-B1E0-2DFC598E7C31}"/>
          </ac:spMkLst>
        </pc:spChg>
        <pc:picChg chg="add mod">
          <ac:chgData name="Filippo Montemurro" userId="6960dc5d368fcbba" providerId="LiveId" clId="{89E6FAC6-F39F-465D-B30C-3610E423D532}" dt="2021-11-20T12:47:54.615" v="548" actId="1076"/>
          <ac:picMkLst>
            <pc:docMk/>
            <pc:sldMk cId="4089238108" sldId="270"/>
            <ac:picMk id="4" creationId="{1D35D86D-D27D-4314-B380-EE0F2A160CE5}"/>
          </ac:picMkLst>
        </pc:picChg>
      </pc:sldChg>
      <pc:sldChg chg="modSp new mod">
        <pc:chgData name="Filippo Montemurro" userId="6960dc5d368fcbba" providerId="LiveId" clId="{89E6FAC6-F39F-465D-B30C-3610E423D532}" dt="2021-11-14T18:02:39.794" v="255" actId="20577"/>
        <pc:sldMkLst>
          <pc:docMk/>
          <pc:sldMk cId="1489170437" sldId="271"/>
        </pc:sldMkLst>
        <pc:spChg chg="mod">
          <ac:chgData name="Filippo Montemurro" userId="6960dc5d368fcbba" providerId="LiveId" clId="{89E6FAC6-F39F-465D-B30C-3610E423D532}" dt="2021-11-14T18:01:38.202" v="17" actId="20577"/>
          <ac:spMkLst>
            <pc:docMk/>
            <pc:sldMk cId="1489170437" sldId="271"/>
            <ac:spMk id="2" creationId="{47AA0C4C-7256-4524-8C68-7CEB5D577868}"/>
          </ac:spMkLst>
        </pc:spChg>
        <pc:spChg chg="mod">
          <ac:chgData name="Filippo Montemurro" userId="6960dc5d368fcbba" providerId="LiveId" clId="{89E6FAC6-F39F-465D-B30C-3610E423D532}" dt="2021-11-14T18:02:39.794" v="255" actId="20577"/>
          <ac:spMkLst>
            <pc:docMk/>
            <pc:sldMk cId="1489170437" sldId="271"/>
            <ac:spMk id="3" creationId="{57983AB2-B452-4EF9-8958-4CAEBF0C712F}"/>
          </ac:spMkLst>
        </pc:spChg>
      </pc:sldChg>
      <pc:sldChg chg="addSp delSp modSp new mod ord">
        <pc:chgData name="Filippo Montemurro" userId="6960dc5d368fcbba" providerId="LiveId" clId="{89E6FAC6-F39F-465D-B30C-3610E423D532}" dt="2021-11-21T17:51:10.875" v="859"/>
        <pc:sldMkLst>
          <pc:docMk/>
          <pc:sldMk cId="2379517182" sldId="272"/>
        </pc:sldMkLst>
        <pc:spChg chg="del">
          <ac:chgData name="Filippo Montemurro" userId="6960dc5d368fcbba" providerId="LiveId" clId="{89E6FAC6-F39F-465D-B30C-3610E423D532}" dt="2021-11-14T18:04:50.029" v="257" actId="478"/>
          <ac:spMkLst>
            <pc:docMk/>
            <pc:sldMk cId="2379517182" sldId="272"/>
            <ac:spMk id="3" creationId="{71B26C7D-4FFC-4E69-ABDF-BB2C9A541245}"/>
          </ac:spMkLst>
        </pc:spChg>
        <pc:picChg chg="add mod">
          <ac:chgData name="Filippo Montemurro" userId="6960dc5d368fcbba" providerId="LiveId" clId="{89E6FAC6-F39F-465D-B30C-3610E423D532}" dt="2021-11-14T18:04:53.990" v="259" actId="1076"/>
          <ac:picMkLst>
            <pc:docMk/>
            <pc:sldMk cId="2379517182" sldId="272"/>
            <ac:picMk id="5" creationId="{49973C48-6EAC-4FFC-A628-E58DA457ED47}"/>
          </ac:picMkLst>
        </pc:picChg>
      </pc:sldChg>
      <pc:sldChg chg="modSp new mod">
        <pc:chgData name="Filippo Montemurro" userId="6960dc5d368fcbba" providerId="LiveId" clId="{89E6FAC6-F39F-465D-B30C-3610E423D532}" dt="2021-11-21T17:49:59.399" v="857" actId="20577"/>
        <pc:sldMkLst>
          <pc:docMk/>
          <pc:sldMk cId="2923372639" sldId="275"/>
        </pc:sldMkLst>
        <pc:spChg chg="mod">
          <ac:chgData name="Filippo Montemurro" userId="6960dc5d368fcbba" providerId="LiveId" clId="{89E6FAC6-F39F-465D-B30C-3610E423D532}" dt="2021-11-20T12:10:49.440" v="300" actId="20577"/>
          <ac:spMkLst>
            <pc:docMk/>
            <pc:sldMk cId="2923372639" sldId="275"/>
            <ac:spMk id="2" creationId="{5C513FF2-C903-4F74-967A-4952DE48D073}"/>
          </ac:spMkLst>
        </pc:spChg>
        <pc:spChg chg="mod">
          <ac:chgData name="Filippo Montemurro" userId="6960dc5d368fcbba" providerId="LiveId" clId="{89E6FAC6-F39F-465D-B30C-3610E423D532}" dt="2021-11-21T17:49:59.399" v="857" actId="20577"/>
          <ac:spMkLst>
            <pc:docMk/>
            <pc:sldMk cId="2923372639" sldId="275"/>
            <ac:spMk id="3" creationId="{7530D75B-230E-4216-ADF2-9590371311AF}"/>
          </ac:spMkLst>
        </pc:spChg>
      </pc:sldChg>
      <pc:sldChg chg="addSp delSp modSp new mod">
        <pc:chgData name="Filippo Montemurro" userId="6960dc5d368fcbba" providerId="LiveId" clId="{89E6FAC6-F39F-465D-B30C-3610E423D532}" dt="2021-11-20T12:51:44.686" v="670" actId="114"/>
        <pc:sldMkLst>
          <pc:docMk/>
          <pc:sldMk cId="2947006491" sldId="276"/>
        </pc:sldMkLst>
        <pc:spChg chg="mod">
          <ac:chgData name="Filippo Montemurro" userId="6960dc5d368fcbba" providerId="LiveId" clId="{89E6FAC6-F39F-465D-B30C-3610E423D532}" dt="2021-11-20T12:49:50.432" v="622" actId="1076"/>
          <ac:spMkLst>
            <pc:docMk/>
            <pc:sldMk cId="2947006491" sldId="276"/>
            <ac:spMk id="2" creationId="{A482FB3A-5CA3-465E-A28F-661A45F7ED6B}"/>
          </ac:spMkLst>
        </pc:spChg>
        <pc:spChg chg="del">
          <ac:chgData name="Filippo Montemurro" userId="6960dc5d368fcbba" providerId="LiveId" clId="{89E6FAC6-F39F-465D-B30C-3610E423D532}" dt="2021-11-20T12:49:52.672" v="623" actId="478"/>
          <ac:spMkLst>
            <pc:docMk/>
            <pc:sldMk cId="2947006491" sldId="276"/>
            <ac:spMk id="3" creationId="{83FCFB3C-429B-4E81-8C6E-21D603DB058C}"/>
          </ac:spMkLst>
        </pc:spChg>
        <pc:spChg chg="add mod">
          <ac:chgData name="Filippo Montemurro" userId="6960dc5d368fcbba" providerId="LiveId" clId="{89E6FAC6-F39F-465D-B30C-3610E423D532}" dt="2021-11-20T12:51:44.686" v="670" actId="114"/>
          <ac:spMkLst>
            <pc:docMk/>
            <pc:sldMk cId="2947006491" sldId="276"/>
            <ac:spMk id="6" creationId="{7FD46969-8D38-480B-8F9E-6FDB45B0BFDA}"/>
          </ac:spMkLst>
        </pc:spChg>
        <pc:picChg chg="add mod">
          <ac:chgData name="Filippo Montemurro" userId="6960dc5d368fcbba" providerId="LiveId" clId="{89E6FAC6-F39F-465D-B30C-3610E423D532}" dt="2021-11-20T12:50:32.140" v="627" actId="1076"/>
          <ac:picMkLst>
            <pc:docMk/>
            <pc:sldMk cId="2947006491" sldId="276"/>
            <ac:picMk id="5" creationId="{C85BFB8F-55D3-4B58-979D-67887BCB7FEE}"/>
          </ac:picMkLst>
        </pc:picChg>
      </pc:sldChg>
      <pc:sldChg chg="new del">
        <pc:chgData name="Filippo Montemurro" userId="6960dc5d368fcbba" providerId="LiveId" clId="{89E6FAC6-F39F-465D-B30C-3610E423D532}" dt="2021-11-20T12:29:09.087" v="413" actId="47"/>
        <pc:sldMkLst>
          <pc:docMk/>
          <pc:sldMk cId="3972769303" sldId="276"/>
        </pc:sldMkLst>
      </pc:sldChg>
      <pc:sldChg chg="addSp delSp modSp new mod">
        <pc:chgData name="Filippo Montemurro" userId="6960dc5d368fcbba" providerId="LiveId" clId="{89E6FAC6-F39F-465D-B30C-3610E423D532}" dt="2021-11-20T13:50:22.896" v="852" actId="20577"/>
        <pc:sldMkLst>
          <pc:docMk/>
          <pc:sldMk cId="824432465" sldId="277"/>
        </pc:sldMkLst>
        <pc:spChg chg="mod">
          <ac:chgData name="Filippo Montemurro" userId="6960dc5d368fcbba" providerId="LiveId" clId="{89E6FAC6-F39F-465D-B30C-3610E423D532}" dt="2021-11-20T12:56:59.342" v="708" actId="20577"/>
          <ac:spMkLst>
            <pc:docMk/>
            <pc:sldMk cId="824432465" sldId="277"/>
            <ac:spMk id="2" creationId="{5ADE8A9C-F5AD-485A-96EE-446AD5826E01}"/>
          </ac:spMkLst>
        </pc:spChg>
        <pc:spChg chg="del mod">
          <ac:chgData name="Filippo Montemurro" userId="6960dc5d368fcbba" providerId="LiveId" clId="{89E6FAC6-F39F-465D-B30C-3610E423D532}" dt="2021-11-20T12:56:52.765" v="701" actId="478"/>
          <ac:spMkLst>
            <pc:docMk/>
            <pc:sldMk cId="824432465" sldId="277"/>
            <ac:spMk id="3" creationId="{376CD799-444A-4C9B-A3E9-220DAF27C0B8}"/>
          </ac:spMkLst>
        </pc:spChg>
        <pc:spChg chg="add mod">
          <ac:chgData name="Filippo Montemurro" userId="6960dc5d368fcbba" providerId="LiveId" clId="{89E6FAC6-F39F-465D-B30C-3610E423D532}" dt="2021-11-20T13:46:09.185" v="836" actId="1076"/>
          <ac:spMkLst>
            <pc:docMk/>
            <pc:sldMk cId="824432465" sldId="277"/>
            <ac:spMk id="3" creationId="{3B74F8FF-C2B5-45AB-A1E9-1C05D2D9D30B}"/>
          </ac:spMkLst>
        </pc:spChg>
        <pc:spChg chg="add mod">
          <ac:chgData name="Filippo Montemurro" userId="6960dc5d368fcbba" providerId="LiveId" clId="{89E6FAC6-F39F-465D-B30C-3610E423D532}" dt="2021-11-20T13:50:22.896" v="852" actId="20577"/>
          <ac:spMkLst>
            <pc:docMk/>
            <pc:sldMk cId="824432465" sldId="277"/>
            <ac:spMk id="4" creationId="{EEE34235-B4ED-4B56-B96D-E51608266474}"/>
          </ac:spMkLst>
        </pc:spChg>
        <pc:spChg chg="add mod">
          <ac:chgData name="Filippo Montemurro" userId="6960dc5d368fcbba" providerId="LiveId" clId="{89E6FAC6-F39F-465D-B30C-3610E423D532}" dt="2021-11-20T13:02:06.544" v="742" actId="1035"/>
          <ac:spMkLst>
            <pc:docMk/>
            <pc:sldMk cId="824432465" sldId="277"/>
            <ac:spMk id="8" creationId="{CAA0501E-BEF9-4A82-B4FC-03B179DB9AC4}"/>
          </ac:spMkLst>
        </pc:spChg>
        <pc:picChg chg="add del mod">
          <ac:chgData name="Filippo Montemurro" userId="6960dc5d368fcbba" providerId="LiveId" clId="{89E6FAC6-F39F-465D-B30C-3610E423D532}" dt="2021-11-20T13:01:25.598" v="714" actId="22"/>
          <ac:picMkLst>
            <pc:docMk/>
            <pc:sldMk cId="824432465" sldId="277"/>
            <ac:picMk id="5" creationId="{50151762-FAC5-4B8B-85DE-0CBAFEC9CEF7}"/>
          </ac:picMkLst>
        </pc:picChg>
        <pc:picChg chg="add mod">
          <ac:chgData name="Filippo Montemurro" userId="6960dc5d368fcbba" providerId="LiveId" clId="{89E6FAC6-F39F-465D-B30C-3610E423D532}" dt="2021-11-20T13:02:06.544" v="742" actId="1035"/>
          <ac:picMkLst>
            <pc:docMk/>
            <pc:sldMk cId="824432465" sldId="277"/>
            <ac:picMk id="7" creationId="{2107B2CF-FBC5-44CC-A73A-2C9541F11251}"/>
          </ac:picMkLst>
        </pc:picChg>
      </pc:sldChg>
      <pc:sldChg chg="addSp delSp modSp new mod">
        <pc:chgData name="Filippo Montemurro" userId="6960dc5d368fcbba" providerId="LiveId" clId="{89E6FAC6-F39F-465D-B30C-3610E423D532}" dt="2021-11-21T18:16:14.384" v="942" actId="1076"/>
        <pc:sldMkLst>
          <pc:docMk/>
          <pc:sldMk cId="2449150745" sldId="278"/>
        </pc:sldMkLst>
        <pc:spChg chg="mod">
          <ac:chgData name="Filippo Montemurro" userId="6960dc5d368fcbba" providerId="LiveId" clId="{89E6FAC6-F39F-465D-B30C-3610E423D532}" dt="2021-11-21T18:12:16.505" v="886" actId="20577"/>
          <ac:spMkLst>
            <pc:docMk/>
            <pc:sldMk cId="2449150745" sldId="278"/>
            <ac:spMk id="2" creationId="{EF187ED0-6317-4CAD-8056-81CD5CA3EEC1}"/>
          </ac:spMkLst>
        </pc:spChg>
        <pc:spChg chg="del">
          <ac:chgData name="Filippo Montemurro" userId="6960dc5d368fcbba" providerId="LiveId" clId="{89E6FAC6-F39F-465D-B30C-3610E423D532}" dt="2021-11-21T18:12:19.302" v="887" actId="478"/>
          <ac:spMkLst>
            <pc:docMk/>
            <pc:sldMk cId="2449150745" sldId="278"/>
            <ac:spMk id="3" creationId="{04BB96C5-C2DE-48FC-B658-9678034CDE19}"/>
          </ac:spMkLst>
        </pc:spChg>
        <pc:spChg chg="add mod">
          <ac:chgData name="Filippo Montemurro" userId="6960dc5d368fcbba" providerId="LiveId" clId="{89E6FAC6-F39F-465D-B30C-3610E423D532}" dt="2021-11-21T18:16:14.384" v="942" actId="1076"/>
          <ac:spMkLst>
            <pc:docMk/>
            <pc:sldMk cId="2449150745" sldId="278"/>
            <ac:spMk id="7" creationId="{4C2D94E2-A9CF-4225-B8D4-78208AE10E57}"/>
          </ac:spMkLst>
        </pc:spChg>
        <pc:spChg chg="add mod">
          <ac:chgData name="Filippo Montemurro" userId="6960dc5d368fcbba" providerId="LiveId" clId="{89E6FAC6-F39F-465D-B30C-3610E423D532}" dt="2021-11-21T18:16:14.384" v="942" actId="1076"/>
          <ac:spMkLst>
            <pc:docMk/>
            <pc:sldMk cId="2449150745" sldId="278"/>
            <ac:spMk id="8" creationId="{58CC6625-9935-4620-82BC-6C0B721327AA}"/>
          </ac:spMkLst>
        </pc:spChg>
        <pc:spChg chg="add mod">
          <ac:chgData name="Filippo Montemurro" userId="6960dc5d368fcbba" providerId="LiveId" clId="{89E6FAC6-F39F-465D-B30C-3610E423D532}" dt="2021-11-21T18:16:14.384" v="942" actId="1076"/>
          <ac:spMkLst>
            <pc:docMk/>
            <pc:sldMk cId="2449150745" sldId="278"/>
            <ac:spMk id="9" creationId="{A85472D9-06FD-4254-9F63-2E452BCAB463}"/>
          </ac:spMkLst>
        </pc:spChg>
        <pc:spChg chg="add mod">
          <ac:chgData name="Filippo Montemurro" userId="6960dc5d368fcbba" providerId="LiveId" clId="{89E6FAC6-F39F-465D-B30C-3610E423D532}" dt="2021-11-21T18:16:14.384" v="942" actId="1076"/>
          <ac:spMkLst>
            <pc:docMk/>
            <pc:sldMk cId="2449150745" sldId="278"/>
            <ac:spMk id="10" creationId="{2EFFACC3-4EBA-4134-8BD7-78F1138DA486}"/>
          </ac:spMkLst>
        </pc:spChg>
        <pc:spChg chg="add mod">
          <ac:chgData name="Filippo Montemurro" userId="6960dc5d368fcbba" providerId="LiveId" clId="{89E6FAC6-F39F-465D-B30C-3610E423D532}" dt="2021-11-21T18:16:14.384" v="942" actId="1076"/>
          <ac:spMkLst>
            <pc:docMk/>
            <pc:sldMk cId="2449150745" sldId="278"/>
            <ac:spMk id="11" creationId="{0E499A5E-0721-49A8-9B73-60394AD57EFC}"/>
          </ac:spMkLst>
        </pc:spChg>
        <pc:spChg chg="add mod">
          <ac:chgData name="Filippo Montemurro" userId="6960dc5d368fcbba" providerId="LiveId" clId="{89E6FAC6-F39F-465D-B30C-3610E423D532}" dt="2021-11-21T18:16:14.384" v="942" actId="1076"/>
          <ac:spMkLst>
            <pc:docMk/>
            <pc:sldMk cId="2449150745" sldId="278"/>
            <ac:spMk id="12" creationId="{5187C56F-1F4E-4BAA-B787-44903089F53A}"/>
          </ac:spMkLst>
        </pc:spChg>
        <pc:spChg chg="add mod">
          <ac:chgData name="Filippo Montemurro" userId="6960dc5d368fcbba" providerId="LiveId" clId="{89E6FAC6-F39F-465D-B30C-3610E423D532}" dt="2021-11-21T18:16:14.384" v="942" actId="1076"/>
          <ac:spMkLst>
            <pc:docMk/>
            <pc:sldMk cId="2449150745" sldId="278"/>
            <ac:spMk id="13" creationId="{A67B7306-AE73-4165-BCAD-8E4E45E396F7}"/>
          </ac:spMkLst>
        </pc:spChg>
        <pc:spChg chg="add mod">
          <ac:chgData name="Filippo Montemurro" userId="6960dc5d368fcbba" providerId="LiveId" clId="{89E6FAC6-F39F-465D-B30C-3610E423D532}" dt="2021-11-21T18:16:14.384" v="942" actId="1076"/>
          <ac:spMkLst>
            <pc:docMk/>
            <pc:sldMk cId="2449150745" sldId="278"/>
            <ac:spMk id="14" creationId="{130B9C3D-B673-4B04-8A52-1D46BD47B63A}"/>
          </ac:spMkLst>
        </pc:spChg>
        <pc:spChg chg="add mod">
          <ac:chgData name="Filippo Montemurro" userId="6960dc5d368fcbba" providerId="LiveId" clId="{89E6FAC6-F39F-465D-B30C-3610E423D532}" dt="2021-11-21T18:16:14.384" v="942" actId="1076"/>
          <ac:spMkLst>
            <pc:docMk/>
            <pc:sldMk cId="2449150745" sldId="278"/>
            <ac:spMk id="15" creationId="{A34540C6-DF31-4033-8CFA-7CEEF3C7D231}"/>
          </ac:spMkLst>
        </pc:spChg>
        <pc:spChg chg="add mod">
          <ac:chgData name="Filippo Montemurro" userId="6960dc5d368fcbba" providerId="LiveId" clId="{89E6FAC6-F39F-465D-B30C-3610E423D532}" dt="2021-11-21T18:16:14.384" v="942" actId="1076"/>
          <ac:spMkLst>
            <pc:docMk/>
            <pc:sldMk cId="2449150745" sldId="278"/>
            <ac:spMk id="16" creationId="{F517BFE2-72F7-45E4-9D36-83EE68C07403}"/>
          </ac:spMkLst>
        </pc:spChg>
        <pc:spChg chg="add mod">
          <ac:chgData name="Filippo Montemurro" userId="6960dc5d368fcbba" providerId="LiveId" clId="{89E6FAC6-F39F-465D-B30C-3610E423D532}" dt="2021-11-21T18:16:14.384" v="942" actId="1076"/>
          <ac:spMkLst>
            <pc:docMk/>
            <pc:sldMk cId="2449150745" sldId="278"/>
            <ac:spMk id="17" creationId="{CEE74B8B-C6A7-4F16-8A10-F3CB4BE22BF7}"/>
          </ac:spMkLst>
        </pc:spChg>
        <pc:grpChg chg="add mod">
          <ac:chgData name="Filippo Montemurro" userId="6960dc5d368fcbba" providerId="LiveId" clId="{89E6FAC6-F39F-465D-B30C-3610E423D532}" dt="2021-11-21T18:16:14.384" v="942" actId="1076"/>
          <ac:grpSpMkLst>
            <pc:docMk/>
            <pc:sldMk cId="2449150745" sldId="278"/>
            <ac:grpSpMk id="18" creationId="{21BC00EB-EAB2-4AEA-AAD0-CA2D3162ED7B}"/>
          </ac:grpSpMkLst>
        </pc:grpChg>
        <pc:picChg chg="add mod">
          <ac:chgData name="Filippo Montemurro" userId="6960dc5d368fcbba" providerId="LiveId" clId="{89E6FAC6-F39F-465D-B30C-3610E423D532}" dt="2021-11-21T18:16:14.384" v="942" actId="1076"/>
          <ac:picMkLst>
            <pc:docMk/>
            <pc:sldMk cId="2449150745" sldId="278"/>
            <ac:picMk id="4" creationId="{61900B2D-925E-4762-A887-BC71D5AA6663}"/>
          </ac:picMkLst>
        </pc:picChg>
        <pc:picChg chg="add mod">
          <ac:chgData name="Filippo Montemurro" userId="6960dc5d368fcbba" providerId="LiveId" clId="{89E6FAC6-F39F-465D-B30C-3610E423D532}" dt="2021-11-21T18:16:14.384" v="942" actId="1076"/>
          <ac:picMkLst>
            <pc:docMk/>
            <pc:sldMk cId="2449150745" sldId="278"/>
            <ac:picMk id="5" creationId="{C6A1E1A1-DE37-4F73-8055-3BCE6DAA6809}"/>
          </ac:picMkLst>
        </pc:picChg>
        <pc:picChg chg="add mod">
          <ac:chgData name="Filippo Montemurro" userId="6960dc5d368fcbba" providerId="LiveId" clId="{89E6FAC6-F39F-465D-B30C-3610E423D532}" dt="2021-11-21T18:16:14.384" v="942" actId="1076"/>
          <ac:picMkLst>
            <pc:docMk/>
            <pc:sldMk cId="2449150745" sldId="278"/>
            <ac:picMk id="6" creationId="{2D4AD85D-89CA-4655-93B2-CA45E78235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3AB4A-8C91-489D-8D67-64801E54441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E44FA-65F1-4225-9B13-6EF0CC756F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1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E44FA-65F1-4225-9B13-6EF0CC756FE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78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E44FA-65F1-4225-9B13-6EF0CC756FE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42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4FA850-5B89-4850-83BF-4234C1109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2A92A1-B7E2-4000-86A3-C8BB0E70A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82B4C7-42F0-4274-8F57-3842099A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237B-2E31-4D05-AF61-E8DBCBE3359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064D1D-E16A-4552-B82E-B0AACA2E4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399662-694A-4103-B938-DF0E1E2E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6E02-D82B-4625-905C-8E214EB789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3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2F779C-DC0A-4CEF-9687-43009702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B6CD972-3D1B-48C3-A1B4-B4A099F58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898562-1EC0-4062-95BD-7D299804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237B-2E31-4D05-AF61-E8DBCBE3359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10117C-AEA7-412D-9E28-48B2C936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3D30E4-A104-4E69-B4E1-A04F9A97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6E02-D82B-4625-905C-8E214EB789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7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012432F-D850-418E-9670-1D6735773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E71389-22C5-4D96-ADBB-F9C72F386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1B31EF-78C0-468D-ADFB-1B7FADDA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237B-2E31-4D05-AF61-E8DBCBE3359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EA4B2D-6677-4BDC-AD6F-EB370E56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C57ACA-523A-41BE-80BE-07C354DE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6E02-D82B-4625-905C-8E214EB789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9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66D776-AAB9-4FB9-8CEE-2515C9A0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42FB90-B527-4366-9643-570603A43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76121A-65BE-45C5-B39E-A859E4F1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237B-2E31-4D05-AF61-E8DBCBE3359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79FDBB-EC22-425B-8150-6A67923F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1A124B-7D73-4B0C-AE43-59C5F225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6E02-D82B-4625-905C-8E214EB789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4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F18F21-D3AD-4294-BE51-D85789E2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BEB9BA-0611-4253-A6B7-0B2D20391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FA4A1A-C65C-4E6A-9ABA-142533BF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237B-2E31-4D05-AF61-E8DBCBE3359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E1E3B8-997D-4068-BC8C-12159ECE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FDBA2F-6102-4766-A09C-C9B04C7C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6E02-D82B-4625-905C-8E214EB789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4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C756D2-0F79-4B59-B097-60F78026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8B95CB-A5F5-4A1E-B206-7F981F62B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2A8B78-F970-4E5B-B030-C851C74F9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4A28F2-F928-4809-A0E1-B93B27E0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237B-2E31-4D05-AF61-E8DBCBE3359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7DE4CC-DFC9-49D6-96D1-4D4B4B82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F122B9-7AF9-4700-B628-0F20D895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6E02-D82B-4625-905C-8E214EB789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320C00-0071-4D7D-9D80-A0F62EC3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084C22-D651-44A4-BF70-641E60B00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43CFED-2A94-47E7-9ADA-358F85240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EA36313-A99C-4CE5-A743-78B51CACF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FF4CF16-3AAA-45F0-99BB-CF3CD1FEC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AD5F3AB-E840-436B-8D7D-753C2963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237B-2E31-4D05-AF61-E8DBCBE3359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DA9E22C-989F-4322-912C-5B5BA533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9119B7-A896-46C3-8835-8C3AD32F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6E02-D82B-4625-905C-8E214EB789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3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8E8ACB-E24F-4DEB-9EFA-1EF5562C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801BDAD-5550-4B84-8AF6-06C00DC2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237B-2E31-4D05-AF61-E8DBCBE3359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1D60D1-AE71-4C5F-AA03-ECB8140D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088961-C840-4FC0-83A4-95AB8879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6E02-D82B-4625-905C-8E214EB789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9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38A7114-03DB-4854-A099-CEBADF8F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237B-2E31-4D05-AF61-E8DBCBE3359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4403DA-3008-4135-864D-E02568B3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824248-2245-4FFD-B94B-26887FA8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6E02-D82B-4625-905C-8E214EB789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29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0B570-C6EE-48B8-A5DD-C1273004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C060CA-3C56-4F19-A764-9BA689EF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C926DA-7132-4194-8FF6-D04C13FEF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2B2936-4827-466F-A700-4E665A81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237B-2E31-4D05-AF61-E8DBCBE3359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6D35B9-4557-490D-9DA8-D06FDBAF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57C19A-8725-4AEA-BC8F-82009301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6E02-D82B-4625-905C-8E214EB789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5DEBE6-7121-4584-868D-0926331E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33EE5A-FE10-4AD6-BF24-BAC69B722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8F7FE8-7F1F-47BE-9BE4-4E4936D57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8C91F9-17D9-4AB2-B634-F978AB77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237B-2E31-4D05-AF61-E8DBCBE3359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C49FA0-A6F3-44B8-99DA-69218CED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A55090-CC90-40F3-8B2B-CEBCDF6B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6E02-D82B-4625-905C-8E214EB789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2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CDC9E4-5B07-44AD-AE42-DC5FCC50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A36E24-085B-43AF-98FF-3F8D870DF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DF4F84-A682-4D92-959C-77A8E2C7E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237B-2E31-4D05-AF61-E8DBCBE3359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9372F2-87F4-426A-9142-A7B12E3DE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4F18E0-5C6F-4C3F-B385-BFF7659F3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6E02-D82B-4625-905C-8E214EB789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2AD71-8913-4F93-87D1-677ED21F3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GB" sz="3200" b="0" i="0" u="none" strike="noStrike" baseline="0" err="1">
                <a:latin typeface="Arial" panose="020B0604020202020204" pitchFamily="34" charset="0"/>
                <a:cs typeface="Arial" panose="020B0604020202020204" pitchFamily="34" charset="0"/>
              </a:rPr>
              <a:t>genetico</a:t>
            </a:r>
            <a:r>
              <a:rPr lang="en-GB" sz="32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 e molecular </a:t>
            </a:r>
            <a:r>
              <a:rPr lang="en-GB" sz="3200" b="0" i="0" u="none" strike="noStrike" baseline="0" err="1"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en-GB" sz="32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 boards:</a:t>
            </a:r>
            <a:br>
              <a:rPr lang="en-GB" sz="32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modelli di percorsi al servizio</a:t>
            </a:r>
            <a:br>
              <a:rPr lang="it-IT" sz="32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0" i="0" u="none" strike="noStrike" baseline="0" err="1">
                <a:latin typeface="Arial" panose="020B0604020202020204" pitchFamily="34" charset="0"/>
                <a:cs typeface="Arial" panose="020B0604020202020204" pitchFamily="34" charset="0"/>
              </a:rPr>
              <a:t>dell’accesso</a:t>
            </a:r>
            <a:r>
              <a:rPr lang="en-GB" sz="32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GB" sz="3200" b="0" i="0" u="none" strike="noStrike" baseline="0" err="1">
                <a:latin typeface="Arial" panose="020B0604020202020204" pitchFamily="34" charset="0"/>
                <a:cs typeface="Arial" panose="020B0604020202020204" pitchFamily="34" charset="0"/>
              </a:rPr>
              <a:t>farmaci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A3417B-95B1-45EA-A83B-32DBA88CE0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Filippo Montemurro</a:t>
            </a:r>
            <a:endParaRPr lang="en-GB" dirty="0"/>
          </a:p>
          <a:p>
            <a:r>
              <a:rPr lang="en-GB" dirty="0"/>
              <a:t>Direzione Day Hospital </a:t>
            </a:r>
            <a:r>
              <a:rPr lang="en-GB" dirty="0" err="1"/>
              <a:t>Oncologico</a:t>
            </a:r>
            <a:r>
              <a:rPr lang="en-GB" dirty="0"/>
              <a:t> </a:t>
            </a:r>
            <a:r>
              <a:rPr lang="en-GB" dirty="0" err="1"/>
              <a:t>Multidisciplinare</a:t>
            </a:r>
            <a:endParaRPr lang="en-GB" dirty="0"/>
          </a:p>
          <a:p>
            <a:r>
              <a:rPr lang="en-GB" dirty="0" err="1"/>
              <a:t>Istituto</a:t>
            </a:r>
            <a:r>
              <a:rPr lang="en-GB" dirty="0"/>
              <a:t> di </a:t>
            </a:r>
            <a:r>
              <a:rPr lang="en-GB" dirty="0" err="1"/>
              <a:t>Candiolo</a:t>
            </a:r>
            <a:r>
              <a:rPr lang="en-GB" dirty="0"/>
              <a:t>, FPO-IRCCS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5EA268-6A70-47F4-B49D-49C28116D1B9}"/>
              </a:ext>
            </a:extLst>
          </p:cNvPr>
          <p:cNvSpPr txBox="1"/>
          <p:nvPr/>
        </p:nvSpPr>
        <p:spPr>
          <a:xfrm>
            <a:off x="7752521" y="6392848"/>
            <a:ext cx="423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/>
              <a:t>Riunione 	Annuale GIM Padova 25/11/2021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5105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13FF2-C903-4F74-967A-4952DE48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Mutational</a:t>
            </a:r>
            <a:r>
              <a:rPr lang="it-IT"/>
              <a:t> </a:t>
            </a:r>
            <a:r>
              <a:rPr lang="it-IT" err="1"/>
              <a:t>analysis</a:t>
            </a:r>
            <a:r>
              <a:rPr lang="it-IT"/>
              <a:t> in the Solar Study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30D75B-230E-4216-ADF2-959037131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5761" cy="4221214"/>
          </a:xfrm>
        </p:spPr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>
                <a:latin typeface="OTNEJMQuadraat"/>
              </a:rPr>
              <a:t>Before enrollment, cohort status was centrally determined according to the presence or absence of any </a:t>
            </a:r>
            <a:r>
              <a:rPr lang="en-US" sz="1800" b="0" i="1" u="none" strike="noStrike" baseline="0" dirty="0">
                <a:latin typeface="OTNEJMQuadraat-Italic"/>
              </a:rPr>
              <a:t>PIK3CA </a:t>
            </a:r>
            <a:r>
              <a:rPr lang="en-US" sz="1800" b="0" i="0" u="none" strike="noStrike" baseline="0" dirty="0">
                <a:latin typeface="OTNEJMQuadraat"/>
              </a:rPr>
              <a:t>mutation by means of polymerase chain-reaction analysis of mutation hot spots in the C2, helical, and kinase domains of PI3K (corresponding to exons 7, 9, and 20, respectively)</a:t>
            </a:r>
          </a:p>
          <a:p>
            <a:pPr lvl="1"/>
            <a:r>
              <a:rPr lang="en-US" sz="1400" i="1" dirty="0" err="1">
                <a:solidFill>
                  <a:srgbClr val="000000"/>
                </a:solidFill>
              </a:rPr>
              <a:t>Andrè</a:t>
            </a:r>
            <a:r>
              <a:rPr lang="en-US" sz="1400" i="1" dirty="0">
                <a:solidFill>
                  <a:srgbClr val="000000"/>
                </a:solidFill>
              </a:rPr>
              <a:t> et al NEJM 2019</a:t>
            </a:r>
            <a:br>
              <a:rPr lang="en-US" sz="1400" i="1" dirty="0">
                <a:solidFill>
                  <a:srgbClr val="000000"/>
                </a:solidFill>
              </a:rPr>
            </a:br>
            <a:br>
              <a:rPr lang="en-US" sz="1400" i="1" dirty="0">
                <a:solidFill>
                  <a:srgbClr val="000000"/>
                </a:solidFill>
              </a:rPr>
            </a:br>
            <a:br>
              <a:rPr lang="en-US" sz="1400" i="1" dirty="0">
                <a:solidFill>
                  <a:srgbClr val="000000"/>
                </a:solidFill>
              </a:rPr>
            </a:br>
            <a:br>
              <a:rPr lang="en-US" sz="1400" i="1" dirty="0">
                <a:solidFill>
                  <a:srgbClr val="000000"/>
                </a:solidFill>
              </a:rPr>
            </a:br>
            <a:endParaRPr lang="en-US" sz="1400" i="1" dirty="0">
              <a:solidFill>
                <a:srgbClr val="000000"/>
              </a:solidFill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dvOT77db9845"/>
              </a:rPr>
              <a:t>All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255b5711.I"/>
              </a:rPr>
              <a:t>PIK3CA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77db9845"/>
              </a:rPr>
              <a:t>mutations were previously reported, with almost 90% occurring in exon 9 (32.9%) or 20 (53.9%). Median PFS was longer in patients with wild-type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255b5711.I"/>
              </a:rPr>
              <a:t>PIK3CA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77db9845"/>
              </a:rPr>
              <a:t>in both treatment arms than in those with mutations, with a slightly greater reduction in risk of progression with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dvOT77db9845"/>
              </a:rPr>
              <a:t>everolimus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77db9845"/>
              </a:rPr>
              <a:t> versus placebo. For wild-type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255b5711.I"/>
              </a:rPr>
              <a:t>PIK3CA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77db9845"/>
              </a:rPr>
              <a:t>, the HR was 0.37; (95% CI, 0.25 to 0.55), and for mutated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255b5711.I"/>
              </a:rPr>
              <a:t>PIK3CA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77db9845"/>
              </a:rPr>
              <a:t>, the HR was 0.51 (95% CI, 0.34 to 0.77; interaction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255b5711.I"/>
              </a:rPr>
              <a:t>P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463cc31e"/>
              </a:rPr>
              <a:t>5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77db9845"/>
              </a:rPr>
              <a:t>.35). These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77db9845+fb"/>
              </a:rPr>
              <a:t>fi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77db9845"/>
              </a:rPr>
              <a:t>ndings suggested that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255b5711.I"/>
              </a:rPr>
              <a:t>PIK3CA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77db9845"/>
              </a:rPr>
              <a:t>mutations only minimally affected the ef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77db9845+fb"/>
              </a:rPr>
              <a:t>fi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77db9845"/>
              </a:rPr>
              <a:t>cacy of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dvOT77db9845"/>
              </a:rPr>
              <a:t>everolimus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77db9845"/>
              </a:rPr>
              <a:t> (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dvOT77db9845"/>
              </a:rPr>
              <a:t>Fig 2A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77db9845"/>
              </a:rPr>
              <a:t>,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AdvOT77db9845"/>
              </a:rPr>
              <a:t>Table 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77db9845"/>
              </a:rPr>
              <a:t>).</a:t>
            </a:r>
          </a:p>
          <a:p>
            <a:pPr lvl="1"/>
            <a:r>
              <a:rPr lang="en-US" sz="1400" i="1" dirty="0" err="1">
                <a:solidFill>
                  <a:srgbClr val="000000"/>
                </a:solidFill>
              </a:rPr>
              <a:t>Hortobagyi</a:t>
            </a:r>
            <a:r>
              <a:rPr lang="en-US" sz="1400" i="1" dirty="0">
                <a:solidFill>
                  <a:srgbClr val="000000"/>
                </a:solidFill>
              </a:rPr>
              <a:t> et al, J Clin Oncol 2015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292337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5B59B-C4EB-4E44-B006-3E0DE97E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200" dirty="0"/>
              <a:t>Take-home </a:t>
            </a:r>
            <a:r>
              <a:rPr lang="it-IT" sz="3200" dirty="0" err="1"/>
              <a:t>message</a:t>
            </a:r>
            <a:r>
              <a:rPr lang="it-IT" sz="3200" dirty="0"/>
              <a:t>: </a:t>
            </a:r>
            <a:r>
              <a:rPr lang="it-IT" sz="3200" dirty="0" err="1"/>
              <a:t>technology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outstanding</a:t>
            </a:r>
            <a:r>
              <a:rPr lang="it-IT" sz="3200" dirty="0"/>
              <a:t>, </a:t>
            </a:r>
            <a:r>
              <a:rPr lang="it-IT" sz="3200" dirty="0" err="1"/>
              <a:t>yet</a:t>
            </a:r>
            <a:r>
              <a:rPr lang="it-IT" sz="3200" dirty="0"/>
              <a:t>, </a:t>
            </a:r>
            <a:r>
              <a:rPr lang="it-IT" sz="3200" dirty="0" err="1"/>
              <a:t>manual</a:t>
            </a:r>
            <a:r>
              <a:rPr lang="it-IT" sz="3200" dirty="0"/>
              <a:t> </a:t>
            </a:r>
            <a:r>
              <a:rPr lang="it-IT" sz="3200" dirty="0" err="1"/>
              <a:t>curation</a:t>
            </a:r>
            <a:r>
              <a:rPr lang="it-IT" sz="3200" dirty="0"/>
              <a:t> plays a </a:t>
            </a:r>
            <a:r>
              <a:rPr lang="it-IT" sz="3200" dirty="0" err="1"/>
              <a:t>crucial</a:t>
            </a:r>
            <a:r>
              <a:rPr lang="it-IT" sz="3200" dirty="0"/>
              <a:t> </a:t>
            </a:r>
            <a:r>
              <a:rPr lang="it-IT" sz="3200" dirty="0" err="1"/>
              <a:t>role</a:t>
            </a:r>
            <a:r>
              <a:rPr lang="it-IT" sz="3200" dirty="0"/>
              <a:t> in order to </a:t>
            </a:r>
            <a:r>
              <a:rPr lang="it-IT" sz="3200" dirty="0" err="1"/>
              <a:t>contestualize</a:t>
            </a:r>
            <a:r>
              <a:rPr lang="it-IT" sz="3200" dirty="0"/>
              <a:t> results and provide </a:t>
            </a:r>
            <a:r>
              <a:rPr lang="it-IT" sz="3200" dirty="0" err="1"/>
              <a:t>real</a:t>
            </a:r>
            <a:r>
              <a:rPr lang="it-IT" sz="3200" dirty="0"/>
              <a:t> </a:t>
            </a:r>
            <a:r>
              <a:rPr lang="it-IT" sz="3200" dirty="0" err="1"/>
              <a:t>opportunities</a:t>
            </a:r>
            <a:endParaRPr lang="it-IT" sz="3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9973C48-6EAC-4FFC-A628-E58DA457E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76" y="2064207"/>
            <a:ext cx="11195386" cy="291168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7F6430-CE4A-444F-8446-A2E622A825D3}"/>
              </a:ext>
            </a:extLst>
          </p:cNvPr>
          <p:cNvSpPr txBox="1"/>
          <p:nvPr/>
        </p:nvSpPr>
        <p:spPr>
          <a:xfrm>
            <a:off x="6018414" y="62383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 err="1"/>
              <a:t>Horak</a:t>
            </a:r>
            <a:r>
              <a:rPr lang="it-IT" sz="1800" i="1" dirty="0"/>
              <a:t> et al, </a:t>
            </a:r>
            <a:r>
              <a:rPr lang="it-IT" sz="1800" i="1" dirty="0" err="1"/>
              <a:t>Genes</a:t>
            </a:r>
            <a:r>
              <a:rPr lang="it-IT" sz="1800" i="1" dirty="0"/>
              <a:t> </a:t>
            </a:r>
            <a:r>
              <a:rPr lang="it-IT" sz="1800" i="1" dirty="0" err="1"/>
              <a:t>Chromosomes</a:t>
            </a:r>
            <a:r>
              <a:rPr lang="it-IT" sz="1800" i="1" dirty="0"/>
              <a:t> Cancer 202;1, 11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951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CD0A67-39A3-42E5-9B2E-53506780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09" y="-92075"/>
            <a:ext cx="10515600" cy="1325563"/>
          </a:xfrm>
        </p:spPr>
        <p:txBody>
          <a:bodyPr/>
          <a:lstStyle/>
          <a:p>
            <a:r>
              <a:rPr lang="it-IT" dirty="0"/>
              <a:t>ESCAT; </a:t>
            </a:r>
            <a:r>
              <a:rPr lang="it-IT" dirty="0" err="1"/>
              <a:t>actionability</a:t>
            </a:r>
            <a:r>
              <a:rPr lang="it-IT" dirty="0"/>
              <a:t> scale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22FCA3E-880B-4136-9089-3DDA58266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77" y="882638"/>
            <a:ext cx="7766597" cy="557715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360FBB-93A1-4F24-BE0C-D75FD50B4A9C}"/>
              </a:ext>
            </a:extLst>
          </p:cNvPr>
          <p:cNvSpPr txBox="1"/>
          <p:nvPr/>
        </p:nvSpPr>
        <p:spPr>
          <a:xfrm>
            <a:off x="8377084" y="6540910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Condorelli et al, Ann </a:t>
            </a:r>
            <a:r>
              <a:rPr lang="it-IT" sz="1400" i="1" dirty="0" err="1"/>
              <a:t>Oncol</a:t>
            </a:r>
            <a:r>
              <a:rPr lang="it-IT" sz="1400" i="1" dirty="0"/>
              <a:t> 30;356, 2019</a:t>
            </a:r>
          </a:p>
        </p:txBody>
      </p:sp>
    </p:spTree>
    <p:extLst>
      <p:ext uri="{BB962C8B-B14F-4D97-AF65-F5344CB8AC3E}">
        <p14:creationId xmlns:p14="http://schemas.microsoft.com/office/powerpoint/2010/main" val="72944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36CAB5-6185-4E9D-851B-A563E01C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/>
              <a:t>Possible</a:t>
            </a:r>
            <a:r>
              <a:rPr lang="it-IT" sz="4000" dirty="0"/>
              <a:t> </a:t>
            </a:r>
            <a:r>
              <a:rPr lang="it-IT" sz="4000" dirty="0" err="1"/>
              <a:t>divergence</a:t>
            </a:r>
            <a:r>
              <a:rPr lang="it-IT" sz="4000" dirty="0"/>
              <a:t> in </a:t>
            </a:r>
            <a:r>
              <a:rPr lang="it-IT" sz="4000" dirty="0" err="1"/>
              <a:t>different</a:t>
            </a:r>
            <a:r>
              <a:rPr lang="it-IT" sz="4000" dirty="0"/>
              <a:t> </a:t>
            </a:r>
            <a:r>
              <a:rPr lang="it-IT" sz="4000" dirty="0" err="1"/>
              <a:t>actionability</a:t>
            </a:r>
            <a:r>
              <a:rPr lang="it-IT" sz="4000" dirty="0"/>
              <a:t> </a:t>
            </a:r>
            <a:r>
              <a:rPr lang="it-IT" sz="4000" dirty="0" err="1"/>
              <a:t>scales</a:t>
            </a:r>
            <a:endParaRPr lang="it-IT" sz="4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FFD6C44-1049-4B04-9CB0-AC203AEC0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13" y="1727993"/>
            <a:ext cx="11940263" cy="446439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C046E0-DDBC-42E5-8142-3BB0ABF81126}"/>
              </a:ext>
            </a:extLst>
          </p:cNvPr>
          <p:cNvSpPr txBox="1"/>
          <p:nvPr/>
        </p:nvSpPr>
        <p:spPr>
          <a:xfrm>
            <a:off x="6572596" y="6223462"/>
            <a:ext cx="3851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/>
              <a:t>Horak</a:t>
            </a:r>
            <a:r>
              <a:rPr lang="it-IT" sz="1400" i="1" dirty="0"/>
              <a:t> et al, </a:t>
            </a:r>
            <a:r>
              <a:rPr lang="it-IT" sz="1400" i="1" dirty="0" err="1"/>
              <a:t>Genes</a:t>
            </a:r>
            <a:r>
              <a:rPr lang="it-IT" sz="1400" i="1" dirty="0"/>
              <a:t> </a:t>
            </a:r>
            <a:r>
              <a:rPr lang="it-IT" sz="1400" i="1" dirty="0" err="1"/>
              <a:t>Chromosomes</a:t>
            </a:r>
            <a:r>
              <a:rPr lang="it-IT" sz="1400" i="1" dirty="0"/>
              <a:t> Cancer 202;1, 11</a:t>
            </a:r>
          </a:p>
        </p:txBody>
      </p:sp>
    </p:spTree>
    <p:extLst>
      <p:ext uri="{BB962C8B-B14F-4D97-AF65-F5344CB8AC3E}">
        <p14:creationId xmlns:p14="http://schemas.microsoft.com/office/powerpoint/2010/main" val="1419336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C39DD-1F1E-4E82-840B-15263DF4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0"/>
            <a:ext cx="11224591" cy="1325563"/>
          </a:xfrm>
        </p:spPr>
        <p:txBody>
          <a:bodyPr>
            <a:normAutofit/>
          </a:bodyPr>
          <a:lstStyle/>
          <a:p>
            <a:pPr algn="ctr"/>
            <a:r>
              <a:rPr lang="it-IT" sz="4000"/>
              <a:t>Does the </a:t>
            </a:r>
            <a:r>
              <a:rPr lang="it-IT" sz="4000" err="1"/>
              <a:t>genetic</a:t>
            </a:r>
            <a:r>
              <a:rPr lang="it-IT" sz="4000"/>
              <a:t> test </a:t>
            </a:r>
            <a:r>
              <a:rPr lang="it-IT" sz="4000" err="1"/>
              <a:t>offer</a:t>
            </a:r>
            <a:r>
              <a:rPr lang="it-IT" sz="4000"/>
              <a:t> </a:t>
            </a:r>
            <a:r>
              <a:rPr lang="it-IT" sz="4000" err="1"/>
              <a:t>opportunities</a:t>
            </a:r>
            <a:r>
              <a:rPr lang="it-IT" sz="4000"/>
              <a:t> to patients?</a:t>
            </a:r>
            <a:endParaRPr lang="en-GB" sz="40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EF6AF1-9A32-4131-B388-F54A4DAF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13" y="1096964"/>
            <a:ext cx="9222130" cy="550862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B36D98-A479-45DF-81D5-9348BB68EC77}"/>
              </a:ext>
            </a:extLst>
          </p:cNvPr>
          <p:cNvSpPr txBox="1"/>
          <p:nvPr/>
        </p:nvSpPr>
        <p:spPr>
          <a:xfrm>
            <a:off x="9481930" y="6530009"/>
            <a:ext cx="262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/>
              <a:t>Romano et al, ESMO 2020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355062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1F7B78-B59F-4724-AA53-93785756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1" y="146464"/>
            <a:ext cx="10515600" cy="638727"/>
          </a:xfrm>
        </p:spPr>
        <p:txBody>
          <a:bodyPr>
            <a:normAutofit fontScale="90000"/>
          </a:bodyPr>
          <a:lstStyle/>
          <a:p>
            <a:pPr algn="ctr"/>
            <a:r>
              <a:rPr lang="it-IT"/>
              <a:t>Results</a:t>
            </a:r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C68D0F-2AC0-4F8C-BE55-178843C46C87}"/>
              </a:ext>
            </a:extLst>
          </p:cNvPr>
          <p:cNvSpPr txBox="1"/>
          <p:nvPr/>
        </p:nvSpPr>
        <p:spPr>
          <a:xfrm>
            <a:off x="9481930" y="6530009"/>
            <a:ext cx="262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Romano et al, ESMO 2020</a:t>
            </a:r>
            <a:endParaRPr lang="en-GB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DD70AF-F43D-4B41-BCE9-E28540B7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80" y="884582"/>
            <a:ext cx="8799614" cy="554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1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1F7B78-B59F-4724-AA53-93785756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1" y="146464"/>
            <a:ext cx="10515600" cy="638727"/>
          </a:xfrm>
        </p:spPr>
        <p:txBody>
          <a:bodyPr>
            <a:normAutofit fontScale="90000"/>
          </a:bodyPr>
          <a:lstStyle/>
          <a:p>
            <a:pPr algn="ctr"/>
            <a:r>
              <a:rPr lang="it-IT"/>
              <a:t>Results</a:t>
            </a:r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C68D0F-2AC0-4F8C-BE55-178843C46C87}"/>
              </a:ext>
            </a:extLst>
          </p:cNvPr>
          <p:cNvSpPr txBox="1"/>
          <p:nvPr/>
        </p:nvSpPr>
        <p:spPr>
          <a:xfrm>
            <a:off x="9481930" y="6530009"/>
            <a:ext cx="262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Romano et al, ESMO 2020</a:t>
            </a:r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141E595-E608-450C-A80F-AE00846A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606"/>
            <a:ext cx="12192000" cy="558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4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555" y="74569"/>
            <a:ext cx="10515600" cy="762920"/>
          </a:xfrm>
        </p:spPr>
        <p:txBody>
          <a:bodyPr/>
          <a:lstStyle/>
          <a:p>
            <a:pPr algn="ctr"/>
            <a:r>
              <a:rPr lang="it-IT" dirty="0"/>
              <a:t>The </a:t>
            </a:r>
            <a:r>
              <a:rPr lang="it-IT" dirty="0" err="1"/>
              <a:t>Drug</a:t>
            </a:r>
            <a:r>
              <a:rPr lang="it-IT" dirty="0"/>
              <a:t> </a:t>
            </a:r>
            <a:r>
              <a:rPr lang="it-IT" dirty="0" err="1"/>
              <a:t>Rediscovery</a:t>
            </a:r>
            <a:r>
              <a:rPr lang="it-IT" dirty="0"/>
              <a:t> </a:t>
            </a:r>
            <a:r>
              <a:rPr lang="it-IT" dirty="0" err="1"/>
              <a:t>Protocol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68" y="931985"/>
            <a:ext cx="6843713" cy="549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746949" y="6534613"/>
            <a:ext cx="3331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Van </a:t>
            </a:r>
            <a:r>
              <a:rPr lang="it-IT" sz="1400" i="1" dirty="0" err="1"/>
              <a:t>Der</a:t>
            </a:r>
            <a:r>
              <a:rPr lang="it-IT" sz="1400" i="1" dirty="0"/>
              <a:t> </a:t>
            </a:r>
            <a:r>
              <a:rPr lang="it-IT" sz="1400" i="1" dirty="0" err="1"/>
              <a:t>Velden</a:t>
            </a:r>
            <a:r>
              <a:rPr lang="it-IT" sz="1400" i="1" dirty="0"/>
              <a:t> et al, Nature 574;128, 2019</a:t>
            </a:r>
          </a:p>
        </p:txBody>
      </p:sp>
    </p:spTree>
    <p:extLst>
      <p:ext uri="{BB962C8B-B14F-4D97-AF65-F5344CB8AC3E}">
        <p14:creationId xmlns:p14="http://schemas.microsoft.com/office/powerpoint/2010/main" val="343870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7284" y="142934"/>
            <a:ext cx="10515600" cy="1325563"/>
          </a:xfrm>
        </p:spPr>
        <p:txBody>
          <a:bodyPr/>
          <a:lstStyle/>
          <a:p>
            <a:pPr algn="ctr"/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in 215 </a:t>
            </a:r>
            <a:r>
              <a:rPr lang="it-IT" dirty="0" err="1"/>
              <a:t>treated</a:t>
            </a:r>
            <a:r>
              <a:rPr lang="it-IT" dirty="0"/>
              <a:t> </a:t>
            </a:r>
            <a:r>
              <a:rPr lang="it-IT" dirty="0" err="1"/>
              <a:t>patients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8" y="1721489"/>
            <a:ext cx="11431529" cy="30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435693" y="5007836"/>
            <a:ext cx="3836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Clinical</a:t>
            </a:r>
            <a:r>
              <a:rPr lang="it-IT" dirty="0"/>
              <a:t> Benefit* in 34% of 215 </a:t>
            </a:r>
            <a:r>
              <a:rPr lang="it-IT" dirty="0" err="1"/>
              <a:t>patients</a:t>
            </a:r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/>
              <a:t>136 with </a:t>
            </a:r>
            <a:r>
              <a:rPr lang="it-IT" dirty="0" err="1"/>
              <a:t>targeted</a:t>
            </a:r>
            <a:r>
              <a:rPr lang="it-IT" dirty="0"/>
              <a:t> agents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/>
              <a:t>79 with </a:t>
            </a:r>
            <a:r>
              <a:rPr lang="it-IT" dirty="0" err="1"/>
              <a:t>immunotherapy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6128" y="6392254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</a:t>
            </a:r>
            <a:r>
              <a:rPr lang="it-IT" dirty="0" err="1"/>
              <a:t>Defined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CR or PR od SD @16 weeks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746949" y="6459435"/>
            <a:ext cx="3331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Van </a:t>
            </a:r>
            <a:r>
              <a:rPr lang="it-IT" sz="1400" i="1" dirty="0" err="1"/>
              <a:t>Der</a:t>
            </a:r>
            <a:r>
              <a:rPr lang="it-IT" sz="1400" i="1" dirty="0"/>
              <a:t> </a:t>
            </a:r>
            <a:r>
              <a:rPr lang="it-IT" sz="1400" i="1" dirty="0" err="1"/>
              <a:t>Velden</a:t>
            </a:r>
            <a:r>
              <a:rPr lang="it-IT" sz="1400" i="1" dirty="0"/>
              <a:t> et al, Nature 574;128, 2019</a:t>
            </a:r>
          </a:p>
        </p:txBody>
      </p:sp>
    </p:spTree>
    <p:extLst>
      <p:ext uri="{BB962C8B-B14F-4D97-AF65-F5344CB8AC3E}">
        <p14:creationId xmlns:p14="http://schemas.microsoft.com/office/powerpoint/2010/main" val="1798572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0247" y="0"/>
            <a:ext cx="10515600" cy="803305"/>
          </a:xfrm>
        </p:spPr>
        <p:txBody>
          <a:bodyPr/>
          <a:lstStyle/>
          <a:p>
            <a:pPr algn="ctr"/>
            <a:r>
              <a:rPr lang="it-IT" dirty="0"/>
              <a:t>Real </a:t>
            </a:r>
            <a:r>
              <a:rPr lang="it-IT" dirty="0" err="1"/>
              <a:t>Efficiency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43" y="658027"/>
            <a:ext cx="4944720" cy="60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55476" y="2427005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73 with CB/642 = 11%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746949" y="6459435"/>
            <a:ext cx="3331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Van </a:t>
            </a:r>
            <a:r>
              <a:rPr lang="it-IT" sz="1400" i="1" dirty="0" err="1"/>
              <a:t>Der</a:t>
            </a:r>
            <a:r>
              <a:rPr lang="it-IT" sz="1400" i="1" dirty="0"/>
              <a:t> </a:t>
            </a:r>
            <a:r>
              <a:rPr lang="it-IT" sz="1400" i="1" dirty="0" err="1"/>
              <a:t>Velden</a:t>
            </a:r>
            <a:r>
              <a:rPr lang="it-IT" sz="1400" i="1" dirty="0"/>
              <a:t> et al, Nature 574;128, 2019</a:t>
            </a:r>
          </a:p>
        </p:txBody>
      </p:sp>
    </p:spTree>
    <p:extLst>
      <p:ext uri="{BB962C8B-B14F-4D97-AF65-F5344CB8AC3E}">
        <p14:creationId xmlns:p14="http://schemas.microsoft.com/office/powerpoint/2010/main" val="337834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CC338-73B6-4FFD-9B2E-19ACC8AD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err="1"/>
              <a:t>Why</a:t>
            </a:r>
            <a:r>
              <a:rPr lang="it-IT"/>
              <a:t> ″</a:t>
            </a:r>
            <a:r>
              <a:rPr lang="it-IT" err="1"/>
              <a:t>Molecular</a:t>
            </a:r>
            <a:r>
              <a:rPr lang="it-IT"/>
              <a:t> Tumor Board (MTB)″?</a:t>
            </a:r>
            <a:endParaRPr lang="en-GB"/>
          </a:p>
        </p:txBody>
      </p:sp>
      <p:pic>
        <p:nvPicPr>
          <p:cNvPr id="5" name="Immagine 4" descr="Immagine che contiene testo, indumenti da lavoro&#10;&#10;Descrizione generata automaticamente">
            <a:extLst>
              <a:ext uri="{FF2B5EF4-FFF2-40B4-BE49-F238E27FC236}">
                <a16:creationId xmlns:a16="http://schemas.microsoft.com/office/drawing/2014/main" id="{2CFDFCD8-4D1F-4E88-8E07-F85814BF2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957"/>
            <a:ext cx="4368814" cy="254639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0335D9-87FF-42A4-B31B-C5FB0AEFD1D1}"/>
              </a:ext>
            </a:extLst>
          </p:cNvPr>
          <p:cNvSpPr txBox="1"/>
          <p:nvPr/>
        </p:nvSpPr>
        <p:spPr>
          <a:xfrm>
            <a:off x="790494" y="4976976"/>
            <a:ext cx="29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err="1"/>
              <a:t>Multidisciplinary</a:t>
            </a:r>
            <a:r>
              <a:rPr lang="it-IT"/>
              <a:t> Team (MDT)</a:t>
            </a:r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5D8A57B-18F0-4001-9D57-C6EB3C4EB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86" y="1783730"/>
            <a:ext cx="4223796" cy="2982620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87AD4869-16DA-4222-AF43-3E4E8664BACD}"/>
              </a:ext>
            </a:extLst>
          </p:cNvPr>
          <p:cNvSpPr/>
          <p:nvPr/>
        </p:nvSpPr>
        <p:spPr>
          <a:xfrm>
            <a:off x="4505505" y="2547056"/>
            <a:ext cx="2850040" cy="452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49676C7-4526-4655-A7CC-4AC0A26CD648}"/>
              </a:ext>
            </a:extLst>
          </p:cNvPr>
          <p:cNvSpPr/>
          <p:nvPr/>
        </p:nvSpPr>
        <p:spPr>
          <a:xfrm>
            <a:off x="4589391" y="3275040"/>
            <a:ext cx="2472536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NEXT GENERATION </a:t>
            </a:r>
          </a:p>
          <a:p>
            <a:pPr algn="ctr"/>
            <a:r>
              <a:rPr lang="it-IT" sz="2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SEQUENCING</a:t>
            </a:r>
          </a:p>
          <a:p>
            <a:pPr algn="ctr"/>
            <a:r>
              <a:rPr lang="it-IT" sz="4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NGS</a:t>
            </a:r>
            <a:endParaRPr lang="it-IT" sz="48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E37AE50-7457-43E1-8E93-E2D2C5D37688}"/>
              </a:ext>
            </a:extLst>
          </p:cNvPr>
          <p:cNvSpPr txBox="1"/>
          <p:nvPr/>
        </p:nvSpPr>
        <p:spPr>
          <a:xfrm>
            <a:off x="8609939" y="4976976"/>
            <a:ext cx="303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err="1"/>
              <a:t>Molecular</a:t>
            </a:r>
            <a:r>
              <a:rPr lang="it-IT"/>
              <a:t> Tumor Board (MTB)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76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7F3A0-3F44-442B-963C-2869B965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95"/>
            <a:ext cx="10515600" cy="372294"/>
          </a:xfrm>
        </p:spPr>
        <p:txBody>
          <a:bodyPr>
            <a:normAutofit fontScale="90000"/>
          </a:bodyPr>
          <a:lstStyle/>
          <a:p>
            <a:r>
              <a:rPr lang="it-IT" dirty="0"/>
              <a:t>Focus on breast cancer: the Aurora Study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DF98DE-D5F7-4A86-A1ED-F168F4E00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22" y="737420"/>
            <a:ext cx="8687975" cy="563059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06DBB0-A5B3-40E9-8524-D0AF51DEDBD9}"/>
              </a:ext>
            </a:extLst>
          </p:cNvPr>
          <p:cNvSpPr txBox="1"/>
          <p:nvPr/>
        </p:nvSpPr>
        <p:spPr>
          <a:xfrm>
            <a:off x="7573297" y="6368011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/>
              <a:t>Afrtimos</a:t>
            </a:r>
            <a:r>
              <a:rPr lang="it-IT" i="1" dirty="0"/>
              <a:t> et al, Cancer </a:t>
            </a:r>
            <a:r>
              <a:rPr lang="it-IT" i="1" dirty="0" err="1"/>
              <a:t>Discov</a:t>
            </a:r>
            <a:r>
              <a:rPr lang="it-IT" i="1" dirty="0"/>
              <a:t> </a:t>
            </a:r>
            <a:r>
              <a:rPr lang="it-IT" i="1" dirty="0" err="1"/>
              <a:t>Nov</a:t>
            </a:r>
            <a:r>
              <a:rPr lang="it-IT" i="1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78292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20FB-9089-4B94-9214-02EFAC2C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77" y="-1816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cs typeface="Calibri Light"/>
              </a:rPr>
              <a:t>Focus on breast cancer</a:t>
            </a:r>
            <a:endParaRPr lang="en-US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D35D86D-D27D-4314-B380-EE0F2A160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848" y="764424"/>
            <a:ext cx="7025520" cy="592794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A802AF-F5B1-40C0-B1E0-2DFC598E7C31}"/>
              </a:ext>
            </a:extLst>
          </p:cNvPr>
          <p:cNvSpPr txBox="1"/>
          <p:nvPr/>
        </p:nvSpPr>
        <p:spPr>
          <a:xfrm>
            <a:off x="9290821" y="6464735"/>
            <a:ext cx="2901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/>
              <a:t>Razavi</a:t>
            </a:r>
            <a:r>
              <a:rPr lang="it-IT" sz="1400" i="1" dirty="0"/>
              <a:t> et al, </a:t>
            </a:r>
            <a:r>
              <a:rPr lang="it-IT" sz="1400" i="1" dirty="0" err="1"/>
              <a:t>Cancer</a:t>
            </a:r>
            <a:r>
              <a:rPr lang="it-IT" sz="1400" i="1" dirty="0"/>
              <a:t> Cell 34;427, 2018</a:t>
            </a:r>
          </a:p>
        </p:txBody>
      </p:sp>
    </p:spTree>
    <p:extLst>
      <p:ext uri="{BB962C8B-B14F-4D97-AF65-F5344CB8AC3E}">
        <p14:creationId xmlns:p14="http://schemas.microsoft.com/office/powerpoint/2010/main" val="4089238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DE8A9C-F5AD-485A-96EE-446AD582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817"/>
          </a:xfrm>
        </p:spPr>
        <p:txBody>
          <a:bodyPr>
            <a:normAutofit/>
          </a:bodyPr>
          <a:lstStyle/>
          <a:p>
            <a:r>
              <a:rPr lang="it-IT" sz="3200"/>
              <a:t>The case of NTRK fusion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107B2CF-FBC5-44CC-A73A-2C9541F1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6024"/>
            <a:ext cx="12192000" cy="3772510"/>
          </a:xfrm>
          <a:prstGeom prst="rect">
            <a:avLst/>
          </a:prstGeom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id="{CAA0501E-BEF9-4A82-B4FC-03B179DB9AC4}"/>
              </a:ext>
            </a:extLst>
          </p:cNvPr>
          <p:cNvSpPr/>
          <p:nvPr/>
        </p:nvSpPr>
        <p:spPr>
          <a:xfrm>
            <a:off x="3640975" y="2183475"/>
            <a:ext cx="21058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B74F8FF-C2B5-45AB-A1E9-1C05D2D9D30B}"/>
              </a:ext>
            </a:extLst>
          </p:cNvPr>
          <p:cNvSpPr txBox="1"/>
          <p:nvPr/>
        </p:nvSpPr>
        <p:spPr>
          <a:xfrm>
            <a:off x="947252" y="5192975"/>
            <a:ext cx="1114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SN=0.99</a:t>
            </a:r>
          </a:p>
          <a:p>
            <a:r>
              <a:rPr lang="it-IT" dirty="0"/>
              <a:t>SP=0.99</a:t>
            </a:r>
          </a:p>
          <a:p>
            <a:r>
              <a:rPr lang="it-IT" dirty="0"/>
              <a:t>P =0.0039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E34235-B4ED-4B56-B96D-E51608266474}"/>
              </a:ext>
            </a:extLst>
          </p:cNvPr>
          <p:cNvSpPr txBox="1"/>
          <p:nvPr/>
        </p:nvSpPr>
        <p:spPr>
          <a:xfrm>
            <a:off x="2414673" y="5469974"/>
            <a:ext cx="705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PPV =   (0.0039*0.99)/(0.0039*0.99)+(1-0.0039)*(1-0.99) = PPV circa 28%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285E2F-1ADA-46D7-9FEF-AB37EB19DA30}"/>
              </a:ext>
            </a:extLst>
          </p:cNvPr>
          <p:cNvSpPr txBox="1"/>
          <p:nvPr/>
        </p:nvSpPr>
        <p:spPr>
          <a:xfrm>
            <a:off x="8251767" y="4735324"/>
            <a:ext cx="385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/>
              <a:t>Westphalen</a:t>
            </a:r>
            <a:r>
              <a:rPr lang="it-IT" sz="1400" i="1" dirty="0"/>
              <a:t> et al, </a:t>
            </a:r>
            <a:r>
              <a:rPr lang="it-IT" sz="1400" i="1" dirty="0" err="1"/>
              <a:t>Npj</a:t>
            </a:r>
            <a:r>
              <a:rPr lang="it-IT" sz="1400" i="1" dirty="0"/>
              <a:t> Precision </a:t>
            </a:r>
            <a:r>
              <a:rPr lang="it-IT" sz="1400" i="1" dirty="0" err="1"/>
              <a:t>Oncology</a:t>
            </a:r>
            <a:r>
              <a:rPr lang="it-IT" sz="1400" i="1" dirty="0"/>
              <a:t> 69, 2021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0B15B7-B88D-48C9-9DDF-247C0ADA9F2B}"/>
              </a:ext>
            </a:extLst>
          </p:cNvPr>
          <p:cNvSpPr txBox="1"/>
          <p:nvPr/>
        </p:nvSpPr>
        <p:spPr>
          <a:xfrm>
            <a:off x="282633" y="6456218"/>
            <a:ext cx="497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https://www.medcalc.org/calc/diagnostic_test.php</a:t>
            </a:r>
          </a:p>
        </p:txBody>
      </p:sp>
    </p:spTree>
    <p:extLst>
      <p:ext uri="{BB962C8B-B14F-4D97-AF65-F5344CB8AC3E}">
        <p14:creationId xmlns:p14="http://schemas.microsoft.com/office/powerpoint/2010/main" val="824432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6746" y="83115"/>
            <a:ext cx="10515600" cy="762920"/>
          </a:xfrm>
        </p:spPr>
        <p:txBody>
          <a:bodyPr/>
          <a:lstStyle/>
          <a:p>
            <a:pPr algn="ctr"/>
            <a:r>
              <a:rPr lang="it-IT" dirty="0" err="1"/>
              <a:t>Clonal</a:t>
            </a:r>
            <a:r>
              <a:rPr lang="it-IT" dirty="0"/>
              <a:t> and </a:t>
            </a:r>
            <a:r>
              <a:rPr lang="it-IT" dirty="0" err="1"/>
              <a:t>subclonal</a:t>
            </a:r>
            <a:r>
              <a:rPr lang="it-IT" dirty="0"/>
              <a:t> </a:t>
            </a:r>
            <a:r>
              <a:rPr lang="it-IT" dirty="0" err="1"/>
              <a:t>evolution</a:t>
            </a:r>
            <a:r>
              <a:rPr lang="it-IT" dirty="0"/>
              <a:t> of MBC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81" y="817771"/>
            <a:ext cx="9025363" cy="565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221054" y="6469167"/>
            <a:ext cx="3487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Huang et al, </a:t>
            </a:r>
            <a:r>
              <a:rPr lang="it-IT" sz="1400" i="1" dirty="0" err="1"/>
              <a:t>Genome</a:t>
            </a:r>
            <a:r>
              <a:rPr lang="it-IT" sz="1400" i="1" dirty="0"/>
              <a:t> Medicine, 13;170, 2021</a:t>
            </a:r>
          </a:p>
        </p:txBody>
      </p:sp>
    </p:spTree>
    <p:extLst>
      <p:ext uri="{BB962C8B-B14F-4D97-AF65-F5344CB8AC3E}">
        <p14:creationId xmlns:p14="http://schemas.microsoft.com/office/powerpoint/2010/main" val="1339488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CE3AD4-BE76-4FF8-9AAB-7B64BAD1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5" y="-55204"/>
            <a:ext cx="4921045" cy="1325563"/>
          </a:xfrm>
        </p:spPr>
        <p:txBody>
          <a:bodyPr/>
          <a:lstStyle/>
          <a:p>
            <a:r>
              <a:rPr lang="it-IT" dirty="0"/>
              <a:t>Neogene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F0C1E2D-EE20-4633-9FA1-3E3B13C65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71" y="1115501"/>
            <a:ext cx="7387658" cy="55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4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187ED0-6317-4CAD-8056-81CD5CA3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29" y="226620"/>
            <a:ext cx="10515600" cy="1325563"/>
          </a:xfrm>
        </p:spPr>
        <p:txBody>
          <a:bodyPr/>
          <a:lstStyle/>
          <a:p>
            <a:r>
              <a:rPr lang="it-IT" dirty="0" err="1"/>
              <a:t>Ongoing</a:t>
            </a:r>
            <a:r>
              <a:rPr lang="it-IT" dirty="0"/>
              <a:t> studies: GERSOM Study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21BC00EB-EAB2-4AEA-AAD0-CA2D3162ED7B}"/>
              </a:ext>
            </a:extLst>
          </p:cNvPr>
          <p:cNvGrpSpPr/>
          <p:nvPr/>
        </p:nvGrpSpPr>
        <p:grpSpPr>
          <a:xfrm>
            <a:off x="1522705" y="1517998"/>
            <a:ext cx="9713445" cy="4033653"/>
            <a:chOff x="1534663" y="2121796"/>
            <a:chExt cx="8312482" cy="3209538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61900B2D-925E-4762-A887-BC71D5AA6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9050" y="2121796"/>
              <a:ext cx="1154783" cy="1080120"/>
            </a:xfrm>
            <a:prstGeom prst="rect">
              <a:avLst/>
            </a:prstGeom>
          </p:spPr>
        </p:pic>
        <p:pic>
          <p:nvPicPr>
            <p:cNvPr id="5" name="Picture 2" descr="Risultati immagini per ovarian cancer">
              <a:extLst>
                <a:ext uri="{FF2B5EF4-FFF2-40B4-BE49-F238E27FC236}">
                  <a16:creationId xmlns:a16="http://schemas.microsoft.com/office/drawing/2014/main" id="{C6A1E1A1-DE37-4F73-8055-3BCE6DAA6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974" y="3171963"/>
              <a:ext cx="1008112" cy="75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Risultati immagini per colorectal cancer">
              <a:extLst>
                <a:ext uri="{FF2B5EF4-FFF2-40B4-BE49-F238E27FC236}">
                  <a16:creationId xmlns:a16="http://schemas.microsoft.com/office/drawing/2014/main" id="{2D4AD85D-89CA-4655-93B2-CA45E7823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663" y="4065008"/>
              <a:ext cx="1284734" cy="719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4C2D94E2-A9CF-4225-B8D4-78208AE10E57}"/>
                </a:ext>
              </a:extLst>
            </p:cNvPr>
            <p:cNvSpPr/>
            <p:nvPr/>
          </p:nvSpPr>
          <p:spPr>
            <a:xfrm>
              <a:off x="3621570" y="2574942"/>
              <a:ext cx="2154556" cy="2027658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226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58CC6625-9935-4620-82BC-6C0B721327AA}"/>
                </a:ext>
              </a:extLst>
            </p:cNvPr>
            <p:cNvSpPr txBox="1"/>
            <p:nvPr/>
          </p:nvSpPr>
          <p:spPr>
            <a:xfrm>
              <a:off x="3117557" y="2203328"/>
              <a:ext cx="1812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295 </a:t>
              </a:r>
              <a:r>
                <a:rPr lang="it-IT" dirty="0" err="1"/>
                <a:t>cancer</a:t>
              </a:r>
              <a:r>
                <a:rPr lang="it-IT" dirty="0"/>
                <a:t> </a:t>
              </a:r>
              <a:r>
                <a:rPr lang="it-IT" dirty="0" err="1"/>
                <a:t>genes</a:t>
              </a:r>
              <a:endParaRPr lang="it-IT" dirty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A85472D9-06FD-4254-9F63-2E452BCAB463}"/>
                </a:ext>
              </a:extLst>
            </p:cNvPr>
            <p:cNvSpPr/>
            <p:nvPr/>
          </p:nvSpPr>
          <p:spPr>
            <a:xfrm>
              <a:off x="5029116" y="2614789"/>
              <a:ext cx="2043111" cy="1954275"/>
            </a:xfrm>
            <a:prstGeom prst="ellipse">
              <a:avLst/>
            </a:prstGeom>
            <a:solidFill>
              <a:srgbClr val="FFC000">
                <a:alpha val="2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104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2EFFACC3-4EBA-4134-8BD7-78F1138DA486}"/>
                </a:ext>
              </a:extLst>
            </p:cNvPr>
            <p:cNvSpPr txBox="1"/>
            <p:nvPr/>
          </p:nvSpPr>
          <p:spPr>
            <a:xfrm>
              <a:off x="6280139" y="2205610"/>
              <a:ext cx="3061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172 </a:t>
              </a:r>
              <a:r>
                <a:rPr lang="it-IT" dirty="0" err="1"/>
                <a:t>cancer</a:t>
              </a:r>
              <a:r>
                <a:rPr lang="it-IT" dirty="0"/>
                <a:t> </a:t>
              </a:r>
              <a:r>
                <a:rPr lang="it-IT" dirty="0" err="1"/>
                <a:t>predisposing</a:t>
              </a:r>
              <a:r>
                <a:rPr lang="it-IT" dirty="0"/>
                <a:t> </a:t>
              </a:r>
              <a:r>
                <a:rPr lang="it-IT" dirty="0" err="1"/>
                <a:t>genes</a:t>
              </a:r>
              <a:endParaRPr lang="it-IT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E499A5E-0721-49A8-9B73-60394AD57EFC}"/>
                </a:ext>
              </a:extLst>
            </p:cNvPr>
            <p:cNvSpPr txBox="1"/>
            <p:nvPr/>
          </p:nvSpPr>
          <p:spPr>
            <a:xfrm>
              <a:off x="5217035" y="340410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68</a:t>
              </a:r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5187C56F-1F4E-4BAA-B787-44903089F53A}"/>
                </a:ext>
              </a:extLst>
            </p:cNvPr>
            <p:cNvSpPr/>
            <p:nvPr/>
          </p:nvSpPr>
          <p:spPr>
            <a:xfrm>
              <a:off x="3801423" y="4642447"/>
              <a:ext cx="3312368" cy="36933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196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A67B7306-AE73-4165-BCAD-8E4E45E396F7}"/>
                </a:ext>
              </a:extLst>
            </p:cNvPr>
            <p:cNvSpPr txBox="1"/>
            <p:nvPr/>
          </p:nvSpPr>
          <p:spPr>
            <a:xfrm>
              <a:off x="4191907" y="4962002"/>
              <a:ext cx="2724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Pharmacogenomic</a:t>
              </a:r>
              <a:r>
                <a:rPr lang="it-IT" dirty="0"/>
                <a:t> </a:t>
              </a:r>
              <a:r>
                <a:rPr lang="it-IT" dirty="0" err="1"/>
                <a:t>variants</a:t>
              </a:r>
              <a:endParaRPr lang="it-IT" dirty="0"/>
            </a:p>
          </p:txBody>
        </p:sp>
        <p:sp>
          <p:nvSpPr>
            <p:cNvPr id="14" name="Freccia a destra 13">
              <a:extLst>
                <a:ext uri="{FF2B5EF4-FFF2-40B4-BE49-F238E27FC236}">
                  <a16:creationId xmlns:a16="http://schemas.microsoft.com/office/drawing/2014/main" id="{130B9C3D-B673-4B04-8A52-1D46BD47B63A}"/>
                </a:ext>
              </a:extLst>
            </p:cNvPr>
            <p:cNvSpPr/>
            <p:nvPr/>
          </p:nvSpPr>
          <p:spPr>
            <a:xfrm>
              <a:off x="7113791" y="3444542"/>
              <a:ext cx="606508" cy="228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34540C6-DF31-4033-8CFA-7CEEF3C7D231}"/>
                </a:ext>
              </a:extLst>
            </p:cNvPr>
            <p:cNvSpPr txBox="1"/>
            <p:nvPr/>
          </p:nvSpPr>
          <p:spPr>
            <a:xfrm>
              <a:off x="7777027" y="3265605"/>
              <a:ext cx="2070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Prevalence</a:t>
              </a:r>
              <a:r>
                <a:rPr lang="it-IT" dirty="0"/>
                <a:t> in </a:t>
              </a:r>
              <a:br>
                <a:rPr lang="it-IT" dirty="0"/>
              </a:br>
              <a:r>
                <a:rPr lang="it-IT" dirty="0" err="1"/>
                <a:t>each</a:t>
              </a:r>
              <a:r>
                <a:rPr lang="it-IT" dirty="0"/>
                <a:t> </a:t>
              </a:r>
              <a:r>
                <a:rPr lang="it-IT" dirty="0" err="1"/>
                <a:t>disease</a:t>
              </a:r>
              <a:r>
                <a:rPr lang="it-IT" dirty="0"/>
                <a:t> setting</a:t>
              </a:r>
            </a:p>
          </p:txBody>
        </p:sp>
        <p:sp>
          <p:nvSpPr>
            <p:cNvPr id="16" name="Freccia a destra 15">
              <a:extLst>
                <a:ext uri="{FF2B5EF4-FFF2-40B4-BE49-F238E27FC236}">
                  <a16:creationId xmlns:a16="http://schemas.microsoft.com/office/drawing/2014/main" id="{F517BFE2-72F7-45E4-9D36-83EE68C07403}"/>
                </a:ext>
              </a:extLst>
            </p:cNvPr>
            <p:cNvSpPr/>
            <p:nvPr/>
          </p:nvSpPr>
          <p:spPr>
            <a:xfrm>
              <a:off x="2967771" y="3444542"/>
              <a:ext cx="472843" cy="1884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CEE74B8B-C6A7-4F16-8A10-F3CB4BE22BF7}"/>
                </a:ext>
              </a:extLst>
            </p:cNvPr>
            <p:cNvSpPr/>
            <p:nvPr/>
          </p:nvSpPr>
          <p:spPr>
            <a:xfrm>
              <a:off x="7777027" y="3201916"/>
              <a:ext cx="1997870" cy="79108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26" name="Picture 2" descr="logo acc">
            <a:extLst>
              <a:ext uri="{FF2B5EF4-FFF2-40B4-BE49-F238E27FC236}">
                <a16:creationId xmlns:a16="http://schemas.microsoft.com/office/drawing/2014/main" id="{F4C12E2F-A209-4DBD-AB5F-D158A88F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001" y="5378961"/>
            <a:ext cx="3162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50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A0C4C-7256-4524-8C68-7CEB5D577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917" y="-88203"/>
            <a:ext cx="6878652" cy="1138935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Rome </a:t>
            </a:r>
            <a:r>
              <a:rPr lang="it-IT" sz="3200" dirty="0" err="1"/>
              <a:t>Study</a:t>
            </a:r>
            <a:endParaRPr lang="it-IT" sz="3200" dirty="0"/>
          </a:p>
        </p:txBody>
      </p:sp>
      <p:sp>
        <p:nvSpPr>
          <p:cNvPr id="5" name="AutoShape 2" descr="https://lh6.googleusercontent.com/xdvZPLDww_nO5TEDnPWqLbl0S_vVAN497W3J9y_9_hbW9QZFS0F-kpSZ6QFG0k_sVfqv_b1T9fTRLfZgU_Sy8eijb2lClc5SU9-szvIs2kcnfKu6qiYSUnGV_d0Hx3Ze1MH-mHc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07" y="792062"/>
            <a:ext cx="7258672" cy="553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170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32D50C-4E99-4275-B983-F8D86122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000" dirty="0" err="1"/>
              <a:t>Conclusions</a:t>
            </a:r>
            <a:r>
              <a:rPr lang="it-IT" sz="3000" dirty="0"/>
              <a:t>:</a:t>
            </a:r>
            <a:endParaRPr lang="en-GB" sz="3000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B50A654-0882-4489-90F8-867760C8D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02703"/>
            <a:ext cx="5903844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• Uno o </a:t>
            </a:r>
            <a:r>
              <a:rPr lang="en-GB" sz="1800" b="0" i="0" u="none" strike="noStrike" baseline="0" err="1">
                <a:solidFill>
                  <a:srgbClr val="000000"/>
                </a:solidFill>
                <a:latin typeface="Campton Medium"/>
              </a:rPr>
              <a:t>più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 </a:t>
            </a:r>
            <a:r>
              <a:rPr lang="en-GB" sz="1800" b="0" i="0" u="none" strike="noStrike" baseline="0" err="1">
                <a:solidFill>
                  <a:srgbClr val="000000"/>
                </a:solidFill>
                <a:latin typeface="Campton Medium"/>
              </a:rPr>
              <a:t>Oncologi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; </a:t>
            </a:r>
          </a:p>
          <a:p>
            <a:pPr marL="0" indent="0" algn="just">
              <a:buNone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• </a:t>
            </a:r>
            <a:r>
              <a:rPr lang="en-GB" sz="1800" b="0" i="0" u="none" strike="noStrike" baseline="0" err="1">
                <a:solidFill>
                  <a:srgbClr val="000000"/>
                </a:solidFill>
                <a:latin typeface="Campton Medium"/>
              </a:rPr>
              <a:t>Ematologo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; </a:t>
            </a:r>
          </a:p>
          <a:p>
            <a:pPr marL="0" indent="0" algn="just">
              <a:buNone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• </a:t>
            </a:r>
            <a:r>
              <a:rPr lang="en-GB" sz="1800" b="0" i="0" u="none" strike="noStrike" baseline="0" err="1">
                <a:solidFill>
                  <a:srgbClr val="000000"/>
                </a:solidFill>
                <a:latin typeface="Campton Medium"/>
              </a:rPr>
              <a:t>Anatomopatologo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; </a:t>
            </a:r>
          </a:p>
          <a:p>
            <a:pPr marL="0" indent="0" algn="just">
              <a:buNone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• </a:t>
            </a:r>
            <a:r>
              <a:rPr lang="en-GB" sz="1800" b="0" i="0" u="none" strike="noStrike" baseline="0" err="1">
                <a:solidFill>
                  <a:srgbClr val="000000"/>
                </a:solidFill>
                <a:latin typeface="Campton Medium"/>
              </a:rPr>
              <a:t>Patologo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 </a:t>
            </a:r>
            <a:r>
              <a:rPr lang="en-GB" sz="1800" b="0" i="0" u="none" strike="noStrike" baseline="0" err="1">
                <a:solidFill>
                  <a:srgbClr val="000000"/>
                </a:solidFill>
                <a:latin typeface="Campton Medium"/>
              </a:rPr>
              <a:t>molecolare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; </a:t>
            </a:r>
          </a:p>
          <a:p>
            <a:pPr marL="0" indent="0" algn="just">
              <a:buNone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• </a:t>
            </a:r>
            <a:r>
              <a:rPr lang="en-GB" sz="1800" b="0" i="0" u="none" strike="noStrike" baseline="0" err="1">
                <a:solidFill>
                  <a:srgbClr val="000000"/>
                </a:solidFill>
                <a:latin typeface="Campton Medium"/>
              </a:rPr>
              <a:t>Patologo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 </a:t>
            </a:r>
            <a:r>
              <a:rPr lang="en-GB" sz="1800" b="0" i="0" u="none" strike="noStrike" baseline="0" err="1">
                <a:solidFill>
                  <a:srgbClr val="000000"/>
                </a:solidFill>
                <a:latin typeface="Campton Medium"/>
              </a:rPr>
              <a:t>clinico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; </a:t>
            </a:r>
          </a:p>
          <a:p>
            <a:pPr marL="0" indent="0" algn="just">
              <a:buNone/>
            </a:pPr>
            <a:r>
              <a:rPr lang="it-IT" sz="1800" b="0" i="0" u="none" strike="noStrike" baseline="0">
                <a:solidFill>
                  <a:srgbClr val="000000"/>
                </a:solidFill>
                <a:latin typeface="Campton Medium"/>
              </a:rPr>
              <a:t>• Biologo molecolare esperto di “profiling” molecolare e/o “drug </a:t>
            </a:r>
            <a:r>
              <a:rPr lang="it-IT" sz="1800" b="0" i="0" u="none" strike="noStrike" baseline="0" err="1">
                <a:solidFill>
                  <a:srgbClr val="000000"/>
                </a:solidFill>
                <a:latin typeface="Campton Medium"/>
              </a:rPr>
              <a:t>repositioning</a:t>
            </a:r>
            <a:r>
              <a:rPr lang="it-IT" sz="1800" b="0" i="0" u="none" strike="noStrike" baseline="0">
                <a:solidFill>
                  <a:srgbClr val="000000"/>
                </a:solidFill>
                <a:latin typeface="Campton Medium"/>
              </a:rPr>
              <a:t>”; </a:t>
            </a:r>
          </a:p>
          <a:p>
            <a:pPr marL="0" indent="0" algn="just">
              <a:buNone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• Data manager; </a:t>
            </a:r>
          </a:p>
          <a:p>
            <a:pPr marL="0" indent="0" algn="just">
              <a:buNone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• </a:t>
            </a:r>
            <a:r>
              <a:rPr lang="en-GB" sz="1800" b="0" i="0" u="none" strike="noStrike" baseline="0" err="1">
                <a:solidFill>
                  <a:srgbClr val="000000"/>
                </a:solidFill>
                <a:latin typeface="Campton Medium"/>
              </a:rPr>
              <a:t>Bioinformatico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; </a:t>
            </a:r>
          </a:p>
          <a:p>
            <a:pPr marL="0" indent="0" algn="just">
              <a:buNone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• </a:t>
            </a:r>
            <a:r>
              <a:rPr lang="en-GB" sz="1800" b="0" i="0" u="none" strike="noStrike" baseline="0" err="1">
                <a:solidFill>
                  <a:srgbClr val="000000"/>
                </a:solidFill>
                <a:latin typeface="Campton Medium"/>
              </a:rPr>
              <a:t>Biostatistico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; </a:t>
            </a:r>
          </a:p>
          <a:p>
            <a:pPr marL="0" indent="0" algn="just">
              <a:buNone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• </a:t>
            </a:r>
            <a:r>
              <a:rPr lang="en-GB" sz="1800" b="0" i="0" u="none" strike="noStrike" baseline="0" err="1">
                <a:solidFill>
                  <a:srgbClr val="000000"/>
                </a:solidFill>
                <a:latin typeface="Campton Medium"/>
              </a:rPr>
              <a:t>Genetista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; </a:t>
            </a:r>
          </a:p>
          <a:p>
            <a:pPr marL="0" indent="0" algn="just">
              <a:buNone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• </a:t>
            </a:r>
            <a:r>
              <a:rPr lang="en-GB" sz="1800" b="0" i="0" u="none" strike="noStrike" baseline="0" err="1">
                <a:solidFill>
                  <a:srgbClr val="000000"/>
                </a:solidFill>
                <a:latin typeface="Campton Medium"/>
              </a:rPr>
              <a:t>Radiologo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; </a:t>
            </a:r>
          </a:p>
          <a:p>
            <a:pPr marL="0" indent="0" algn="just">
              <a:buNone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• </a:t>
            </a:r>
            <a:r>
              <a:rPr lang="en-GB" sz="1800" b="0" i="0" u="none" strike="noStrike" baseline="0" err="1">
                <a:solidFill>
                  <a:srgbClr val="000000"/>
                </a:solidFill>
                <a:latin typeface="Campton Medium"/>
              </a:rPr>
              <a:t>Radioterapista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; </a:t>
            </a:r>
          </a:p>
          <a:p>
            <a:pPr marL="0" indent="0" algn="just">
              <a:buNone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• </a:t>
            </a:r>
            <a:r>
              <a:rPr lang="en-GB" sz="1800" b="0" i="0" u="none" strike="noStrike" baseline="0" err="1">
                <a:solidFill>
                  <a:srgbClr val="000000"/>
                </a:solidFill>
                <a:latin typeface="Campton Medium"/>
              </a:rPr>
              <a:t>Farmacista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; </a:t>
            </a:r>
          </a:p>
          <a:p>
            <a:pPr marL="0" indent="0" algn="just">
              <a:buNone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• </a:t>
            </a:r>
            <a:r>
              <a:rPr lang="en-GB" sz="1800" b="0" i="0" u="none" strike="noStrike" baseline="0" err="1">
                <a:solidFill>
                  <a:srgbClr val="000000"/>
                </a:solidFill>
                <a:latin typeface="Campton Medium"/>
              </a:rPr>
              <a:t>Segretario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mpton Medium"/>
              </a:rPr>
              <a:t> </a:t>
            </a:r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A9891C-D63F-41F0-828B-B8DFB77EA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942"/>
            <a:ext cx="6019801" cy="44653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B60A71-C3B3-47BB-8AE0-4709EAD8057C}"/>
              </a:ext>
            </a:extLst>
          </p:cNvPr>
          <p:cNvSpPr txBox="1"/>
          <p:nvPr/>
        </p:nvSpPr>
        <p:spPr>
          <a:xfrm>
            <a:off x="192156" y="630820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2020</a:t>
            </a:r>
            <a:endParaRPr lang="en-GB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7643460-7B8A-451F-A9E2-F0FD4D6DD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811" y="1157942"/>
            <a:ext cx="224609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5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611DF2-1CC7-473A-A140-CD2EA20B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28" y="94781"/>
            <a:ext cx="11553914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 err="1"/>
              <a:t>Does</a:t>
            </a:r>
            <a:r>
              <a:rPr lang="it-IT" sz="3200" dirty="0"/>
              <a:t> NGS </a:t>
            </a:r>
            <a:r>
              <a:rPr lang="it-IT" sz="3200" dirty="0" err="1"/>
              <a:t>offer</a:t>
            </a:r>
            <a:r>
              <a:rPr lang="it-IT" sz="3200" dirty="0"/>
              <a:t> </a:t>
            </a:r>
            <a:r>
              <a:rPr lang="it-IT" sz="3200" dirty="0" err="1"/>
              <a:t>additional</a:t>
            </a:r>
            <a:r>
              <a:rPr lang="it-IT" sz="3200" dirty="0"/>
              <a:t> (</a:t>
            </a:r>
            <a:r>
              <a:rPr lang="it-IT" sz="3200" dirty="0" err="1"/>
              <a:t>compared</a:t>
            </a:r>
            <a:r>
              <a:rPr lang="it-IT" sz="3200" dirty="0"/>
              <a:t> to </a:t>
            </a:r>
            <a:r>
              <a:rPr lang="it-IT" sz="3200" dirty="0" err="1"/>
              <a:t>conventional</a:t>
            </a:r>
            <a:r>
              <a:rPr lang="it-IT" sz="3200" dirty="0"/>
              <a:t>, </a:t>
            </a:r>
            <a:r>
              <a:rPr lang="it-IT" sz="3200" dirty="0" err="1"/>
              <a:t>targeted</a:t>
            </a:r>
            <a:r>
              <a:rPr lang="it-IT" sz="3200" dirty="0"/>
              <a:t> </a:t>
            </a:r>
            <a:r>
              <a:rPr lang="it-IT" sz="3200" dirty="0" err="1"/>
              <a:t>testing</a:t>
            </a:r>
            <a:r>
              <a:rPr lang="it-IT" sz="3200" dirty="0"/>
              <a:t>) to </a:t>
            </a:r>
            <a:r>
              <a:rPr lang="it-IT" sz="3200" dirty="0" err="1"/>
              <a:t>patients</a:t>
            </a:r>
            <a:r>
              <a:rPr lang="it-IT" sz="3200" dirty="0"/>
              <a:t>?</a:t>
            </a:r>
            <a:endParaRPr lang="en-GB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3F45EC9-5C7F-4F0D-91A7-45523B148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67" y="1009816"/>
            <a:ext cx="8607491" cy="526339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E58811-6D2D-4636-B36E-EB14746E5362}"/>
              </a:ext>
            </a:extLst>
          </p:cNvPr>
          <p:cNvSpPr txBox="1"/>
          <p:nvPr/>
        </p:nvSpPr>
        <p:spPr>
          <a:xfrm>
            <a:off x="8814062" y="6355081"/>
            <a:ext cx="321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err="1"/>
              <a:t>Zehir</a:t>
            </a:r>
            <a:r>
              <a:rPr lang="it-IT" i="1"/>
              <a:t> et al, </a:t>
            </a:r>
            <a:r>
              <a:rPr lang="it-IT" i="1" err="1"/>
              <a:t>Nat</a:t>
            </a:r>
            <a:r>
              <a:rPr lang="it-IT" i="1"/>
              <a:t> </a:t>
            </a:r>
            <a:r>
              <a:rPr lang="it-IT" i="1" err="1"/>
              <a:t>Med</a:t>
            </a:r>
            <a:r>
              <a:rPr lang="it-IT" i="1"/>
              <a:t> 2017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4095121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1F7B78-B59F-4724-AA53-93785756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1" y="146464"/>
            <a:ext cx="10515600" cy="638727"/>
          </a:xfrm>
        </p:spPr>
        <p:txBody>
          <a:bodyPr>
            <a:normAutofit fontScale="90000"/>
          </a:bodyPr>
          <a:lstStyle/>
          <a:p>
            <a:pPr algn="ctr"/>
            <a:r>
              <a:rPr lang="it-IT"/>
              <a:t>Results</a:t>
            </a:r>
            <a:endParaRPr lang="en-GB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206FC63-2A9B-4ACD-816F-E7C117F40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41" y="1093304"/>
            <a:ext cx="9503919" cy="507239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C68D0F-2AC0-4F8C-BE55-178843C46C87}"/>
              </a:ext>
            </a:extLst>
          </p:cNvPr>
          <p:cNvSpPr txBox="1"/>
          <p:nvPr/>
        </p:nvSpPr>
        <p:spPr>
          <a:xfrm>
            <a:off x="9481930" y="6530009"/>
            <a:ext cx="262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Romano et al, ESMO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2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C5E171-D70E-4805-861A-C6A1F8A5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8" y="-72197"/>
            <a:ext cx="11305501" cy="708301"/>
          </a:xfrm>
        </p:spPr>
        <p:txBody>
          <a:bodyPr>
            <a:normAutofit/>
          </a:bodyPr>
          <a:lstStyle/>
          <a:p>
            <a:pPr algn="ctr"/>
            <a:r>
              <a:rPr lang="it-IT" sz="3200" err="1"/>
              <a:t>Differences</a:t>
            </a:r>
            <a:r>
              <a:rPr lang="it-IT" sz="3200"/>
              <a:t> in </a:t>
            </a:r>
            <a:r>
              <a:rPr lang="it-IT" sz="3200" err="1"/>
              <a:t>Molecular</a:t>
            </a:r>
            <a:r>
              <a:rPr lang="it-IT" sz="3200"/>
              <a:t> </a:t>
            </a:r>
            <a:r>
              <a:rPr lang="it-IT" sz="3200" err="1"/>
              <a:t>Diagnostic</a:t>
            </a:r>
            <a:r>
              <a:rPr lang="it-IT" sz="3200"/>
              <a:t> Reports </a:t>
            </a:r>
            <a:r>
              <a:rPr lang="it-IT" sz="3200" err="1"/>
              <a:t>at</a:t>
            </a:r>
            <a:r>
              <a:rPr lang="it-IT" sz="3200"/>
              <a:t> a </a:t>
            </a:r>
            <a:r>
              <a:rPr lang="it-IT" sz="3200" err="1"/>
              <a:t>glance</a:t>
            </a:r>
            <a:endParaRPr lang="en-GB" sz="320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913AED9-D860-48B7-987A-7FB9C30898EC}"/>
              </a:ext>
            </a:extLst>
          </p:cNvPr>
          <p:cNvGrpSpPr/>
          <p:nvPr/>
        </p:nvGrpSpPr>
        <p:grpSpPr>
          <a:xfrm>
            <a:off x="7255379" y="1155545"/>
            <a:ext cx="4538620" cy="5132196"/>
            <a:chOff x="7321025" y="1785282"/>
            <a:chExt cx="3903495" cy="494126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2B926D82-AF07-4D0F-8AC2-47589C113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1025" y="1785282"/>
              <a:ext cx="3903495" cy="2862132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304FCDC-BB00-4340-B1ED-53F917968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1025" y="4742008"/>
              <a:ext cx="3903495" cy="1984535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CCAFF8E-2CED-4C85-AF0F-6E574E9EC01E}"/>
              </a:ext>
            </a:extLst>
          </p:cNvPr>
          <p:cNvSpPr txBox="1"/>
          <p:nvPr/>
        </p:nvSpPr>
        <p:spPr>
          <a:xfrm>
            <a:off x="10461718" y="6552661"/>
            <a:ext cx="1730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/>
              <a:t>Candiolo CUP Project</a:t>
            </a:r>
            <a:endParaRPr lang="en-GB" sz="1400" i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1" y="1220626"/>
            <a:ext cx="5838814" cy="446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84561" y="786213"/>
            <a:ext cx="2680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Targeted</a:t>
            </a:r>
            <a:r>
              <a:rPr lang="it-IT" dirty="0"/>
              <a:t> Hot Spot Analysis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457713" y="753947"/>
            <a:ext cx="413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Whole </a:t>
            </a:r>
            <a:r>
              <a:rPr lang="it-IT" dirty="0" err="1"/>
              <a:t>exhome</a:t>
            </a:r>
            <a:r>
              <a:rPr lang="it-IT" dirty="0"/>
              <a:t> Analysis of multiple </a:t>
            </a:r>
            <a:r>
              <a:rPr lang="it-IT" dirty="0" err="1"/>
              <a:t>genes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987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C5E171-D70E-4805-861A-C6A1F8A5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8" y="-72197"/>
            <a:ext cx="11305501" cy="708301"/>
          </a:xfrm>
        </p:spPr>
        <p:txBody>
          <a:bodyPr>
            <a:normAutofit/>
          </a:bodyPr>
          <a:lstStyle/>
          <a:p>
            <a:pPr algn="ctr"/>
            <a:r>
              <a:rPr lang="it-IT" sz="3200" err="1"/>
              <a:t>Characteristics</a:t>
            </a:r>
            <a:r>
              <a:rPr lang="it-IT" sz="3200"/>
              <a:t> of an NGS report </a:t>
            </a:r>
            <a:endParaRPr lang="en-GB" sz="320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913AED9-D860-48B7-987A-7FB9C30898EC}"/>
              </a:ext>
            </a:extLst>
          </p:cNvPr>
          <p:cNvGrpSpPr/>
          <p:nvPr/>
        </p:nvGrpSpPr>
        <p:grpSpPr>
          <a:xfrm>
            <a:off x="335208" y="636104"/>
            <a:ext cx="5058058" cy="6004021"/>
            <a:chOff x="7321025" y="1785282"/>
            <a:chExt cx="3903495" cy="494126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2B926D82-AF07-4D0F-8AC2-47589C113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1025" y="1785282"/>
              <a:ext cx="3903495" cy="2862132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304FCDC-BB00-4340-B1ED-53F917968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1025" y="4742008"/>
              <a:ext cx="3903495" cy="1984535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CCAFF8E-2CED-4C85-AF0F-6E574E9EC01E}"/>
              </a:ext>
            </a:extLst>
          </p:cNvPr>
          <p:cNvSpPr txBox="1"/>
          <p:nvPr/>
        </p:nvSpPr>
        <p:spPr>
          <a:xfrm>
            <a:off x="10461718" y="6552661"/>
            <a:ext cx="1730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/>
              <a:t>Candiolo CUP Project</a:t>
            </a:r>
            <a:endParaRPr lang="en-GB" sz="1400" i="1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EFCD76-C8A9-4D92-BF09-7CD71F3803E2}"/>
              </a:ext>
            </a:extLst>
          </p:cNvPr>
          <p:cNvSpPr txBox="1"/>
          <p:nvPr/>
        </p:nvSpPr>
        <p:spPr>
          <a:xfrm>
            <a:off x="6869927" y="795130"/>
            <a:ext cx="350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err="1"/>
              <a:t>Type</a:t>
            </a:r>
            <a:r>
              <a:rPr lang="it-IT"/>
              <a:t> of </a:t>
            </a:r>
            <a:r>
              <a:rPr lang="it-IT" err="1"/>
              <a:t>genetic</a:t>
            </a:r>
            <a:r>
              <a:rPr lang="it-IT"/>
              <a:t> </a:t>
            </a:r>
            <a:r>
              <a:rPr lang="it-IT" err="1"/>
              <a:t>material</a:t>
            </a:r>
            <a:r>
              <a:rPr lang="it-IT"/>
              <a:t> </a:t>
            </a:r>
            <a:r>
              <a:rPr lang="it-IT" err="1"/>
              <a:t>sequenced</a:t>
            </a:r>
            <a:endParaRPr lang="en-GB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6C0A120-1F17-4E37-A0F3-43E2343A3586}"/>
              </a:ext>
            </a:extLst>
          </p:cNvPr>
          <p:cNvCxnSpPr>
            <a:endCxn id="3" idx="1"/>
          </p:cNvCxnSpPr>
          <p:nvPr/>
        </p:nvCxnSpPr>
        <p:spPr>
          <a:xfrm>
            <a:off x="5812403" y="1001864"/>
            <a:ext cx="9863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769C4E-747C-45D5-A1DC-90772F176404}"/>
              </a:ext>
            </a:extLst>
          </p:cNvPr>
          <p:cNvSpPr txBox="1"/>
          <p:nvPr/>
        </p:nvSpPr>
        <p:spPr>
          <a:xfrm>
            <a:off x="6869927" y="1323488"/>
            <a:ext cx="82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Source</a:t>
            </a:r>
            <a:endParaRPr lang="en-GB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5A30F46-53C8-4FAD-AC7F-98AE70AD6D1C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812403" y="1508154"/>
            <a:ext cx="1057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3CAFC2F-F8A4-4E14-96EC-9EE610EC4A2C}"/>
              </a:ext>
            </a:extLst>
          </p:cNvPr>
          <p:cNvSpPr txBox="1"/>
          <p:nvPr/>
        </p:nvSpPr>
        <p:spPr>
          <a:xfrm>
            <a:off x="6895105" y="1714429"/>
            <a:ext cx="154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Technology</a:t>
            </a:r>
            <a:endParaRPr lang="en-GB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3D40C39-DB84-47F3-B495-F8E39366926F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837582" y="1899095"/>
            <a:ext cx="10575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rentesi graffa chiusa 19">
            <a:extLst>
              <a:ext uri="{FF2B5EF4-FFF2-40B4-BE49-F238E27FC236}">
                <a16:creationId xmlns:a16="http://schemas.microsoft.com/office/drawing/2014/main" id="{B87C5BED-F003-4A7B-AD9F-AECC0D980B49}"/>
              </a:ext>
            </a:extLst>
          </p:cNvPr>
          <p:cNvSpPr/>
          <p:nvPr/>
        </p:nvSpPr>
        <p:spPr>
          <a:xfrm>
            <a:off x="5837582" y="2083761"/>
            <a:ext cx="62286" cy="6832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1554ACF-4D7B-4349-BA95-F6CBACC824E4}"/>
              </a:ext>
            </a:extLst>
          </p:cNvPr>
          <p:cNvSpPr txBox="1"/>
          <p:nvPr/>
        </p:nvSpPr>
        <p:spPr>
          <a:xfrm>
            <a:off x="6975758" y="2236160"/>
            <a:ext cx="442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What </a:t>
            </a:r>
            <a:r>
              <a:rPr lang="it-IT" err="1"/>
              <a:t>is</a:t>
            </a:r>
            <a:r>
              <a:rPr lang="it-IT"/>
              <a:t> </a:t>
            </a:r>
            <a:r>
              <a:rPr lang="it-IT" err="1"/>
              <a:t>analyzed</a:t>
            </a:r>
            <a:r>
              <a:rPr lang="it-IT"/>
              <a:t> and what </a:t>
            </a:r>
            <a:r>
              <a:rPr lang="it-IT" err="1"/>
              <a:t>is</a:t>
            </a:r>
            <a:r>
              <a:rPr lang="it-IT"/>
              <a:t> not </a:t>
            </a:r>
            <a:r>
              <a:rPr lang="it-IT" err="1"/>
              <a:t>analyzed</a:t>
            </a:r>
            <a:endParaRPr lang="en-GB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98A59BE9-2D1C-4AC7-9E49-12D648120EFA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5918235" y="2420826"/>
            <a:ext cx="10575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38852A0-678F-464F-8BDA-604C7FF5206A}"/>
              </a:ext>
            </a:extLst>
          </p:cNvPr>
          <p:cNvSpPr txBox="1"/>
          <p:nvPr/>
        </p:nvSpPr>
        <p:spPr>
          <a:xfrm>
            <a:off x="6869927" y="2815855"/>
            <a:ext cx="2989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Filtering</a:t>
            </a:r>
            <a:endParaRPr lang="en-GB"/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3698F1E-D954-4C77-BA95-629D88ADBC63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5812404" y="3000521"/>
            <a:ext cx="10575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ECFDFAE-96AD-4377-A492-0BEAADE8182E}"/>
              </a:ext>
            </a:extLst>
          </p:cNvPr>
          <p:cNvSpPr txBox="1"/>
          <p:nvPr/>
        </p:nvSpPr>
        <p:spPr>
          <a:xfrm>
            <a:off x="6869927" y="3282963"/>
            <a:ext cx="477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Performance of the test (coverage, </a:t>
            </a:r>
            <a:r>
              <a:rPr lang="it-IT" err="1"/>
              <a:t>depth</a:t>
            </a:r>
            <a:r>
              <a:rPr lang="it-IT"/>
              <a:t>)</a:t>
            </a:r>
            <a:endParaRPr lang="en-GB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7698FA64-74F6-49A8-902F-B69D462D1078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812404" y="3467629"/>
            <a:ext cx="10575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3395F35-9EC0-4E22-BA05-5EC7E9C8F6A7}"/>
              </a:ext>
            </a:extLst>
          </p:cNvPr>
          <p:cNvSpPr txBox="1"/>
          <p:nvPr/>
        </p:nvSpPr>
        <p:spPr>
          <a:xfrm>
            <a:off x="6852114" y="3836216"/>
            <a:ext cx="2989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err="1"/>
              <a:t>Biological</a:t>
            </a:r>
            <a:r>
              <a:rPr lang="it-IT"/>
              <a:t> Databases </a:t>
            </a:r>
            <a:endParaRPr lang="en-GB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18FACA27-5E44-4CA4-8BFA-E64E232BE26E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5794591" y="4020882"/>
            <a:ext cx="10575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arentesi graffa chiusa 30">
            <a:extLst>
              <a:ext uri="{FF2B5EF4-FFF2-40B4-BE49-F238E27FC236}">
                <a16:creationId xmlns:a16="http://schemas.microsoft.com/office/drawing/2014/main" id="{298995FD-07B9-4A1B-A482-956AAD7165D3}"/>
              </a:ext>
            </a:extLst>
          </p:cNvPr>
          <p:cNvSpPr/>
          <p:nvPr/>
        </p:nvSpPr>
        <p:spPr>
          <a:xfrm>
            <a:off x="5794591" y="4353339"/>
            <a:ext cx="301409" cy="18685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C801E6C-637E-4893-8A79-15B62D8B3227}"/>
              </a:ext>
            </a:extLst>
          </p:cNvPr>
          <p:cNvSpPr txBox="1"/>
          <p:nvPr/>
        </p:nvSpPr>
        <p:spPr>
          <a:xfrm>
            <a:off x="6922409" y="4210999"/>
            <a:ext cx="22987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Test output: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err="1"/>
              <a:t>Mutated</a:t>
            </a:r>
            <a:r>
              <a:rPr lang="it-IT"/>
              <a:t>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err="1"/>
              <a:t>Transcript</a:t>
            </a:r>
            <a:r>
              <a:rPr lang="it-IT"/>
              <a:t>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Nucleotide </a:t>
            </a:r>
            <a:r>
              <a:rPr lang="it-IT" err="1"/>
              <a:t>Change</a:t>
            </a: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Amino Acid </a:t>
            </a:r>
            <a:r>
              <a:rPr lang="it-IT" err="1"/>
              <a:t>Change</a:t>
            </a: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VAF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MAF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COSMIC matching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err="1"/>
              <a:t>OncoKB</a:t>
            </a:r>
            <a:r>
              <a:rPr lang="it-IT"/>
              <a:t> matching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1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846C2-B516-4A10-A16D-714CAFB5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96530" cy="1325563"/>
          </a:xfrm>
        </p:spPr>
        <p:txBody>
          <a:bodyPr>
            <a:normAutofit/>
          </a:bodyPr>
          <a:lstStyle/>
          <a:p>
            <a:pPr algn="ctr"/>
            <a:r>
              <a:rPr lang="it-IT" sz="2800" err="1"/>
              <a:t>Commercially</a:t>
            </a:r>
            <a:r>
              <a:rPr lang="it-IT" sz="2800"/>
              <a:t> </a:t>
            </a:r>
            <a:r>
              <a:rPr lang="it-IT" sz="2800" err="1"/>
              <a:t>available</a:t>
            </a:r>
            <a:r>
              <a:rPr lang="it-IT" sz="2800"/>
              <a:t> </a:t>
            </a:r>
            <a:r>
              <a:rPr lang="it-IT" sz="2800" err="1"/>
              <a:t>tests</a:t>
            </a:r>
            <a:r>
              <a:rPr lang="it-IT" sz="2800"/>
              <a:t> provide results </a:t>
            </a:r>
            <a:r>
              <a:rPr lang="it-IT" sz="2800" err="1"/>
              <a:t>interpretation</a:t>
            </a:r>
            <a:r>
              <a:rPr lang="it-IT" sz="2800"/>
              <a:t> and potential </a:t>
            </a:r>
            <a:r>
              <a:rPr lang="it-IT" sz="2800" err="1"/>
              <a:t>druggability</a:t>
            </a:r>
            <a:endParaRPr lang="en-GB" sz="280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25D6EA0-007B-45B9-8401-8F56A98A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52" y="1195390"/>
            <a:ext cx="5568178" cy="533327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C09DC31-C5C1-4F59-9B26-CC4378158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860" y="1195390"/>
            <a:ext cx="4899991" cy="53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8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72C0E-C61D-46EB-94F7-E242F8AF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800" err="1"/>
              <a:t>Cosmic</a:t>
            </a:r>
            <a:r>
              <a:rPr lang="it-IT" sz="2800"/>
              <a:t> </a:t>
            </a:r>
            <a:r>
              <a:rPr lang="it-IT" sz="2800" err="1"/>
              <a:t>Interpretation</a:t>
            </a:r>
            <a:r>
              <a:rPr lang="it-IT" sz="2800"/>
              <a:t> of the RET p.E511K </a:t>
            </a:r>
            <a:r>
              <a:rPr lang="it-IT" sz="2800" err="1"/>
              <a:t>mutation</a:t>
            </a:r>
            <a:r>
              <a:rPr lang="it-IT" sz="2800"/>
              <a:t> </a:t>
            </a:r>
            <a:r>
              <a:rPr lang="it-IT" sz="2800" err="1"/>
              <a:t>found</a:t>
            </a:r>
            <a:r>
              <a:rPr lang="it-IT" sz="2800"/>
              <a:t> in this patient</a:t>
            </a:r>
            <a:endParaRPr lang="en-GB" sz="28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D7E231-F8A8-403F-AC7A-D0C49308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749"/>
            <a:ext cx="12192000" cy="30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4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14424-1A8F-4CD3-BBF4-AEFA3169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035"/>
            <a:ext cx="10515600" cy="864704"/>
          </a:xfrm>
        </p:spPr>
        <p:txBody>
          <a:bodyPr/>
          <a:lstStyle/>
          <a:p>
            <a:pPr algn="ctr"/>
            <a:r>
              <a:rPr lang="it-IT" err="1"/>
              <a:t>Pubmed</a:t>
            </a:r>
            <a:r>
              <a:rPr lang="it-IT"/>
              <a:t> hit for RET p.E511K </a:t>
            </a:r>
            <a:r>
              <a:rPr lang="it-IT" err="1"/>
              <a:t>mutation</a:t>
            </a:r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369656-35FB-4190-9321-F422DFF4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074" y="1135638"/>
            <a:ext cx="7371521" cy="22933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EC6A72-F66D-4726-85CF-A1FA5FF18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06" y="3652631"/>
            <a:ext cx="11422588" cy="217667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D4EE40-6190-43EE-9088-236D69B4DBE3}"/>
              </a:ext>
            </a:extLst>
          </p:cNvPr>
          <p:cNvSpPr txBox="1"/>
          <p:nvPr/>
        </p:nvSpPr>
        <p:spPr>
          <a:xfrm>
            <a:off x="8852175" y="6488668"/>
            <a:ext cx="2634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/>
              <a:t>Ross et al, Cancer 122;2654, 2016</a:t>
            </a:r>
            <a:endParaRPr lang="en-GB" sz="1400" i="1"/>
          </a:p>
        </p:txBody>
      </p:sp>
    </p:spTree>
    <p:extLst>
      <p:ext uri="{BB962C8B-B14F-4D97-AF65-F5344CB8AC3E}">
        <p14:creationId xmlns:p14="http://schemas.microsoft.com/office/powerpoint/2010/main" val="257247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D51CD1-F5DE-440E-8C22-90E914F6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it-IT" err="1"/>
              <a:t>Is</a:t>
            </a:r>
            <a:r>
              <a:rPr lang="it-IT"/>
              <a:t> RET p.E511K </a:t>
            </a:r>
            <a:r>
              <a:rPr lang="it-IT" err="1"/>
              <a:t>oncogenic</a:t>
            </a:r>
            <a:r>
              <a:rPr lang="it-IT"/>
              <a:t>? </a:t>
            </a:r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05EA8DA-4789-4F96-9C2D-061DADD4A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1151696"/>
            <a:ext cx="9648825" cy="49720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A8DDE2-35F7-4C00-9D13-720F193C16E6}"/>
              </a:ext>
            </a:extLst>
          </p:cNvPr>
          <p:cNvSpPr txBox="1"/>
          <p:nvPr/>
        </p:nvSpPr>
        <p:spPr>
          <a:xfrm>
            <a:off x="298174" y="6390861"/>
            <a:ext cx="596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err="1"/>
              <a:t>Pubmed</a:t>
            </a:r>
            <a:r>
              <a:rPr lang="it-IT"/>
              <a:t> </a:t>
            </a:r>
            <a:r>
              <a:rPr lang="it-IT" err="1"/>
              <a:t>search</a:t>
            </a:r>
            <a:r>
              <a:rPr lang="it-IT"/>
              <a:t> </a:t>
            </a:r>
            <a:r>
              <a:rPr lang="it-IT" err="1"/>
              <a:t>string</a:t>
            </a:r>
            <a:r>
              <a:rPr lang="it-IT"/>
              <a:t>  </a:t>
            </a:r>
            <a:r>
              <a:rPr lang="en-GB"/>
              <a:t>”Ret” and ("p.E511K" or "c.1531G&gt;A")”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C7C8477-0E0C-44B6-820A-3191EDEB323E}"/>
              </a:ext>
            </a:extLst>
          </p:cNvPr>
          <p:cNvSpPr txBox="1"/>
          <p:nvPr/>
        </p:nvSpPr>
        <p:spPr>
          <a:xfrm>
            <a:off x="8527968" y="6390861"/>
            <a:ext cx="3365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/>
              <a:t>Muzza et al, Eur j </a:t>
            </a:r>
            <a:r>
              <a:rPr lang="it-IT" sz="1400" i="1" err="1"/>
              <a:t>Endocrinol</a:t>
            </a:r>
            <a:r>
              <a:rPr lang="it-IT" sz="1400" i="1"/>
              <a:t> 162; 771, 2010</a:t>
            </a:r>
            <a:endParaRPr lang="en-GB" sz="1400" i="1"/>
          </a:p>
        </p:txBody>
      </p:sp>
    </p:spTree>
    <p:extLst>
      <p:ext uri="{BB962C8B-B14F-4D97-AF65-F5344CB8AC3E}">
        <p14:creationId xmlns:p14="http://schemas.microsoft.com/office/powerpoint/2010/main" val="184545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D7B31-1050-4625-8E8D-D8C3EE97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64" y="-40148"/>
            <a:ext cx="10515600" cy="788402"/>
          </a:xfrm>
        </p:spPr>
        <p:txBody>
          <a:bodyPr/>
          <a:lstStyle/>
          <a:p>
            <a:r>
              <a:rPr lang="it-IT"/>
              <a:t>A second example</a:t>
            </a:r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D439472-2287-41D0-A33C-A7A717711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378" y="538798"/>
            <a:ext cx="5688135" cy="631920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C611DC6-06A4-4C90-B866-F79461991720}"/>
              </a:ext>
            </a:extLst>
          </p:cNvPr>
          <p:cNvSpPr txBox="1"/>
          <p:nvPr/>
        </p:nvSpPr>
        <p:spPr>
          <a:xfrm>
            <a:off x="9191134" y="6447934"/>
            <a:ext cx="290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err="1"/>
              <a:t>Courtesy</a:t>
            </a:r>
            <a:r>
              <a:rPr lang="it-IT" i="1"/>
              <a:t> of Prof Fabio Puglisi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38132402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Widescreen</PresentationFormat>
  <Paragraphs>116</Paragraphs>
  <Slides>29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40" baseType="lpstr">
      <vt:lpstr>AdvOT255b5711.I</vt:lpstr>
      <vt:lpstr>AdvOT463cc31e</vt:lpstr>
      <vt:lpstr>AdvOT77db9845</vt:lpstr>
      <vt:lpstr>AdvOT77db9845+fb</vt:lpstr>
      <vt:lpstr>Arial</vt:lpstr>
      <vt:lpstr>Calibri</vt:lpstr>
      <vt:lpstr>Calibri Light</vt:lpstr>
      <vt:lpstr>Campton Medium</vt:lpstr>
      <vt:lpstr>OTNEJMQuadraat</vt:lpstr>
      <vt:lpstr>OTNEJMQuadraat-Italic</vt:lpstr>
      <vt:lpstr>Tema di Office</vt:lpstr>
      <vt:lpstr>Test genetico e molecular tumor boards: modelli di percorsi al servizio dell’accesso ai farmaci</vt:lpstr>
      <vt:lpstr>Why ″Molecular Tumor Board (MTB)″?</vt:lpstr>
      <vt:lpstr>Differences in Molecular Diagnostic Reports at a glance</vt:lpstr>
      <vt:lpstr>Characteristics of an NGS report </vt:lpstr>
      <vt:lpstr>Commercially available tests provide results interpretation and potential druggability</vt:lpstr>
      <vt:lpstr>Cosmic Interpretation of the RET p.E511K mutation found in this patient</vt:lpstr>
      <vt:lpstr>Pubmed hit for RET p.E511K mutation</vt:lpstr>
      <vt:lpstr>Is RET p.E511K oncogenic? </vt:lpstr>
      <vt:lpstr>A second example</vt:lpstr>
      <vt:lpstr>Mutational analysis in the Solar Study</vt:lpstr>
      <vt:lpstr>Take-home message: technology is outstanding, yet, manual curation plays a crucial role in order to contestualize results and provide real opportunities</vt:lpstr>
      <vt:lpstr>ESCAT; actionability scale</vt:lpstr>
      <vt:lpstr>Possible divergence in different actionability scales</vt:lpstr>
      <vt:lpstr>Does the genetic test offer opportunities to patients?</vt:lpstr>
      <vt:lpstr>Results</vt:lpstr>
      <vt:lpstr>Results</vt:lpstr>
      <vt:lpstr>The Drug Rediscovery Protocol</vt:lpstr>
      <vt:lpstr>Clinical results in 215 treated patients</vt:lpstr>
      <vt:lpstr>Real Efficiency</vt:lpstr>
      <vt:lpstr>Focus on breast cancer: the Aurora Study</vt:lpstr>
      <vt:lpstr>Focus on breast cancer</vt:lpstr>
      <vt:lpstr>The case of NTRK fusion</vt:lpstr>
      <vt:lpstr>Clonal and subclonal evolution of MBC</vt:lpstr>
      <vt:lpstr>Neogene</vt:lpstr>
      <vt:lpstr>Ongoing studies: GERSOM Study</vt:lpstr>
      <vt:lpstr>Rome Study</vt:lpstr>
      <vt:lpstr>Conclusions:</vt:lpstr>
      <vt:lpstr>Does NGS offer additional (compared to conventional, targeted testing) to patients?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genetico e molecular tumor boards: modelli di percorsi al servizio dell’accesso ai farmaci</dc:title>
  <dc:creator>Filippo Montemurro</dc:creator>
  <cp:lastModifiedBy>Filippo Montemurro</cp:lastModifiedBy>
  <cp:revision>9</cp:revision>
  <dcterms:created xsi:type="dcterms:W3CDTF">2021-11-01T07:25:44Z</dcterms:created>
  <dcterms:modified xsi:type="dcterms:W3CDTF">2021-11-25T12:15:43Z</dcterms:modified>
</cp:coreProperties>
</file>