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9" r:id="rId4"/>
    <p:sldId id="267" r:id="rId5"/>
    <p:sldId id="258" r:id="rId6"/>
    <p:sldId id="260" r:id="rId7"/>
    <p:sldId id="265" r:id="rId8"/>
    <p:sldId id="26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F6C72-63DC-244F-941B-135796582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95B799-708F-3849-9675-63C5316EF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20FBDB-196A-6046-94AF-EB6A3153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A560A1-5A8D-1E45-BE2B-F943A09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51F7BE-5C3A-1E46-B191-4DB43A5C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99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4811D-8A76-284F-A38C-87D86B10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3FABE0-C4E4-024F-B432-A934920EE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D7AA7B-BE5D-E74C-9154-89844F2B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64F2C-8BC6-704D-B2EC-3FD72638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C466B-2C0D-9344-9A8E-CC26D72E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52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BF7EA5-A3E0-A64B-A41A-73CC7A293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E57C92-C160-B143-8527-2B3C6D367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621C8E-1752-2141-89EE-3BB494D6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6C4B5D-5E75-FB40-B040-E7B338B3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5CFAC5-1707-BB4C-A70A-96034A2F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9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E4FBF-E138-574E-AD29-9E96E17C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AEDF27-F416-5F4B-ACA7-ECFD87B2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24405-4B72-BC47-A060-EE91596C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EE4C81-0D6C-3844-845A-65431212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B08FA-A00E-4E4E-8EE8-147ED26F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6370A-707D-4F4F-B7E9-DE046CCB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164E5-ADE6-944C-9F47-1C3C424F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BF4E22-3CAD-264A-AEFF-B6D0694C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996ECD-DCD3-EF41-AC30-9E0C3C19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78DF4-ADDB-1844-877C-98D1D123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3478D-1C95-B449-BC7E-1591CB33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4DE39A-6E17-144E-9A7F-663EE38A4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5E689A-D834-E54A-BEF5-0E69B6C9E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744AC6-BCE7-0549-A043-E081422B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5050DD-D00E-CE43-A728-E2D5C933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D42232-C08E-F245-8A46-5FF982E6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66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1BE62-65EF-6F44-8EB0-7DBEB375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D2E51E-B6D0-C942-9A26-56DABDAA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F7AC48-F16F-F84D-B1BB-DD7A72283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AA073B-C7E4-1743-9D29-E46515BD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89375C-0A99-2348-8F3D-7C461A1A7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BB276E-EF5F-4A40-A3A0-8A3EDA82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D542E1-3B07-A44E-8259-911C27A0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B79EFE-9E2B-A04F-BF3E-BD4A4230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67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12831-9E62-1547-9B27-720F617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A9BCA4-10AD-B144-9944-B7DF4D49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BE9B03-33A2-F14B-A061-EF129C9E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291458-EE73-1D4D-9A86-B4195D5C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2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7ACBBA-20CE-204A-9206-CD414452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7EBAEF-223C-0044-80DB-7D369D3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3BB0EB-7F11-5F4D-846C-7CFB9148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69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5B823-05CA-954F-A899-602F3CF1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6F8C58-9CC7-F94A-86CD-12198702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9A0997-EEAE-9C42-81AA-F3F68EF2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C18846-D098-0246-B297-CD1F6F8A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D5C756-C658-B446-8DEA-8A5CC072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B13AA7-A941-9F46-8AC8-1EA1283B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5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C1E6F-2E82-4546-AA75-088BB60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3E04C8-B78A-6846-809D-A3087B5BA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124B3B-C37D-154D-9E2F-2DCA9411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7E93A7-CE97-7644-8CFD-6CC459D8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18CAA2-E2CA-FE48-A8B5-1EB050ED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872B69-761F-DE40-B6A0-C030B355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7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6EE9A4-900E-5F46-B255-3FEFB11E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66E83C-C38C-A84E-8C4C-0D3753ECD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AC70D7-DB4E-3C48-B270-259955E35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82D8-62AB-4240-943A-FD55D1A77B79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794DD5-A738-2C45-AB7C-1DDEC0CC4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2548B4-FE89-C746-B6B0-31E64DE27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5D922-92A4-8F46-91FB-5B66AD3F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88F05-E5CE-7245-86EC-591B0A167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2991"/>
            <a:ext cx="9144000" cy="2387600"/>
          </a:xfrm>
        </p:spPr>
        <p:txBody>
          <a:bodyPr>
            <a:noAutofit/>
          </a:bodyPr>
          <a:lstStyle/>
          <a:p>
            <a:r>
              <a:rPr lang="en-GB" sz="4000" b="1" dirty="0" err="1"/>
              <a:t>E</a:t>
            </a:r>
            <a:r>
              <a:rPr lang="en-GB" sz="3600" dirty="0" err="1"/>
              <a:t>vo</a:t>
            </a:r>
            <a:r>
              <a:rPr lang="en-GB" sz="3600" b="1" dirty="0" err="1"/>
              <a:t>L</a:t>
            </a:r>
            <a:r>
              <a:rPr lang="en-GB" sz="3600" dirty="0" err="1"/>
              <a:t>ution</a:t>
            </a:r>
            <a:r>
              <a:rPr lang="en-GB" sz="3600" dirty="0"/>
              <a:t> of Neoadjuvant </a:t>
            </a:r>
            <a:r>
              <a:rPr lang="en-GB" sz="3600" dirty="0" err="1"/>
              <a:t>Treat</a:t>
            </a:r>
            <a:r>
              <a:rPr lang="en-GB" sz="4000" b="1" dirty="0" err="1"/>
              <a:t>M</a:t>
            </a:r>
            <a:r>
              <a:rPr lang="en-GB" sz="3600" dirty="0" err="1"/>
              <a:t>ent</a:t>
            </a:r>
            <a:r>
              <a:rPr lang="en-GB" sz="3600" dirty="0"/>
              <a:t> in ‘triple-negative’ and ‘HER-2 positive’ breast cancer diagnosed in the </a:t>
            </a:r>
            <a:r>
              <a:rPr lang="en-GB" sz="4000" b="1" dirty="0" err="1"/>
              <a:t>E</a:t>
            </a:r>
            <a:r>
              <a:rPr lang="en-GB" sz="3600" dirty="0" err="1"/>
              <a:t>a</a:t>
            </a:r>
            <a:r>
              <a:rPr lang="en-GB" sz="4000" b="1" dirty="0" err="1"/>
              <a:t>R</a:t>
            </a:r>
            <a:r>
              <a:rPr lang="en-GB" sz="3600" dirty="0" err="1"/>
              <a:t>ly</a:t>
            </a:r>
            <a:r>
              <a:rPr lang="en-GB" sz="3600" dirty="0"/>
              <a:t> phase: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8741B7-88D8-3440-8B99-EA4EE941C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131" y="5155723"/>
            <a:ext cx="9144000" cy="1655762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ELMER STUDY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57420"/>
              </p:ext>
            </p:extLst>
          </p:nvPr>
        </p:nvGraphicFramePr>
        <p:xfrm>
          <a:off x="4934683" y="3771193"/>
          <a:ext cx="1791391" cy="136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683" y="3771193"/>
                        <a:ext cx="1791391" cy="1363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7ECE1B2-6FD4-724D-AB97-8AE949FE0780}"/>
              </a:ext>
            </a:extLst>
          </p:cNvPr>
          <p:cNvSpPr/>
          <p:nvPr/>
        </p:nvSpPr>
        <p:spPr>
          <a:xfrm>
            <a:off x="1524000" y="277175"/>
            <a:ext cx="9389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Neoadjuvant Treatment of Early Breast Cancer</a:t>
            </a:r>
            <a:br>
              <a:rPr lang="it-IT" sz="3200" b="1" dirty="0"/>
            </a:br>
            <a:endParaRPr lang="it-IT" sz="3200" b="1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34105-C558-8446-BABB-BEC57115A8C2}"/>
              </a:ext>
            </a:extLst>
          </p:cNvPr>
          <p:cNvCxnSpPr>
            <a:cxnSpLocks/>
          </p:cNvCxnSpPr>
          <p:nvPr/>
        </p:nvCxnSpPr>
        <p:spPr>
          <a:xfrm>
            <a:off x="1371600" y="963018"/>
            <a:ext cx="10158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97A3D7-38B6-BA42-B7E8-D620F0479B97}"/>
              </a:ext>
            </a:extLst>
          </p:cNvPr>
          <p:cNvSpPr txBox="1"/>
          <p:nvPr/>
        </p:nvSpPr>
        <p:spPr>
          <a:xfrm>
            <a:off x="581891" y="6198919"/>
            <a:ext cx="111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ELMER l’elefante variopinto una storia che insegna ad accettarsi per ciò che si è (e la diversità può rendere unici!)</a:t>
            </a:r>
          </a:p>
        </p:txBody>
      </p:sp>
    </p:spTree>
    <p:extLst>
      <p:ext uri="{BB962C8B-B14F-4D97-AF65-F5344CB8AC3E}">
        <p14:creationId xmlns:p14="http://schemas.microsoft.com/office/powerpoint/2010/main" val="158639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174" y="272225"/>
          <a:ext cx="1358349" cy="10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AD52C-11CA-8741-94A7-803E36731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74" y="272225"/>
                        <a:ext cx="1358349" cy="103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34105-C558-8446-BABB-BEC57115A8C2}"/>
              </a:ext>
            </a:extLst>
          </p:cNvPr>
          <p:cNvCxnSpPr>
            <a:cxnSpLocks/>
          </p:cNvCxnSpPr>
          <p:nvPr/>
        </p:nvCxnSpPr>
        <p:spPr>
          <a:xfrm>
            <a:off x="1371600" y="1343026"/>
            <a:ext cx="10158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BD0AF0FD-1091-2141-BA8A-8625ED11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427825"/>
            <a:ext cx="1240971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Retrospective, Observational, Multicentre </a:t>
            </a:r>
            <a:r>
              <a:rPr lang="en-GB" altLang="it-IT" sz="28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n-GB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tudy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aimed at describing the therapeutic approach most commonly </a:t>
            </a:r>
            <a:r>
              <a:rPr lang="en-GB" altLang="it-IT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en-GB" altLang="it-IT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neoadjuvant setting according to daily clinical practice </a:t>
            </a:r>
            <a:r>
              <a:rPr lang="en-GB" altLang="it-IT" sz="2800" b="1" u="sng" dirty="0">
                <a:solidFill>
                  <a:srgbClr val="008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altLang="it-IT" sz="2800" b="1" dirty="0"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adopted in the main Italian oncology centres in the management of early breast cancer with ‘triple-negative’ or ‘HER-2 positive’ molecular phenotype</a:t>
            </a:r>
            <a:endParaRPr kumimoji="0" lang="en-GB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it-IT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26A596-56E8-B94E-ADB6-6C2CEEC8601F}"/>
              </a:ext>
            </a:extLst>
          </p:cNvPr>
          <p:cNvSpPr txBox="1"/>
          <p:nvPr/>
        </p:nvSpPr>
        <p:spPr>
          <a:xfrm>
            <a:off x="2434442" y="538419"/>
            <a:ext cx="734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282599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174" y="272225"/>
          <a:ext cx="1358349" cy="10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AD52C-11CA-8741-94A7-803E36731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74" y="272225"/>
                        <a:ext cx="1358349" cy="103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7ECE1B2-6FD4-724D-AB97-8AE949FE0780}"/>
              </a:ext>
            </a:extLst>
          </p:cNvPr>
          <p:cNvSpPr/>
          <p:nvPr/>
        </p:nvSpPr>
        <p:spPr>
          <a:xfrm>
            <a:off x="5180097" y="534030"/>
            <a:ext cx="7375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OBJECTIVES</a:t>
            </a:r>
            <a:br>
              <a:rPr lang="it-IT" sz="2800" b="1" dirty="0"/>
            </a:br>
            <a:endParaRPr lang="it-IT" sz="2800" b="1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34105-C558-8446-BABB-BEC57115A8C2}"/>
              </a:ext>
            </a:extLst>
          </p:cNvPr>
          <p:cNvCxnSpPr>
            <a:cxnSpLocks/>
          </p:cNvCxnSpPr>
          <p:nvPr/>
        </p:nvCxnSpPr>
        <p:spPr>
          <a:xfrm>
            <a:off x="1371600" y="1343026"/>
            <a:ext cx="10158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F23AD164-8E08-6140-AE56-27F7D5F3722E}"/>
              </a:ext>
            </a:extLst>
          </p:cNvPr>
          <p:cNvSpPr/>
          <p:nvPr/>
        </p:nvSpPr>
        <p:spPr>
          <a:xfrm>
            <a:off x="895349" y="1782877"/>
            <a:ext cx="10158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Primary</a:t>
            </a:r>
            <a:r>
              <a:rPr lang="it-IT" sz="2400" b="1" dirty="0"/>
              <a:t> </a:t>
            </a:r>
            <a:r>
              <a:rPr lang="it-IT" sz="2400" b="1" dirty="0" err="1"/>
              <a:t>Objective</a:t>
            </a:r>
            <a:r>
              <a:rPr lang="it-IT" sz="2400" b="1" dirty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to </a:t>
            </a:r>
            <a:r>
              <a:rPr lang="it-IT" sz="2000" dirty="0" err="1"/>
              <a:t>identify</a:t>
            </a:r>
            <a:r>
              <a:rPr lang="it-IT" sz="2000" dirty="0"/>
              <a:t> the </a:t>
            </a:r>
            <a:r>
              <a:rPr lang="it-IT" sz="2000" dirty="0" err="1"/>
              <a:t>percentage</a:t>
            </a:r>
            <a:r>
              <a:rPr lang="it-IT" sz="2000" dirty="0"/>
              <a:t> of </a:t>
            </a:r>
            <a:r>
              <a:rPr lang="en-GB" sz="2000" dirty="0"/>
              <a:t>HER2-positive and Triple Negative tumour underwent neoadjuvant treatment in clinical practice during the past 5 years.</a:t>
            </a:r>
            <a:endParaRPr lang="it-IT" sz="20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EC6A2F9-1367-FD46-B120-DBD2C6145CE1}"/>
              </a:ext>
            </a:extLst>
          </p:cNvPr>
          <p:cNvSpPr/>
          <p:nvPr/>
        </p:nvSpPr>
        <p:spPr>
          <a:xfrm>
            <a:off x="895348" y="3429000"/>
            <a:ext cx="101584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Secondary</a:t>
            </a:r>
            <a:r>
              <a:rPr lang="it-IT" sz="2400" b="1" dirty="0"/>
              <a:t> </a:t>
            </a:r>
            <a:r>
              <a:rPr lang="it-IT" sz="2400" b="1" dirty="0" err="1"/>
              <a:t>Objectives</a:t>
            </a:r>
            <a:r>
              <a:rPr lang="it-IT" sz="2400" b="1" dirty="0"/>
              <a:t>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/>
              <a:t>To perform a descriptive analysis on neoadjuvant treatment choice according to molecular subtype and initial staging;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/>
              <a:t>To perform a descriptive analysis on clinical and tumour pathological characteristics, radiological and pathological complete response, surgical procedure and adjuvant treatment according to neoadjuvant treatment, molecular subtypes and initial staging;</a:t>
            </a:r>
            <a:r>
              <a:rPr lang="it-IT" sz="2000" dirty="0"/>
              <a:t> </a:t>
            </a:r>
            <a:r>
              <a:rPr lang="en-GB" sz="2000" dirty="0"/>
              <a:t>  </a:t>
            </a:r>
            <a:r>
              <a:rPr lang="it-IT" sz="2000" dirty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/>
              <a:t>To evaluate disease-free survival (DFS) according to </a:t>
            </a:r>
            <a:r>
              <a:rPr lang="en-GB" sz="2000" dirty="0" err="1"/>
              <a:t>pCR</a:t>
            </a:r>
            <a:r>
              <a:rPr lang="en-GB" sz="2000" dirty="0"/>
              <a:t> and molecular subtypes;</a:t>
            </a:r>
            <a:endParaRPr lang="it-IT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/>
              <a:t>To evaluate overall survival (OS) according to </a:t>
            </a:r>
            <a:r>
              <a:rPr lang="en-GB" sz="2000" dirty="0" err="1"/>
              <a:t>pCR</a:t>
            </a:r>
            <a:r>
              <a:rPr lang="en-GB" sz="2000" dirty="0"/>
              <a:t> and molecular subtypes.</a:t>
            </a:r>
            <a:r>
              <a:rPr lang="it-IT" sz="2000" dirty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000" dirty="0"/>
          </a:p>
          <a:p>
            <a:r>
              <a:rPr lang="it-IT" sz="2400" b="1" dirty="0"/>
              <a:t>		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989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17330D-D702-2C42-8E0C-D3EB85E206F0}"/>
              </a:ext>
            </a:extLst>
          </p:cNvPr>
          <p:cNvSpPr txBox="1"/>
          <p:nvPr/>
        </p:nvSpPr>
        <p:spPr>
          <a:xfrm>
            <a:off x="463138" y="368135"/>
            <a:ext cx="110084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Secondary endpoints:</a:t>
            </a:r>
            <a:endParaRPr lang="it-IT" sz="2000" b="1" dirty="0"/>
          </a:p>
          <a:p>
            <a:r>
              <a:rPr lang="en-GB" dirty="0"/>
              <a:t>Secondary endpoints will be limited to HER-2 positive and Triple Negative subtypes. </a:t>
            </a:r>
            <a:endParaRPr lang="it-IT" dirty="0"/>
          </a:p>
          <a:p>
            <a:r>
              <a:rPr lang="en-GB" dirty="0"/>
              <a:t>In this case, the total number of patients with and HER-2 positive and Triple-Negative tumour underwent neoadjuvant chemotherapy will be considered as denominator for relative frequencies estimation.</a:t>
            </a:r>
            <a:endParaRPr lang="it-IT" dirty="0"/>
          </a:p>
          <a:p>
            <a:r>
              <a:rPr lang="en-GB" b="1" i="1" dirty="0"/>
              <a:t>Descriptive measures</a:t>
            </a:r>
            <a:endParaRPr lang="it-IT" b="1" dirty="0"/>
          </a:p>
          <a:p>
            <a:pPr lvl="0"/>
            <a:r>
              <a:rPr lang="en-GB" b="1" i="1" dirty="0"/>
              <a:t>The frequency of :</a:t>
            </a:r>
          </a:p>
          <a:p>
            <a:pPr lvl="0"/>
            <a:r>
              <a:rPr lang="en-GB" dirty="0"/>
              <a:t>- different treatments used in neoadjuvant setting according to initial staging and molecular subtypes;</a:t>
            </a:r>
            <a:endParaRPr lang="it-IT" dirty="0"/>
          </a:p>
          <a:p>
            <a:r>
              <a:rPr lang="en-GB" dirty="0"/>
              <a:t>- different clinical and pathological tumour characteristics according to initial staging and molecular subtypes;</a:t>
            </a:r>
          </a:p>
          <a:p>
            <a:pPr lvl="0"/>
            <a:r>
              <a:rPr lang="en-GB" dirty="0"/>
              <a:t>- complete radiological response according to neoadjuvant treatment, instrumental examination (breast MRI, breast ultrasound or mammography) used in clinical practice and molecular subtypes; </a:t>
            </a:r>
            <a:endParaRPr lang="it-IT" dirty="0"/>
          </a:p>
          <a:p>
            <a:pPr lvl="0"/>
            <a:r>
              <a:rPr lang="en-GB" dirty="0"/>
              <a:t>- different surgical procedures for both, the breast and the axilla, according to radiological response, initial staging and molecular subtypes;</a:t>
            </a:r>
            <a:endParaRPr lang="it-IT" dirty="0"/>
          </a:p>
          <a:p>
            <a:pPr lvl="0"/>
            <a:r>
              <a:rPr lang="en-GB" dirty="0"/>
              <a:t>- different treatments adopted in adjuvant setting according to neoadjuvant treatment type, initial staging and molecular subtypes.</a:t>
            </a:r>
            <a:endParaRPr lang="it-IT" dirty="0"/>
          </a:p>
          <a:p>
            <a:r>
              <a:rPr lang="en-GB" b="1" i="1" dirty="0"/>
              <a:t>Efficacy measures</a:t>
            </a:r>
            <a:endParaRPr lang="it-IT" b="1" dirty="0"/>
          </a:p>
          <a:p>
            <a:pPr lvl="0"/>
            <a:r>
              <a:rPr lang="en-GB" dirty="0"/>
              <a:t>The frequency of </a:t>
            </a:r>
          </a:p>
          <a:p>
            <a:pPr lvl="0"/>
            <a:r>
              <a:rPr lang="en-GB" dirty="0"/>
              <a:t>- pathologic complete response (</a:t>
            </a:r>
            <a:r>
              <a:rPr lang="en-GB" dirty="0" err="1"/>
              <a:t>pCR</a:t>
            </a:r>
            <a:r>
              <a:rPr lang="en-GB" dirty="0"/>
              <a:t>) according to molecular subtypes and neoadjuvant treatment;</a:t>
            </a:r>
            <a:endParaRPr lang="it-IT" dirty="0"/>
          </a:p>
          <a:p>
            <a:pPr lvl="0"/>
            <a:r>
              <a:rPr lang="en-GB" dirty="0"/>
              <a:t>Descriptive analysis of the correlation between complete radiologic response and </a:t>
            </a:r>
            <a:r>
              <a:rPr lang="en-GB" dirty="0" err="1"/>
              <a:t>pCR</a:t>
            </a:r>
            <a:r>
              <a:rPr lang="en-GB" dirty="0"/>
              <a:t> according to molecular subtypes and neoadjuvant treatment.</a:t>
            </a:r>
            <a:endParaRPr lang="it-IT" dirty="0"/>
          </a:p>
          <a:p>
            <a:r>
              <a:rPr lang="en-GB" b="1" i="1" dirty="0"/>
              <a:t>Survey measures</a:t>
            </a:r>
            <a:endParaRPr lang="it-IT" b="1" i="1" dirty="0"/>
          </a:p>
          <a:p>
            <a:pPr lvl="0"/>
            <a:r>
              <a:rPr lang="en-GB" dirty="0"/>
              <a:t>Descriptive analysis of the correlation between </a:t>
            </a:r>
            <a:r>
              <a:rPr lang="en-GB" dirty="0" err="1"/>
              <a:t>pCR</a:t>
            </a:r>
            <a:r>
              <a:rPr lang="en-GB" dirty="0"/>
              <a:t> and DFS according to the different molecular subtypes.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00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297154"/>
              </p:ext>
            </p:extLst>
          </p:nvPr>
        </p:nvGraphicFramePr>
        <p:xfrm>
          <a:off x="216174" y="272225"/>
          <a:ext cx="1358349" cy="10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AD52C-11CA-8741-94A7-803E36731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74" y="272225"/>
                        <a:ext cx="1358349" cy="103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7ECE1B2-6FD4-724D-AB97-8AE949FE0780}"/>
              </a:ext>
            </a:extLst>
          </p:cNvPr>
          <p:cNvSpPr/>
          <p:nvPr/>
        </p:nvSpPr>
        <p:spPr>
          <a:xfrm>
            <a:off x="5257800" y="567067"/>
            <a:ext cx="2259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SAMPLE SIZE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34105-C558-8446-BABB-BEC57115A8C2}"/>
              </a:ext>
            </a:extLst>
          </p:cNvPr>
          <p:cNvCxnSpPr>
            <a:cxnSpLocks/>
          </p:cNvCxnSpPr>
          <p:nvPr/>
        </p:nvCxnSpPr>
        <p:spPr>
          <a:xfrm>
            <a:off x="1371600" y="1343026"/>
            <a:ext cx="10158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F2B73F-C2F7-1E47-BF19-CDD7A75DB2AD}"/>
              </a:ext>
            </a:extLst>
          </p:cNvPr>
          <p:cNvSpPr txBox="1"/>
          <p:nvPr/>
        </p:nvSpPr>
        <p:spPr>
          <a:xfrm>
            <a:off x="2814453" y="2371725"/>
            <a:ext cx="6972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800" dirty="0"/>
              <a:t>Approximately 750-1.000 Patients*</a:t>
            </a:r>
            <a:r>
              <a:rPr lang="it-IT" sz="2800" dirty="0">
                <a:effectLst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endParaRPr lang="it-IT" sz="28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800" dirty="0"/>
              <a:t>35 Italian Cancer Treatment Sites</a:t>
            </a:r>
            <a:r>
              <a:rPr lang="it-IT" sz="2800" dirty="0">
                <a:effectLst/>
              </a:rPr>
              <a:t> </a:t>
            </a:r>
            <a:endParaRPr lang="it-IT" sz="28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13BC66A-DE8F-C44F-BC3E-708775D9B58A}"/>
              </a:ext>
            </a:extLst>
          </p:cNvPr>
          <p:cNvSpPr txBox="1"/>
          <p:nvPr/>
        </p:nvSpPr>
        <p:spPr>
          <a:xfrm>
            <a:off x="1869769" y="10171836"/>
            <a:ext cx="9758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508802F-A109-244F-862B-42CE02DD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4957211"/>
            <a:ext cx="9494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GB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E323E1-301A-DB4C-9FBA-FD890BEED0F9}"/>
              </a:ext>
            </a:extLst>
          </p:cNvPr>
          <p:cNvSpPr txBox="1"/>
          <p:nvPr/>
        </p:nvSpPr>
        <p:spPr>
          <a:xfrm>
            <a:off x="1045029" y="5225143"/>
            <a:ext cx="982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 On the basis of what reported by the participating sites and considering that the patients treated in neoadjuvant setting during the last 5 years will be the ones to be recruited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7827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174" y="272225"/>
          <a:ext cx="1358349" cy="10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AD52C-11CA-8741-94A7-803E36731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74" y="272225"/>
                        <a:ext cx="1358349" cy="103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7ECE1B2-6FD4-724D-AB97-8AE949FE0780}"/>
              </a:ext>
            </a:extLst>
          </p:cNvPr>
          <p:cNvSpPr/>
          <p:nvPr/>
        </p:nvSpPr>
        <p:spPr>
          <a:xfrm>
            <a:off x="4154655" y="514721"/>
            <a:ext cx="384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ELIGIBILITY CRITERIA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34105-C558-8446-BABB-BEC57115A8C2}"/>
              </a:ext>
            </a:extLst>
          </p:cNvPr>
          <p:cNvCxnSpPr>
            <a:cxnSpLocks/>
          </p:cNvCxnSpPr>
          <p:nvPr/>
        </p:nvCxnSpPr>
        <p:spPr>
          <a:xfrm>
            <a:off x="1371600" y="1343026"/>
            <a:ext cx="10158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218B1E4-D13B-C846-93FB-1E828A529A30}"/>
              </a:ext>
            </a:extLst>
          </p:cNvPr>
          <p:cNvSpPr txBox="1">
            <a:spLocks/>
          </p:cNvSpPr>
          <p:nvPr/>
        </p:nvSpPr>
        <p:spPr>
          <a:xfrm>
            <a:off x="1371600" y="1802493"/>
            <a:ext cx="4791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v"/>
            </a:pPr>
            <a:endParaRPr lang="en-GB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Pts val="1200"/>
            </a:pPr>
            <a:r>
              <a:rPr lang="en-GB" sz="3300" b="1" dirty="0"/>
              <a:t>Inclusion Criteria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Pts val="1200"/>
            </a:pPr>
            <a:r>
              <a:rPr lang="en-GB" altLang="it-I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❐</a:t>
            </a:r>
            <a:r>
              <a:rPr lang="en-GB" alt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exposure to </a:t>
            </a:r>
            <a:r>
              <a:rPr lang="en-GB" altLang="it-IT" sz="2000" dirty="0">
                <a:latin typeface="Arial" panose="020B0604020202020204" pitchFamily="34" charset="0"/>
                <a:ea typeface="Times New Roman" panose="02020603050405020304" pitchFamily="18" charset="0"/>
              </a:rPr>
              <a:t>neoadjuvant chemotherapy with or without target therapies  in the 5-year period, ranging from 01/01/2016 to 01/01/2021</a:t>
            </a:r>
            <a:endParaRPr lang="en-GB" sz="20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v"/>
            </a:pPr>
            <a:endParaRPr lang="en-GB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Histological diagnosis of infiltrating breast cancer performed by breast and/or axillary nodes biopsy;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endParaRPr lang="it-IT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 ≥ 18 years at the time of disease onset;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endParaRPr lang="it-IT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Absence of secondary lesions, i.e. initial disease stage I, II or III;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endParaRPr lang="it-IT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Known status of ER, </a:t>
            </a:r>
            <a:r>
              <a:rPr lang="en-GB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PgR</a:t>
            </a: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HER-2 and Ki67.</a:t>
            </a:r>
            <a:endParaRPr lang="it-IT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E841169F-E318-A34A-8FB5-C822F63C86AB}"/>
              </a:ext>
            </a:extLst>
          </p:cNvPr>
          <p:cNvSpPr txBox="1">
            <a:spLocks/>
          </p:cNvSpPr>
          <p:nvPr/>
        </p:nvSpPr>
        <p:spPr>
          <a:xfrm>
            <a:off x="6450806" y="1648112"/>
            <a:ext cx="5181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pPr marL="0" indent="0">
              <a:spcAft>
                <a:spcPts val="300"/>
              </a:spcAft>
              <a:buClr>
                <a:srgbClr val="000000"/>
              </a:buClr>
              <a:buSzPts val="1200"/>
              <a:buNone/>
            </a:pPr>
            <a:r>
              <a:rPr lang="it-IT" b="1" dirty="0" err="1"/>
              <a:t>Exclusion</a:t>
            </a:r>
            <a:r>
              <a:rPr lang="it-IT" b="1" dirty="0"/>
              <a:t> </a:t>
            </a:r>
            <a:r>
              <a:rPr lang="it-IT" b="1" dirty="0" err="1"/>
              <a:t>Criteria</a:t>
            </a:r>
            <a:endParaRPr lang="it-IT" b="1" dirty="0"/>
          </a:p>
          <a:p>
            <a:pPr marL="0" indent="0">
              <a:spcAft>
                <a:spcPts val="300"/>
              </a:spcAft>
              <a:buClr>
                <a:srgbClr val="000000"/>
              </a:buClr>
              <a:buSzPts val="1200"/>
              <a:buNone/>
            </a:pPr>
            <a:endParaRPr lang="it-IT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Documented distant disease at onset diagnosis or within 3 months from breast surgery;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endParaRPr lang="it-IT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neoadjuvant hormonal treatment exposure;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endParaRPr lang="it-IT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Wingdings" pitchFamily="2" charset="2"/>
              <a:buChar char="q"/>
            </a:pPr>
            <a:r>
              <a:rPr lang="en-GB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diagnosis of primary breast cancer or second primitive tumour starting from different organ.</a:t>
            </a: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82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174" y="272225"/>
          <a:ext cx="1358349" cy="10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AD52C-11CA-8741-94A7-803E36731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74" y="272225"/>
                        <a:ext cx="1358349" cy="103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7ECE1B2-6FD4-724D-AB97-8AE949FE0780}"/>
              </a:ext>
            </a:extLst>
          </p:cNvPr>
          <p:cNvSpPr/>
          <p:nvPr/>
        </p:nvSpPr>
        <p:spPr>
          <a:xfrm>
            <a:off x="5240505" y="486657"/>
            <a:ext cx="2430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STUDY TIME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34105-C558-8446-BABB-BEC57115A8C2}"/>
              </a:ext>
            </a:extLst>
          </p:cNvPr>
          <p:cNvCxnSpPr>
            <a:cxnSpLocks/>
          </p:cNvCxnSpPr>
          <p:nvPr/>
        </p:nvCxnSpPr>
        <p:spPr>
          <a:xfrm>
            <a:off x="1371600" y="1343026"/>
            <a:ext cx="10158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6CB97F-0906-5140-A356-B6B4498D6EF9}"/>
              </a:ext>
            </a:extLst>
          </p:cNvPr>
          <p:cNvSpPr txBox="1"/>
          <p:nvPr/>
        </p:nvSpPr>
        <p:spPr>
          <a:xfrm>
            <a:off x="926275" y="2471738"/>
            <a:ext cx="11139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STUDY START DATE: </a:t>
            </a:r>
            <a:r>
              <a:rPr lang="en-GB" sz="2000" b="1" dirty="0"/>
              <a:t>March 2022</a:t>
            </a:r>
            <a:r>
              <a:rPr lang="it-IT" sz="2000" b="1" dirty="0"/>
              <a:t>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STUDY END DATE: </a:t>
            </a:r>
            <a:r>
              <a:rPr lang="en-GB" sz="2000" b="1" dirty="0"/>
              <a:t>December 2023 </a:t>
            </a:r>
            <a:r>
              <a:rPr lang="en-GB" sz="2000" dirty="0"/>
              <a:t>(from the start of data collection to the end of statistical analysis)</a:t>
            </a:r>
            <a:r>
              <a:rPr lang="it-IT" sz="2000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A4CEBA-1B27-0B42-A3FC-8A9F097EAEBB}"/>
              </a:ext>
            </a:extLst>
          </p:cNvPr>
          <p:cNvSpPr txBox="1"/>
          <p:nvPr/>
        </p:nvSpPr>
        <p:spPr>
          <a:xfrm>
            <a:off x="1092530" y="5486400"/>
            <a:ext cx="998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9092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1CCE90-C5B6-9840-96F1-9BAC655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3" y="325924"/>
            <a:ext cx="21845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AD52C-11CA-8741-94A7-803E36731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80379"/>
              </p:ext>
            </p:extLst>
          </p:nvPr>
        </p:nvGraphicFramePr>
        <p:xfrm>
          <a:off x="1130574" y="2257425"/>
          <a:ext cx="2486024" cy="189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r:id="rId3" imgW="1803400" imgH="1377950" progId="PBrush">
                  <p:embed/>
                </p:oleObj>
              </mc:Choice>
              <mc:Fallback>
                <p:oleObj r:id="rId3" imgW="1803400" imgH="137795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AD52C-11CA-8741-94A7-803E36731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574" y="2257425"/>
                        <a:ext cx="2486024" cy="1891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0CA636F1-8C60-2043-831C-6881EE56154C}"/>
              </a:ext>
            </a:extLst>
          </p:cNvPr>
          <p:cNvSpPr/>
          <p:nvPr/>
        </p:nvSpPr>
        <p:spPr>
          <a:xfrm>
            <a:off x="5290501" y="2967335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THANK’S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E921090-D063-1E40-9264-DBCB5E699CA6}"/>
              </a:ext>
            </a:extLst>
          </p:cNvPr>
          <p:cNvSpPr/>
          <p:nvPr/>
        </p:nvSpPr>
        <p:spPr>
          <a:xfrm>
            <a:off x="2828924" y="3795117"/>
            <a:ext cx="371476" cy="2196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5D7803-0D34-D543-A0A2-58F4604291CB}"/>
              </a:ext>
            </a:extLst>
          </p:cNvPr>
          <p:cNvSpPr txBox="1"/>
          <p:nvPr/>
        </p:nvSpPr>
        <p:spPr>
          <a:xfrm>
            <a:off x="807522" y="5925787"/>
            <a:ext cx="1047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Thanks</a:t>
            </a:r>
            <a:r>
              <a:rPr lang="it-IT" dirty="0"/>
              <a:t> to Valentina Rossi, </a:t>
            </a:r>
            <a:r>
              <a:rPr lang="it-IT" dirty="0" err="1"/>
              <a:t>Oncologist</a:t>
            </a:r>
            <a:r>
              <a:rPr lang="it-IT" dirty="0"/>
              <a:t> Ospedale San Camillo </a:t>
            </a:r>
            <a:r>
              <a:rPr lang="it-IT" dirty="0" err="1"/>
              <a:t>Forlanini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9822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626</Words>
  <Application>Microsoft Macintosh PowerPoint</Application>
  <PresentationFormat>Widescreen</PresentationFormat>
  <Paragraphs>70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Tema di Office</vt:lpstr>
      <vt:lpstr>PBrush</vt:lpstr>
      <vt:lpstr>EvoLution of Neoadjuvant TreatMent in ‘triple-negative’ and ‘HER-2 positive’ breast cancer diagnosed in the EaRly phase: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Neoadjuvant TreatMent in ‘triple-negative’ and ‘HER-2 positive’ breast cancer diagnosed in the EaRly phase: retrospective multicentre study aimed at describing the therapeutic approach most commonly adopted in the main Italian oncology centres in the management of early breast cancer with ‘triple-negative’ or ‘HER-2 positive’ molecular phenotype  </dc:title>
  <dc:creator>Microsoft Office User</dc:creator>
  <cp:lastModifiedBy>Alessandra Fabi</cp:lastModifiedBy>
  <cp:revision>13</cp:revision>
  <dcterms:created xsi:type="dcterms:W3CDTF">2021-11-21T16:30:39Z</dcterms:created>
  <dcterms:modified xsi:type="dcterms:W3CDTF">2021-11-25T10:50:23Z</dcterms:modified>
</cp:coreProperties>
</file>