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321" r:id="rId3"/>
    <p:sldId id="322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35"/>
  </p:normalViewPr>
  <p:slideViewPr>
    <p:cSldViewPr snapToGrid="0" snapToObjects="1" showGuides="1">
      <p:cViewPr varScale="1">
        <p:scale>
          <a:sx n="88" d="100"/>
          <a:sy n="88" d="100"/>
        </p:scale>
        <p:origin x="184" y="5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1EDEF-AAC7-B245-B4C8-06096B3F6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751DA8-0FBA-2846-B8CB-CE694B06D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41AEFA-B784-4D4F-BD6A-7D8741D9B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AAA8B4-A50D-5347-A18D-EB0FB94C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7D1593-FEAD-A141-B557-01B9C539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68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29D76D-A4E2-8F42-B40B-C812F00B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CB50B6-0CA6-8045-AFDB-EA13975CE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887866-1EA9-A74D-818B-583780A0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E44359-D687-474A-BE43-2385C6E5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1E7A92-EB7A-B943-8400-F11C9F45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66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444BF0-C165-BB4B-BB2C-DB06E1E8B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8FAFB0-68D9-8D4C-A810-C1BC4D8AB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F4DD0-230D-A344-893F-EBA03C16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55ED0E-7554-0548-ACA0-268CF3A8D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FFD113-534C-A24A-A909-858D8204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8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2220B-CC53-B845-8237-F6D157C5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EACE13-A0C9-5242-933C-CF7A96005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373BBF-26A1-254C-B072-1948AE05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CDBD0D-E4FD-A74D-B50E-61BC2608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327FCB-9FAB-424F-A24B-FA321FCC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48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8D9F4-9884-B144-B499-AD25F5A4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2FBAFD-42B3-F440-958F-BCAB9AA4F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225242-2107-1F41-B549-FC49CD25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E74E39-29CF-D44E-AB7D-A2F8AAC1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F14BA2-28A8-DA4E-93C4-D9DC72C5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95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D3A959-303E-7844-BB0D-31B3EFB6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0D3F0-A1B5-1A44-9E64-70F032FEA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3AD759-0687-3A43-82B7-8DB6E1ED3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9F32A-CA89-A942-B2EC-AAA583E2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B00283-53BE-E84C-A251-E0DDC08E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B88B21-88CF-554D-B111-4EC9EA93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58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B9158A-4722-F348-BD00-B83758E4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25BCAA-E05C-8E4D-B1E3-D64D3ABAF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D2A5F3-2EB0-7048-B1F6-99B008F1B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09DE7F-8E91-E641-8DD8-EA73C43F7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AB14A4-F731-344A-BDD9-C0152392A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7D4926-0F32-7F4E-85FB-EBA5409B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6708F48-0789-AE4E-8D70-2250D17E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F07AFD-1465-4E47-A5A2-2ECC2F22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04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FBB738-C05D-304C-BE9D-BA3254B7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D626BE2-7F80-DF4F-9FB1-218BD96E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CC8F9B-D28F-DD4B-A1CC-0DBC6322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6477B0-BCA0-154F-B433-CC4BE92B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42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3F3297-827B-9A4D-83D7-FF415F99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2604BB-37A0-F149-B51E-521F00D6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69AAF3-0489-7A4C-904D-A3675FDC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61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F0B6-F18B-034C-8BEE-78ABF719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E181D6-61DD-5F4E-9CE2-BD235231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CA7582-1F6A-6141-BE44-ABE13AB1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7300DA-FE24-6644-8CD5-885C4606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28D9FA-1EFE-814F-BB27-D8B1F1FB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01DF70-3445-A444-95EE-427751CD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6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1DE8CC-FE63-8B40-B95B-860581F9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A7FFA7-D174-D64C-ACBD-4513A8AB8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031A21-84A4-4945-BE8A-31846E996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CB42C5-16E9-5944-AA23-7EF9BDA4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89A8B1-15E5-C840-904D-39A23224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BD837B-CF4B-DF41-AF68-24A6E729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7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1FFBDA-5D73-814D-A094-FE4513B6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9BF2E9-C896-3741-B930-066FBD64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4F18CA-359E-8341-B4A7-F0A4305A6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43E31-F5BF-8549-A2DF-9A46971626F0}" type="datetimeFigureOut">
              <a:t>10/11/21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F1F8F8-E850-3D48-B29D-8482A498C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326F09-8B93-A447-9BFB-629D6F02F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7C53-D1FF-744D-B262-B163E8EB67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9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arancia, blu, palla&#10;&#10;Descrizione generata automaticamente">
            <a:extLst>
              <a:ext uri="{FF2B5EF4-FFF2-40B4-BE49-F238E27FC236}">
                <a16:creationId xmlns:a16="http://schemas.microsoft.com/office/drawing/2014/main" id="{B87AA2F1-F168-4D4E-AEA7-6923EB6BF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407"/>
          <a:stretch/>
        </p:blipFill>
        <p:spPr>
          <a:xfrm flipH="1">
            <a:off x="0" y="0"/>
            <a:ext cx="3147165" cy="6858000"/>
          </a:xfrm>
          <a:prstGeom prst="rect">
            <a:avLst/>
          </a:prstGeom>
        </p:spPr>
      </p:pic>
      <p:pic>
        <p:nvPicPr>
          <p:cNvPr id="4" name="Immagine 3" descr="Immagine che contiene arancia, blu, palla&#10;&#10;Descrizione generata automaticamente">
            <a:extLst>
              <a:ext uri="{FF2B5EF4-FFF2-40B4-BE49-F238E27FC236}">
                <a16:creationId xmlns:a16="http://schemas.microsoft.com/office/drawing/2014/main" id="{F912C99A-1D86-F74B-965A-8F824A11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21"/>
          <a:stretch/>
        </p:blipFill>
        <p:spPr>
          <a:xfrm>
            <a:off x="3145469" y="0"/>
            <a:ext cx="9029886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BC3AB8-C157-9B4A-AF61-EEF9E5CF82EC}"/>
              </a:ext>
            </a:extLst>
          </p:cNvPr>
          <p:cNvSpPr txBox="1"/>
          <p:nvPr/>
        </p:nvSpPr>
        <p:spPr>
          <a:xfrm>
            <a:off x="886251" y="1217189"/>
            <a:ext cx="3905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 2021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4E1572-0220-DF47-8C24-5E8DB3E885BE}"/>
              </a:ext>
            </a:extLst>
          </p:cNvPr>
          <p:cNvSpPr txBox="1"/>
          <p:nvPr/>
        </p:nvSpPr>
        <p:spPr>
          <a:xfrm>
            <a:off x="953972" y="2178879"/>
            <a:ext cx="373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ITALIANO MAMMELLA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E14FD1-AD31-8A4B-B91E-C38606195D96}"/>
              </a:ext>
            </a:extLst>
          </p:cNvPr>
          <p:cNvSpPr txBox="1"/>
          <p:nvPr/>
        </p:nvSpPr>
        <p:spPr>
          <a:xfrm>
            <a:off x="886251" y="3144332"/>
            <a:ext cx="3585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AA7EAC0-E6A6-1841-9737-5F97574BD496}"/>
              </a:ext>
            </a:extLst>
          </p:cNvPr>
          <p:cNvSpPr txBox="1"/>
          <p:nvPr/>
        </p:nvSpPr>
        <p:spPr>
          <a:xfrm>
            <a:off x="938982" y="5166031"/>
            <a:ext cx="325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Mattia Garutti – CRO Aviano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A8B2C3-A7BC-1E43-A2FC-7334F7B59054}"/>
              </a:ext>
            </a:extLst>
          </p:cNvPr>
          <p:cNvSpPr txBox="1"/>
          <p:nvPr/>
        </p:nvSpPr>
        <p:spPr>
          <a:xfrm>
            <a:off x="924497" y="5471534"/>
            <a:ext cx="20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mattia.garutti@cro.it</a:t>
            </a: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9CCA1DA7-3A8B-5040-8878-AF24EA2C0C16}"/>
              </a:ext>
            </a:extLst>
          </p:cNvPr>
          <p:cNvCxnSpPr>
            <a:cxnSpLocks/>
          </p:cNvCxnSpPr>
          <p:nvPr/>
        </p:nvCxnSpPr>
        <p:spPr>
          <a:xfrm>
            <a:off x="1079020" y="2598086"/>
            <a:ext cx="34082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4D7EA74A-1109-B74B-86DA-203F93627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45" y="5210891"/>
            <a:ext cx="257152" cy="259325"/>
          </a:xfrm>
          <a:prstGeom prst="rect">
            <a:avLst/>
          </a:prstGeom>
        </p:spPr>
      </p:pic>
      <p:pic>
        <p:nvPicPr>
          <p:cNvPr id="26" name="Immagine 2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B60D3C2-1496-0D4C-B2C4-11D8192E2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618" y="5853490"/>
            <a:ext cx="1168701" cy="8075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2C5EEDC-E714-1843-8DFB-AEC7BDFEC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465" y="1120002"/>
            <a:ext cx="434043" cy="63329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D72024-EA69-0F43-84D1-0937EAD72716}"/>
              </a:ext>
            </a:extLst>
          </p:cNvPr>
          <p:cNvSpPr txBox="1"/>
          <p:nvPr/>
        </p:nvSpPr>
        <p:spPr>
          <a:xfrm>
            <a:off x="2084506" y="2630688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Padova, 25-26 novembre 21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95D286-556F-DA46-B9CD-CD3B2ACD4D13}"/>
              </a:ext>
            </a:extLst>
          </p:cNvPr>
          <p:cNvSpPr txBox="1"/>
          <p:nvPr/>
        </p:nvSpPr>
        <p:spPr>
          <a:xfrm>
            <a:off x="886251" y="3761875"/>
            <a:ext cx="482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dei carcinomi mammari a istologia </a:t>
            </a:r>
            <a:r>
              <a:rPr lang="it-IT" sz="24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speciale</a:t>
            </a:r>
          </a:p>
        </p:txBody>
      </p:sp>
    </p:spTree>
    <p:extLst>
      <p:ext uri="{BB962C8B-B14F-4D97-AF65-F5344CB8AC3E}">
        <p14:creationId xmlns:p14="http://schemas.microsoft.com/office/powerpoint/2010/main" val="428954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EA1EC1-21A1-164F-B8E3-1ABDB21B5DA9}"/>
              </a:ext>
            </a:extLst>
          </p:cNvPr>
          <p:cNvSpPr txBox="1"/>
          <p:nvPr/>
        </p:nvSpPr>
        <p:spPr>
          <a:xfrm>
            <a:off x="563880" y="441960"/>
            <a:ext cx="24288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60C62D-07DB-4D42-BDBB-7DCFA9A00CAD}"/>
              </a:ext>
            </a:extLst>
          </p:cNvPr>
          <p:cNvSpPr txBox="1"/>
          <p:nvPr/>
        </p:nvSpPr>
        <p:spPr>
          <a:xfrm>
            <a:off x="563879" y="1537529"/>
            <a:ext cx="1040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sostanziale paucità di dati sulla risposta ai vari trattamenti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E851A3F-95B8-C24B-8022-DD4EAD78DC06}"/>
              </a:ext>
            </a:extLst>
          </p:cNvPr>
          <p:cNvGrpSpPr/>
          <p:nvPr/>
        </p:nvGrpSpPr>
        <p:grpSpPr>
          <a:xfrm>
            <a:off x="563880" y="2799198"/>
            <a:ext cx="10787449" cy="3849419"/>
            <a:chOff x="563880" y="2799198"/>
            <a:chExt cx="10787449" cy="3849419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5578B52F-8E28-CD4A-ABFB-7CA3EFF2D8C6}"/>
                </a:ext>
              </a:extLst>
            </p:cNvPr>
            <p:cNvGrpSpPr/>
            <p:nvPr/>
          </p:nvGrpSpPr>
          <p:grpSpPr>
            <a:xfrm>
              <a:off x="563880" y="2799198"/>
              <a:ext cx="10787449" cy="3062844"/>
              <a:chOff x="0" y="2994923"/>
              <a:chExt cx="12192000" cy="3461633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614E2406-66E5-4745-844C-AFD701643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994923"/>
                <a:ext cx="12192000" cy="3184634"/>
              </a:xfrm>
              <a:prstGeom prst="rect">
                <a:avLst/>
              </a:prstGeom>
            </p:spPr>
          </p:pic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1C970FF2-9D7D-734D-9784-2F8FFB07414A}"/>
                  </a:ext>
                </a:extLst>
              </p:cNvPr>
              <p:cNvSpPr/>
              <p:nvPr/>
            </p:nvSpPr>
            <p:spPr>
              <a:xfrm>
                <a:off x="172995" y="5902558"/>
                <a:ext cx="2360141" cy="5539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026" name="Picture 2" descr="About the O&amp;#39;Neal Comprehensive Cancer Center at UAB - O&amp;#39;Neal Comprehensive  Cancer Center | UAB">
              <a:extLst>
                <a:ext uri="{FF2B5EF4-FFF2-40B4-BE49-F238E27FC236}">
                  <a16:creationId xmlns:a16="http://schemas.microsoft.com/office/drawing/2014/main" id="{1DD9D92F-5169-7744-8A21-66C08B3C4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" y="5862042"/>
              <a:ext cx="2632197" cy="78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95B4E2-C10C-D14B-B6E4-E80AB5AA37F7}"/>
              </a:ext>
            </a:extLst>
          </p:cNvPr>
          <p:cNvSpPr txBox="1"/>
          <p:nvPr/>
        </p:nvSpPr>
        <p:spPr>
          <a:xfrm>
            <a:off x="563880" y="1137419"/>
            <a:ext cx="1040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i carcinomi a istologia speciale rappresentano &lt;20% dei tumori mammari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1266945-9242-684D-8661-E3DB7F03BE35}"/>
              </a:ext>
            </a:extLst>
          </p:cNvPr>
          <p:cNvSpPr txBox="1"/>
          <p:nvPr/>
        </p:nvSpPr>
        <p:spPr>
          <a:xfrm>
            <a:off x="563878" y="1937639"/>
            <a:ext cx="1040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sostanziale paucità di dati su come personalizzare i trattamenti per le istologie speciali</a:t>
            </a:r>
          </a:p>
        </p:txBody>
      </p:sp>
    </p:spTree>
    <p:extLst>
      <p:ext uri="{BB962C8B-B14F-4D97-AF65-F5344CB8AC3E}">
        <p14:creationId xmlns:p14="http://schemas.microsoft.com/office/powerpoint/2010/main" val="22990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2BC161-7D4A-C34D-AF94-AEA8BEA112B2}"/>
              </a:ext>
            </a:extLst>
          </p:cNvPr>
          <p:cNvSpPr txBox="1"/>
          <p:nvPr/>
        </p:nvSpPr>
        <p:spPr>
          <a:xfrm>
            <a:off x="563880" y="307848"/>
            <a:ext cx="23871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F0D354-B7E4-1A40-9FA6-8E50346552DE}"/>
              </a:ext>
            </a:extLst>
          </p:cNvPr>
          <p:cNvSpPr txBox="1"/>
          <p:nvPr/>
        </p:nvSpPr>
        <p:spPr>
          <a:xfrm>
            <a:off x="563880" y="1387964"/>
            <a:ext cx="10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registro nazionale retrospettivo per registrare le scelte terapeutiche nei carcinomi a istologia speciale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BC6F00-0334-F140-86A9-5D392AAA2FA6}"/>
              </a:ext>
            </a:extLst>
          </p:cNvPr>
          <p:cNvSpPr txBox="1"/>
          <p:nvPr/>
        </p:nvSpPr>
        <p:spPr>
          <a:xfrm>
            <a:off x="563880" y="2824430"/>
            <a:ext cx="10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valutazione parametrici clinici di malattia (es. sedi preferenziali di malattia)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4236A6-28CF-2847-97C2-7ACAF7C0192B}"/>
              </a:ext>
            </a:extLst>
          </p:cNvPr>
          <p:cNvSpPr txBox="1"/>
          <p:nvPr/>
        </p:nvSpPr>
        <p:spPr>
          <a:xfrm>
            <a:off x="563880" y="1743741"/>
            <a:ext cx="10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pan-setting (neoadiuvante, adiuvante, metastatico)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129E44-23AC-E24B-B53F-4AE14CD5A97E}"/>
              </a:ext>
            </a:extLst>
          </p:cNvPr>
          <p:cNvSpPr txBox="1"/>
          <p:nvPr/>
        </p:nvSpPr>
        <p:spPr>
          <a:xfrm>
            <a:off x="563880" y="2106197"/>
            <a:ext cx="10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pan-istologia speciale (inclusione delle forme miste)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5BF9AA0-8B00-B142-9E92-3A911E955648}"/>
              </a:ext>
            </a:extLst>
          </p:cNvPr>
          <p:cNvSpPr txBox="1"/>
          <p:nvPr/>
        </p:nvSpPr>
        <p:spPr>
          <a:xfrm>
            <a:off x="563880" y="3160284"/>
            <a:ext cx="10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valutazione risposta ai trattamenti sistemici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6092DE-2DCC-FB4A-897B-4018FD550713}"/>
              </a:ext>
            </a:extLst>
          </p:cNvPr>
          <p:cNvSpPr txBox="1"/>
          <p:nvPr/>
        </p:nvSpPr>
        <p:spPr>
          <a:xfrm>
            <a:off x="563880" y="3517424"/>
            <a:ext cx="10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valutazione outcome clinici (DFS, PFS, RR, OS)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5A20E2-8B31-A84D-A242-2FBF2A206DE8}"/>
              </a:ext>
            </a:extLst>
          </p:cNvPr>
          <p:cNvSpPr txBox="1"/>
          <p:nvPr/>
        </p:nvSpPr>
        <p:spPr>
          <a:xfrm>
            <a:off x="563880" y="4234802"/>
            <a:ext cx="10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individuazione e caratterizzazione eventuali exceptional responders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D74FFEC-F0A5-4E40-96B9-502B4A305B86}"/>
              </a:ext>
            </a:extLst>
          </p:cNvPr>
          <p:cNvSpPr txBox="1"/>
          <p:nvPr/>
        </p:nvSpPr>
        <p:spPr>
          <a:xfrm>
            <a:off x="551688" y="965340"/>
            <a:ext cx="1082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Parte I: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9DFF943-7741-8748-A049-4CDB14B680F2}"/>
              </a:ext>
            </a:extLst>
          </p:cNvPr>
          <p:cNvSpPr txBox="1"/>
          <p:nvPr/>
        </p:nvSpPr>
        <p:spPr>
          <a:xfrm>
            <a:off x="576072" y="5178577"/>
            <a:ext cx="10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analisi istologica centralizzata dei campioni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4F58DD7-D643-5148-9BCA-B1C61510C306}"/>
              </a:ext>
            </a:extLst>
          </p:cNvPr>
          <p:cNvSpPr txBox="1"/>
          <p:nvPr/>
        </p:nvSpPr>
        <p:spPr>
          <a:xfrm>
            <a:off x="563880" y="4755953"/>
            <a:ext cx="1082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Parte II: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0A4E4F9-CCF7-5345-8BA6-D7F170053A7A}"/>
              </a:ext>
            </a:extLst>
          </p:cNvPr>
          <p:cNvSpPr txBox="1"/>
          <p:nvPr/>
        </p:nvSpPr>
        <p:spPr>
          <a:xfrm>
            <a:off x="576072" y="5511490"/>
            <a:ext cx="10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analisi molecolari traslazionali</a:t>
            </a:r>
          </a:p>
        </p:txBody>
      </p:sp>
    </p:spTree>
    <p:extLst>
      <p:ext uri="{BB962C8B-B14F-4D97-AF65-F5344CB8AC3E}">
        <p14:creationId xmlns:p14="http://schemas.microsoft.com/office/powerpoint/2010/main" val="36147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146</Words>
  <Application>Microsoft Macintosh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cesto.della.frutta@gmail.com</dc:creator>
  <cp:lastModifiedBy>cesto.della.frutta@gmail.com</cp:lastModifiedBy>
  <cp:revision>30</cp:revision>
  <dcterms:created xsi:type="dcterms:W3CDTF">2021-11-03T18:18:57Z</dcterms:created>
  <dcterms:modified xsi:type="dcterms:W3CDTF">2021-11-10T17:10:37Z</dcterms:modified>
</cp:coreProperties>
</file>