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just" defTabSz="18288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800" u="none" kumimoji="0" normalizeH="0">
        <a:ln>
          <a:noFill/>
        </a:ln>
        <a:solidFill>
          <a:srgbClr val="435363"/>
        </a:solidFill>
        <a:effectLst/>
        <a:uFill>
          <a:solidFill>
            <a:srgbClr val="222268"/>
          </a:solidFill>
        </a:uFill>
        <a:latin typeface="+mn-lt"/>
        <a:ea typeface="+mn-ea"/>
        <a:cs typeface="+mn-cs"/>
        <a:sym typeface="Arial"/>
      </a:defRPr>
    </a:lvl1pPr>
    <a:lvl2pPr marL="0" marR="0" indent="457200" algn="just" defTabSz="18288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800" u="none" kumimoji="0" normalizeH="0">
        <a:ln>
          <a:noFill/>
        </a:ln>
        <a:solidFill>
          <a:srgbClr val="435363"/>
        </a:solidFill>
        <a:effectLst/>
        <a:uFill>
          <a:solidFill>
            <a:srgbClr val="222268"/>
          </a:solidFill>
        </a:uFill>
        <a:latin typeface="+mn-lt"/>
        <a:ea typeface="+mn-ea"/>
        <a:cs typeface="+mn-cs"/>
        <a:sym typeface="Arial"/>
      </a:defRPr>
    </a:lvl2pPr>
    <a:lvl3pPr marL="0" marR="0" indent="914400" algn="just" defTabSz="18288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800" u="none" kumimoji="0" normalizeH="0">
        <a:ln>
          <a:noFill/>
        </a:ln>
        <a:solidFill>
          <a:srgbClr val="435363"/>
        </a:solidFill>
        <a:effectLst/>
        <a:uFill>
          <a:solidFill>
            <a:srgbClr val="222268"/>
          </a:solidFill>
        </a:uFill>
        <a:latin typeface="+mn-lt"/>
        <a:ea typeface="+mn-ea"/>
        <a:cs typeface="+mn-cs"/>
        <a:sym typeface="Arial"/>
      </a:defRPr>
    </a:lvl3pPr>
    <a:lvl4pPr marL="0" marR="0" indent="1371600" algn="just" defTabSz="18288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800" u="none" kumimoji="0" normalizeH="0">
        <a:ln>
          <a:noFill/>
        </a:ln>
        <a:solidFill>
          <a:srgbClr val="435363"/>
        </a:solidFill>
        <a:effectLst/>
        <a:uFill>
          <a:solidFill>
            <a:srgbClr val="222268"/>
          </a:solidFill>
        </a:uFill>
        <a:latin typeface="+mn-lt"/>
        <a:ea typeface="+mn-ea"/>
        <a:cs typeface="+mn-cs"/>
        <a:sym typeface="Arial"/>
      </a:defRPr>
    </a:lvl4pPr>
    <a:lvl5pPr marL="0" marR="0" indent="1828800" algn="just" defTabSz="18288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800" u="none" kumimoji="0" normalizeH="0">
        <a:ln>
          <a:noFill/>
        </a:ln>
        <a:solidFill>
          <a:srgbClr val="435363"/>
        </a:solidFill>
        <a:effectLst/>
        <a:uFill>
          <a:solidFill>
            <a:srgbClr val="222268"/>
          </a:solidFill>
        </a:uFill>
        <a:latin typeface="+mn-lt"/>
        <a:ea typeface="+mn-ea"/>
        <a:cs typeface="+mn-cs"/>
        <a:sym typeface="Arial"/>
      </a:defRPr>
    </a:lvl5pPr>
    <a:lvl6pPr marL="0" marR="0" indent="2286000" algn="just" defTabSz="18288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800" u="none" kumimoji="0" normalizeH="0">
        <a:ln>
          <a:noFill/>
        </a:ln>
        <a:solidFill>
          <a:srgbClr val="435363"/>
        </a:solidFill>
        <a:effectLst/>
        <a:uFill>
          <a:solidFill>
            <a:srgbClr val="222268"/>
          </a:solidFill>
        </a:uFill>
        <a:latin typeface="+mn-lt"/>
        <a:ea typeface="+mn-ea"/>
        <a:cs typeface="+mn-cs"/>
        <a:sym typeface="Arial"/>
      </a:defRPr>
    </a:lvl6pPr>
    <a:lvl7pPr marL="0" marR="0" indent="2743200" algn="just" defTabSz="18288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800" u="none" kumimoji="0" normalizeH="0">
        <a:ln>
          <a:noFill/>
        </a:ln>
        <a:solidFill>
          <a:srgbClr val="435363"/>
        </a:solidFill>
        <a:effectLst/>
        <a:uFill>
          <a:solidFill>
            <a:srgbClr val="222268"/>
          </a:solidFill>
        </a:uFill>
        <a:latin typeface="+mn-lt"/>
        <a:ea typeface="+mn-ea"/>
        <a:cs typeface="+mn-cs"/>
        <a:sym typeface="Arial"/>
      </a:defRPr>
    </a:lvl7pPr>
    <a:lvl8pPr marL="0" marR="0" indent="3200400" algn="just" defTabSz="18288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800" u="none" kumimoji="0" normalizeH="0">
        <a:ln>
          <a:noFill/>
        </a:ln>
        <a:solidFill>
          <a:srgbClr val="435363"/>
        </a:solidFill>
        <a:effectLst/>
        <a:uFill>
          <a:solidFill>
            <a:srgbClr val="222268"/>
          </a:solidFill>
        </a:uFill>
        <a:latin typeface="+mn-lt"/>
        <a:ea typeface="+mn-ea"/>
        <a:cs typeface="+mn-cs"/>
        <a:sym typeface="Arial"/>
      </a:defRPr>
    </a:lvl8pPr>
    <a:lvl9pPr marL="0" marR="0" indent="3657600" algn="just" defTabSz="18288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800" u="none" kumimoji="0" normalizeH="0">
        <a:ln>
          <a:noFill/>
        </a:ln>
        <a:solidFill>
          <a:srgbClr val="435363"/>
        </a:solidFill>
        <a:effectLst/>
        <a:uFill>
          <a:solidFill>
            <a:srgbClr val="222268"/>
          </a:solidFill>
        </a:uFill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21507E"/>
        </a:fontRef>
        <a:srgbClr val="21507E"/>
      </a:tcTxStyle>
      <a:tcStyle>
        <a:tcBdr>
          <a:left>
            <a:ln w="12700" cap="flat">
              <a:solidFill>
                <a:srgbClr val="21507E"/>
              </a:solidFill>
              <a:prstDash val="solid"/>
              <a:miter lim="400000"/>
            </a:ln>
          </a:left>
          <a:right>
            <a:ln w="12700" cap="flat">
              <a:solidFill>
                <a:srgbClr val="21507E"/>
              </a:solidFill>
              <a:prstDash val="solid"/>
              <a:miter lim="400000"/>
            </a:ln>
          </a:right>
          <a:top>
            <a:ln w="12700" cap="flat">
              <a:solidFill>
                <a:srgbClr val="21507E"/>
              </a:solidFill>
              <a:prstDash val="solid"/>
              <a:miter lim="400000"/>
            </a:ln>
          </a:top>
          <a:bottom>
            <a:ln w="12700" cap="flat">
              <a:solidFill>
                <a:srgbClr val="21507E"/>
              </a:solidFill>
              <a:prstDash val="solid"/>
              <a:miter lim="400000"/>
            </a:ln>
          </a:bottom>
          <a:insideH>
            <a:ln w="12700" cap="flat">
              <a:solidFill>
                <a:srgbClr val="21507E"/>
              </a:solidFill>
              <a:prstDash val="solid"/>
              <a:miter lim="400000"/>
            </a:ln>
          </a:insideH>
          <a:insideV>
            <a:ln w="12700" cap="flat">
              <a:solidFill>
                <a:srgbClr val="21507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5F5F5"/>
          </a:solidFill>
        </a:fill>
      </a:tcStyle>
    </a:band2H>
    <a:firstCol>
      <a:tcTxStyle b="off" i="off">
        <a:fontRef idx="minor">
          <a:srgbClr val="21507E"/>
        </a:fontRef>
        <a:srgbClr val="21507E"/>
      </a:tcTxStyle>
      <a:tcStyle>
        <a:tcBdr>
          <a:left>
            <a:ln w="12700" cap="flat">
              <a:solidFill>
                <a:srgbClr val="21507E"/>
              </a:solidFill>
              <a:prstDash val="solid"/>
              <a:miter lim="400000"/>
            </a:ln>
          </a:left>
          <a:right>
            <a:ln w="12700" cap="flat">
              <a:solidFill>
                <a:srgbClr val="21507E"/>
              </a:solidFill>
              <a:prstDash val="solid"/>
              <a:miter lim="400000"/>
            </a:ln>
          </a:right>
          <a:top>
            <a:ln w="12700" cap="flat">
              <a:solidFill>
                <a:srgbClr val="21507E"/>
              </a:solidFill>
              <a:prstDash val="solid"/>
              <a:miter lim="400000"/>
            </a:ln>
          </a:top>
          <a:bottom>
            <a:ln w="12700" cap="flat">
              <a:solidFill>
                <a:srgbClr val="21507E"/>
              </a:solidFill>
              <a:prstDash val="solid"/>
              <a:miter lim="400000"/>
            </a:ln>
          </a:bottom>
          <a:insideH>
            <a:ln w="12700" cap="flat">
              <a:solidFill>
                <a:srgbClr val="21507E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BEC0BF"/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275D90"/>
        </a:fontRef>
        <a:srgbClr val="275D90"/>
      </a:tcTxStyle>
      <a:tcStyle>
        <a:tcBdr>
          <a:left>
            <a:ln w="12700" cap="flat">
              <a:solidFill>
                <a:srgbClr val="275D90"/>
              </a:solidFill>
              <a:prstDash val="solid"/>
              <a:round/>
            </a:ln>
          </a:left>
          <a:right>
            <a:ln w="12700" cap="flat">
              <a:solidFill>
                <a:srgbClr val="275D90"/>
              </a:solidFill>
              <a:prstDash val="solid"/>
              <a:round/>
            </a:ln>
          </a:right>
          <a:top>
            <a:ln w="12700" cap="flat">
              <a:solidFill>
                <a:srgbClr val="275D90"/>
              </a:solidFill>
              <a:prstDash val="solid"/>
              <a:round/>
            </a:ln>
          </a:top>
          <a:bottom>
            <a:ln w="12700" cap="flat">
              <a:solidFill>
                <a:srgbClr val="275D90"/>
              </a:solidFill>
              <a:prstDash val="solid"/>
              <a:round/>
            </a:ln>
          </a:bottom>
          <a:insideH>
            <a:ln w="12700" cap="flat">
              <a:solidFill>
                <a:srgbClr val="275D90"/>
              </a:solidFill>
              <a:prstDash val="solid"/>
              <a:round/>
            </a:ln>
          </a:insideH>
          <a:insideV>
            <a:ln w="12700" cap="flat">
              <a:solidFill>
                <a:srgbClr val="275D9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6F1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75D90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ABA4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275D90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ABA4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275D90"/>
              </a:solidFill>
              <a:prstDash val="solid"/>
              <a:miter lim="400000"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ABA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" name="Shape 3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"/>
          <p:cNvSpPr txBox="1"/>
          <p:nvPr>
            <p:ph type="body" sz="quarter" idx="21"/>
          </p:nvPr>
        </p:nvSpPr>
        <p:spPr>
          <a:xfrm>
            <a:off x="891170" y="1091884"/>
            <a:ext cx="22601660" cy="737762"/>
          </a:xfrm>
          <a:prstGeom prst="rect">
            <a:avLst/>
          </a:prstGeom>
        </p:spPr>
        <p:txBody>
          <a:bodyPr lIns="91439" tIns="91439" rIns="91439" bIns="91439" anchor="ctr">
            <a:spAutoFit/>
          </a:bodyPr>
          <a:lstStyle/>
          <a:p>
            <a:pPr/>
            <a:r>
              <a:t>Subtitle</a:t>
            </a:r>
          </a:p>
        </p:txBody>
      </p:sp>
      <p:sp>
        <p:nvSpPr>
          <p:cNvPr id="13" name="Title"/>
          <p:cNvSpPr txBox="1"/>
          <p:nvPr>
            <p:ph type="body" sz="quarter" idx="22"/>
          </p:nvPr>
        </p:nvSpPr>
        <p:spPr>
          <a:xfrm>
            <a:off x="120173" y="80229"/>
            <a:ext cx="24143653" cy="9377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 b="1" sz="6600"/>
            </a:lvl1pPr>
          </a:lstStyle>
          <a:p>
            <a:pPr/>
            <a:r>
              <a:t>Title</a:t>
            </a:r>
          </a:p>
        </p:txBody>
      </p:sp>
      <p:sp>
        <p:nvSpPr>
          <p:cNvPr id="14" name="Citation"/>
          <p:cNvSpPr txBox="1"/>
          <p:nvPr>
            <p:ph type="body" sz="quarter" idx="23"/>
          </p:nvPr>
        </p:nvSpPr>
        <p:spPr>
          <a:xfrm>
            <a:off x="8021869" y="13263478"/>
            <a:ext cx="16312509" cy="442102"/>
          </a:xfrm>
          <a:prstGeom prst="rect">
            <a:avLst/>
          </a:prstGeom>
        </p:spPr>
        <p:txBody>
          <a:bodyPr lIns="91439" tIns="91439" rIns="91439" bIns="91439" anchor="ctr">
            <a:spAutoFit/>
          </a:bodyPr>
          <a:lstStyle>
            <a:lvl1pPr algn="r">
              <a:defRPr b="1" sz="1800"/>
            </a:lvl1pPr>
          </a:lstStyle>
          <a:p>
            <a:pPr/>
            <a:r>
              <a:t>Citation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hapter title"/>
          <p:cNvSpPr/>
          <p:nvPr>
            <p:ph type="body" idx="21"/>
          </p:nvPr>
        </p:nvSpPr>
        <p:spPr>
          <a:xfrm>
            <a:off x="17370" y="6831"/>
            <a:ext cx="24349260" cy="13716001"/>
          </a:xfrm>
          <a:prstGeom prst="rect">
            <a:avLst/>
          </a:prstGeom>
        </p:spPr>
        <p:txBody>
          <a:bodyPr lIns="91439" tIns="91439" rIns="91439" bIns="91439" anchor="ctr">
            <a:noAutofit/>
          </a:bodyPr>
          <a:lstStyle>
            <a:lvl1pPr algn="ctr" defTabSz="914400">
              <a:lnSpc>
                <a:spcPct val="150000"/>
              </a:lnSpc>
              <a:defRPr b="1" sz="8000"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Chapter title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quare"/>
          <p:cNvSpPr/>
          <p:nvPr/>
        </p:nvSpPr>
        <p:spPr>
          <a:xfrm>
            <a:off x="221773" y="1300928"/>
            <a:ext cx="319675" cy="319675"/>
          </a:xfrm>
          <a:prstGeom prst="rect">
            <a:avLst/>
          </a:prstGeom>
          <a:solidFill>
            <a:srgbClr val="E9341B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defRPr b="0" sz="3200">
                <a:solidFill>
                  <a:srgbClr val="FFFFFF"/>
                </a:solidFill>
                <a:uFillTx/>
              </a:defRPr>
            </a:pP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3231105" y="183014"/>
            <a:ext cx="14732047" cy="780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1935767" y="13010554"/>
            <a:ext cx="494607" cy="488505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ctr" defTabSz="821531">
              <a:lnSpc>
                <a:spcPct val="100000"/>
              </a:lnSpc>
              <a:defRPr b="0" sz="2400">
                <a:solidFill>
                  <a:srgbClr val="000000"/>
                </a:solidFill>
                <a:uFillTx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  <p:transition xmlns:p14="http://schemas.microsoft.com/office/powerpoint/2010/main" spd="med" advClick="1"/>
  <p:txStyles>
    <p:titleStyle>
      <a:lvl1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435363"/>
          </a:solidFill>
          <a:uFill>
            <a:solidFill>
              <a:srgbClr val="222268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2286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435363"/>
          </a:solidFill>
          <a:uFill>
            <a:solidFill>
              <a:srgbClr val="222268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4572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435363"/>
          </a:solidFill>
          <a:uFill>
            <a:solidFill>
              <a:srgbClr val="222268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6858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435363"/>
          </a:solidFill>
          <a:uFill>
            <a:solidFill>
              <a:srgbClr val="222268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9144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435363"/>
          </a:solidFill>
          <a:uFill>
            <a:solidFill>
              <a:srgbClr val="222268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11430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435363"/>
          </a:solidFill>
          <a:uFill>
            <a:solidFill>
              <a:srgbClr val="222268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13716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435363"/>
          </a:solidFill>
          <a:uFill>
            <a:solidFill>
              <a:srgbClr val="222268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16002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435363"/>
          </a:solidFill>
          <a:uFill>
            <a:solidFill>
              <a:srgbClr val="222268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18288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435363"/>
          </a:solidFill>
          <a:uFill>
            <a:solidFill>
              <a:srgbClr val="222268"/>
            </a:solidFill>
          </a:uFill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435363"/>
          </a:solidFill>
          <a:uFill>
            <a:solidFill>
              <a:srgbClr val="222268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2286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435363"/>
          </a:solidFill>
          <a:uFill>
            <a:solidFill>
              <a:srgbClr val="222268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4572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435363"/>
          </a:solidFill>
          <a:uFill>
            <a:solidFill>
              <a:srgbClr val="222268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6858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435363"/>
          </a:solidFill>
          <a:uFill>
            <a:solidFill>
              <a:srgbClr val="222268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9144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435363"/>
          </a:solidFill>
          <a:uFill>
            <a:solidFill>
              <a:srgbClr val="222268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11430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435363"/>
          </a:solidFill>
          <a:uFill>
            <a:solidFill>
              <a:srgbClr val="222268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13716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435363"/>
          </a:solidFill>
          <a:uFill>
            <a:solidFill>
              <a:srgbClr val="222268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16002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435363"/>
          </a:solidFill>
          <a:uFill>
            <a:solidFill>
              <a:srgbClr val="222268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18288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435363"/>
          </a:solidFill>
          <a:uFill>
            <a:solidFill>
              <a:srgbClr val="222268"/>
            </a:solidFill>
          </a:uFill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9129" y="-139700"/>
            <a:ext cx="24880712" cy="1399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1"/>
            <a:ext cx="22586823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The INSPIRE.1 Study…"/>
          <p:cNvSpPr txBox="1"/>
          <p:nvPr/>
        </p:nvSpPr>
        <p:spPr>
          <a:xfrm>
            <a:off x="112073" y="5550348"/>
            <a:ext cx="18310900" cy="3604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algn="l">
              <a:defRPr b="0" sz="7900">
                <a:solidFill>
                  <a:srgbClr val="FFFFFF"/>
                </a:solidFill>
                <a:uFillTx/>
              </a:defRPr>
            </a:pPr>
            <a:r>
              <a:rPr b="1"/>
              <a:t>The INSPIRE.1 Study</a:t>
            </a:r>
            <a:endParaRPr b="1">
              <a:uFill>
                <a:solidFill>
                  <a:srgbClr val="222268"/>
                </a:solidFill>
              </a:uFill>
            </a:endParaRPr>
          </a:p>
          <a:p>
            <a:pPr algn="l">
              <a:defRPr b="0" sz="4600">
                <a:solidFill>
                  <a:srgbClr val="FFFFFF"/>
                </a:solidFill>
                <a:uFillTx/>
              </a:defRPr>
            </a:pPr>
            <a:r>
              <a:rPr b="1">
                <a:uFill>
                  <a:solidFill>
                    <a:srgbClr val="222268"/>
                  </a:solidFill>
                </a:uFill>
              </a:rPr>
              <a:t>Incidence of liquid biopsy-detectable MRD (lbMRD) </a:t>
            </a:r>
            <a:endParaRPr b="1">
              <a:uFill>
                <a:solidFill>
                  <a:srgbClr val="222268"/>
                </a:solidFill>
              </a:uFill>
            </a:endParaRPr>
          </a:p>
          <a:p>
            <a:pPr algn="l">
              <a:defRPr b="0" sz="4600">
                <a:solidFill>
                  <a:srgbClr val="FFFFFF"/>
                </a:solidFill>
                <a:uFillTx/>
              </a:defRPr>
            </a:pPr>
            <a:r>
              <a:rPr b="1">
                <a:uFill>
                  <a:solidFill>
                    <a:srgbClr val="222268"/>
                  </a:solidFill>
                </a:uFill>
              </a:rPr>
              <a:t>in HER2 positive MBC after radiological Complete Response</a:t>
            </a:r>
          </a:p>
        </p:txBody>
      </p:sp>
      <p:pic>
        <p:nvPicPr>
          <p:cNvPr id="42" name="pasted-image-30672.pdf" descr="pasted-image-30672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91487" y="527780"/>
            <a:ext cx="4726757" cy="1375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pasted-image-30674.pdf" descr="pasted-image-30674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7671" y="527780"/>
            <a:ext cx="1755689" cy="106736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Lorenzo Gerratana, MD…"/>
          <p:cNvSpPr txBox="1"/>
          <p:nvPr/>
        </p:nvSpPr>
        <p:spPr>
          <a:xfrm>
            <a:off x="112073" y="11027902"/>
            <a:ext cx="18310900" cy="2321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algn="l">
              <a:defRPr b="0" sz="2800">
                <a:solidFill>
                  <a:srgbClr val="FFFFFF"/>
                </a:solidFill>
                <a:uFillTx/>
              </a:defRPr>
            </a:pPr>
            <a:r>
              <a:rPr b="1">
                <a:uFill>
                  <a:solidFill>
                    <a:srgbClr val="222268"/>
                  </a:solidFill>
                </a:uFill>
              </a:rPr>
              <a:t>Lorenzo Gerratana, MD</a:t>
            </a:r>
            <a:endParaRPr b="1">
              <a:uFill>
                <a:solidFill>
                  <a:srgbClr val="222268"/>
                </a:solidFill>
              </a:uFill>
            </a:endParaRPr>
          </a:p>
          <a:p>
            <a:pPr algn="l">
              <a:defRPr b="0" sz="2400">
                <a:solidFill>
                  <a:srgbClr val="FFFFFF"/>
                </a:solidFill>
                <a:uFillTx/>
              </a:defRPr>
            </a:pPr>
            <a:r>
              <a:rPr b="1">
                <a:uFill>
                  <a:solidFill>
                    <a:srgbClr val="222268"/>
                  </a:solidFill>
                </a:uFill>
              </a:rPr>
              <a:t>Department of Medicine (DAME) - The University of Udine, Italy</a:t>
            </a:r>
            <a:endParaRPr b="1">
              <a:uFill>
                <a:solidFill>
                  <a:srgbClr val="222268"/>
                </a:solidFill>
              </a:uFill>
            </a:endParaRPr>
          </a:p>
          <a:p>
            <a:pPr algn="l">
              <a:defRPr b="0" sz="2400">
                <a:solidFill>
                  <a:srgbClr val="FFFFFF"/>
                </a:solidFill>
                <a:uFillTx/>
              </a:defRPr>
            </a:pPr>
            <a:r>
              <a:rPr b="1">
                <a:uFill>
                  <a:solidFill>
                    <a:srgbClr val="222268"/>
                  </a:solidFill>
                </a:uFill>
              </a:rPr>
              <a:t>Department of Medical Oncology (OMP) - IRCCS CRO Aviano National Cancer Institute, Italy</a:t>
            </a:r>
            <a:endParaRPr b="1">
              <a:uFill>
                <a:solidFill>
                  <a:srgbClr val="222268"/>
                </a:solidFill>
              </a:uFill>
            </a:endParaRPr>
          </a:p>
          <a:p>
            <a:pPr algn="l">
              <a:defRPr b="0" sz="700">
                <a:solidFill>
                  <a:srgbClr val="FFFFFF"/>
                </a:solidFill>
                <a:uFillTx/>
              </a:defRPr>
            </a:pPr>
            <a:endParaRPr b="1">
              <a:uFill>
                <a:solidFill>
                  <a:srgbClr val="222268"/>
                </a:solidFill>
              </a:uFill>
            </a:endParaRPr>
          </a:p>
          <a:p>
            <a:pPr algn="l">
              <a:defRPr b="0" sz="2400">
                <a:solidFill>
                  <a:srgbClr val="FFFFFF"/>
                </a:solidFill>
                <a:uFillTx/>
              </a:defRPr>
            </a:pPr>
            <a:r>
              <a:rPr b="1">
                <a:uFill>
                  <a:solidFill>
                    <a:srgbClr val="222268"/>
                  </a:solidFill>
                </a:uFill>
              </a:rPr>
              <a:t>GIM Annual Meeting - New study proposals</a:t>
            </a:r>
          </a:p>
        </p:txBody>
      </p:sp>
      <p:pic>
        <p:nvPicPr>
          <p:cNvPr id="45" name="pasted-image-30676.pdf" descr="pasted-image-30676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7671" y="2095220"/>
            <a:ext cx="4276283" cy="10546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HER2 positive MBC with rRC: an unmet clinical need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HER2 positive MBC with rRC: an unmet clinical need</a:t>
            </a:r>
          </a:p>
        </p:txBody>
      </p:sp>
      <p:sp>
        <p:nvSpPr>
          <p:cNvPr id="48" name="A science of uncertainty and an art of probability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science of uncertainty and an art of probability</a:t>
            </a:r>
          </a:p>
        </p:txBody>
      </p:sp>
      <p:sp>
        <p:nvSpPr>
          <p:cNvPr id="49" name="Steenbruggen TG, Bouwer NI, Smorenburg CH, et al. Breast Cancer Res Treat, 2019; doi:10.1007/s10549-019-05427-1"/>
          <p:cNvSpPr txBox="1"/>
          <p:nvPr>
            <p:ph type="body" idx="23"/>
          </p:nvPr>
        </p:nvSpPr>
        <p:spPr>
          <a:xfrm>
            <a:off x="8021869" y="13253388"/>
            <a:ext cx="16312509" cy="462281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t>Steenbruggen TG, Bouwer NI, Smorenburg CH, et al. </a:t>
            </a:r>
            <a:r>
              <a:rPr i="1"/>
              <a:t>Breast Cancer Res Treat</a:t>
            </a:r>
            <a:r>
              <a:t>, 2019; doi:10.1007/s10549-019-05427-1</a:t>
            </a:r>
          </a:p>
        </p:txBody>
      </p:sp>
      <p:pic>
        <p:nvPicPr>
          <p:cNvPr id="5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70" y="2968560"/>
            <a:ext cx="8055319" cy="8055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2734" y="11503403"/>
            <a:ext cx="2110551" cy="937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44748" y="2965262"/>
            <a:ext cx="14470882" cy="90355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Minimal residual disease and treatment intensity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Minimal residual disease and treatment intensity</a:t>
            </a:r>
          </a:p>
        </p:txBody>
      </p:sp>
      <p:sp>
        <p:nvSpPr>
          <p:cNvPr id="55" name="Targeting what you cannot see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Targeting what you cannot see</a:t>
            </a:r>
          </a:p>
        </p:txBody>
      </p:sp>
      <p:sp>
        <p:nvSpPr>
          <p:cNvPr id="56" name="Luskin MR, Murakami MA, Manalis SR, Weinstock DM. Nat Rev Cancer, 2018; doi:10.1038/nrc.2017.125"/>
          <p:cNvSpPr txBox="1"/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Luskin MR, Murakami MA, Manalis SR, Weinstock DM. </a:t>
            </a:r>
            <a:r>
              <a:rPr i="1"/>
              <a:t>Nat Rev Cancer</a:t>
            </a:r>
            <a:r>
              <a:t>, 2018; doi:10.1038/nrc.2017.125</a:t>
            </a:r>
          </a:p>
        </p:txBody>
      </p:sp>
      <p:pic>
        <p:nvPicPr>
          <p:cNvPr id="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5581" y="2612083"/>
            <a:ext cx="25155162" cy="108740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rospective study focused on patients treated with antiHER2 agents for HER2 positive MBC experiencing a radiological complete response longer than 1 year.…"/>
          <p:cNvSpPr txBox="1"/>
          <p:nvPr/>
        </p:nvSpPr>
        <p:spPr>
          <a:xfrm>
            <a:off x="120173" y="11215699"/>
            <a:ext cx="24143655" cy="229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defRPr b="0"/>
            </a:pPr>
            <a:r>
              <a:t>Prospective study focused on patients treated with antiHER2 agents for HER2 positive MBC experiencing a radiological complete response longer than 1 year.</a:t>
            </a:r>
          </a:p>
          <a:p>
            <a:pPr>
              <a:defRPr b="0"/>
            </a:pPr>
            <a:r>
              <a:rPr b="1"/>
              <a:t>Primary endpoint:</a:t>
            </a:r>
            <a:r>
              <a:t> incidence of lbMRD; </a:t>
            </a:r>
            <a:r>
              <a:rPr b="1"/>
              <a:t>Secondary endpoints:</a:t>
            </a:r>
            <a:r>
              <a:t> PFS, OS, lead time, sensitivity and specificity</a:t>
            </a:r>
          </a:p>
        </p:txBody>
      </p:sp>
      <p:sp>
        <p:nvSpPr>
          <p:cNvPr id="60" name="The INSPIRE.1 Study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INSPIRE.1 Study</a:t>
            </a:r>
          </a:p>
        </p:txBody>
      </p:sp>
      <p:sp>
        <p:nvSpPr>
          <p:cNvPr id="61" name="Is HER2 positive MBC always incurable?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 HER2 positive MBC always incurable?</a:t>
            </a:r>
          </a:p>
        </p:txBody>
      </p:sp>
      <p:pic>
        <p:nvPicPr>
          <p:cNvPr id="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9335" y="2116648"/>
            <a:ext cx="21414133" cy="86469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9129" y="-139700"/>
            <a:ext cx="24880712" cy="1399540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Rectangle"/>
          <p:cNvSpPr/>
          <p:nvPr/>
        </p:nvSpPr>
        <p:spPr>
          <a:xfrm>
            <a:off x="0" y="11810465"/>
            <a:ext cx="24384001" cy="1905535"/>
          </a:xfrm>
          <a:prstGeom prst="rect">
            <a:avLst/>
          </a:prstGeom>
          <a:solidFill>
            <a:srgbClr val="FFFFFF">
              <a:alpha val="92684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defRPr b="0" sz="3200">
                <a:solidFill>
                  <a:srgbClr val="FFFFFF"/>
                </a:solidFill>
                <a:uFillTx/>
              </a:defRPr>
            </a:pPr>
          </a:p>
        </p:txBody>
      </p:sp>
      <p:sp>
        <p:nvSpPr>
          <p:cNvPr id="66" name="Thank you"/>
          <p:cNvSpPr txBox="1"/>
          <p:nvPr/>
        </p:nvSpPr>
        <p:spPr>
          <a:xfrm>
            <a:off x="12088662" y="252630"/>
            <a:ext cx="11979279" cy="18288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965200" dist="0" dir="5400000">
              <a:srgbClr val="000000">
                <a:alpha val="78033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100000"/>
              </a:lnSpc>
              <a:defRPr sz="12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Thank you</a:t>
            </a:r>
          </a:p>
        </p:txBody>
      </p:sp>
      <p:pic>
        <p:nvPicPr>
          <p:cNvPr id="67" name="pasted-image-29800.pdf" descr="pasted-image-29800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598" y="12161288"/>
            <a:ext cx="1729893" cy="1125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pasted-image-29802.pdf" descr="pasted-image-29802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41169" y="12374366"/>
            <a:ext cx="4915904" cy="856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pasted-image-29796.pdf" descr="pasted-image-29796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687506" y="12367640"/>
            <a:ext cx="3526433" cy="869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pasted-image-29748.pdf" descr="pasted-image-29748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869083" y="12346134"/>
            <a:ext cx="3252333" cy="912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pasted-image-29740.pdf" descr="pasted-image-29740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8630149" y="12346134"/>
            <a:ext cx="1504966" cy="912743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Rectangle"/>
          <p:cNvSpPr/>
          <p:nvPr/>
        </p:nvSpPr>
        <p:spPr>
          <a:xfrm>
            <a:off x="-1" y="5751657"/>
            <a:ext cx="24384001" cy="2676377"/>
          </a:xfrm>
          <a:prstGeom prst="rect">
            <a:avLst/>
          </a:prstGeom>
          <a:solidFill>
            <a:srgbClr val="FFFFFF">
              <a:alpha val="92684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defRPr b="0" sz="3200">
                <a:solidFill>
                  <a:srgbClr val="FFFFFF"/>
                </a:solidFill>
                <a:uFillTx/>
              </a:defRPr>
            </a:pPr>
          </a:p>
        </p:txBody>
      </p:sp>
      <p:pic>
        <p:nvPicPr>
          <p:cNvPr id="73" name="pasted-image-29790.pdf" descr="pasted-image-29790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783139" y="6074004"/>
            <a:ext cx="1249465" cy="1249466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lorenzo.gerratana@uniud.it"/>
          <p:cNvSpPr txBox="1"/>
          <p:nvPr/>
        </p:nvSpPr>
        <p:spPr>
          <a:xfrm>
            <a:off x="254314" y="7282666"/>
            <a:ext cx="6442412" cy="1069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lnSpc>
                <a:spcPct val="100000"/>
              </a:lnSpc>
              <a:defRPr b="0" sz="3900">
                <a:uFillTx/>
              </a:defRPr>
            </a:lvl1pPr>
          </a:lstStyle>
          <a:p>
            <a:pPr defTabSz="914400"/>
            <a:r>
              <a:t>lorenzo.gerratana@uniud.it</a:t>
            </a:r>
          </a:p>
        </p:txBody>
      </p:sp>
      <p:pic>
        <p:nvPicPr>
          <p:cNvPr id="75" name="pasted-image-29792.pdf" descr="pasted-image-29792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452137" y="6090700"/>
            <a:ext cx="1249466" cy="1249466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@LGerratana"/>
          <p:cNvSpPr txBox="1"/>
          <p:nvPr/>
        </p:nvSpPr>
        <p:spPr>
          <a:xfrm>
            <a:off x="8227039" y="7332856"/>
            <a:ext cx="3699663" cy="1002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lnSpc>
                <a:spcPct val="100000"/>
              </a:lnSpc>
              <a:defRPr b="0" sz="3900">
                <a:uFillTx/>
              </a:defRPr>
            </a:lvl1pPr>
          </a:lstStyle>
          <a:p>
            <a:pPr defTabSz="914400"/>
            <a:r>
              <a:t>@LGerratana</a:t>
            </a:r>
          </a:p>
        </p:txBody>
      </p:sp>
      <p:pic>
        <p:nvPicPr>
          <p:cNvPr id="77" name="pasted-image-29794.pdf" descr="pasted-image-29794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5588264" y="6103624"/>
            <a:ext cx="1249465" cy="1249466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liquidbio.altervista.org"/>
          <p:cNvSpPr txBox="1"/>
          <p:nvPr/>
        </p:nvSpPr>
        <p:spPr>
          <a:xfrm>
            <a:off x="13612091" y="7371628"/>
            <a:ext cx="5201812" cy="950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lnSpc>
                <a:spcPct val="100000"/>
              </a:lnSpc>
              <a:defRPr b="0" sz="3900">
                <a:uFillTx/>
              </a:defRPr>
            </a:lvl1pPr>
          </a:lstStyle>
          <a:p>
            <a:pPr defTabSz="914400"/>
            <a:r>
              <a:t>liquidbio.altervista.org</a:t>
            </a:r>
          </a:p>
        </p:txBody>
      </p:sp>
      <p:pic>
        <p:nvPicPr>
          <p:cNvPr id="79" name="pasted-image-31067.pdf" descr="pasted-image-31067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1724390" y="6103624"/>
            <a:ext cx="1249465" cy="1249466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@gerratana"/>
          <p:cNvSpPr txBox="1"/>
          <p:nvPr/>
        </p:nvSpPr>
        <p:spPr>
          <a:xfrm>
            <a:off x="20499291" y="7371628"/>
            <a:ext cx="3699663" cy="950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lnSpc>
                <a:spcPct val="100000"/>
              </a:lnSpc>
              <a:defRPr b="0" sz="3900">
                <a:uFillTx/>
              </a:defRPr>
            </a:lvl1pPr>
          </a:lstStyle>
          <a:p>
            <a:pPr defTabSz="914400"/>
            <a:r>
              <a:t>@gerratana</a:t>
            </a:r>
          </a:p>
        </p:txBody>
      </p:sp>
      <p:pic>
        <p:nvPicPr>
          <p:cNvPr id="81" name="Image" descr="Image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99359" y="596450"/>
            <a:ext cx="2979613" cy="360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Image" descr="Image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5402304" y="12396841"/>
            <a:ext cx="3326855" cy="811323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pasted-image-29798.pdf" descr="pasted-image-29798.pdf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2681856" y="12239827"/>
            <a:ext cx="2005161" cy="1125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435363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just" defTabSz="18288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800" u="none" kumimoji="0" normalizeH="0">
            <a:ln>
              <a:noFill/>
            </a:ln>
            <a:solidFill>
              <a:srgbClr val="435363"/>
            </a:solidFill>
            <a:effectLst/>
            <a:uFill>
              <a:solidFill>
                <a:srgbClr val="222268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just" defTabSz="18288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800" u="none" kumimoji="0" normalizeH="0">
            <a:ln>
              <a:noFill/>
            </a:ln>
            <a:solidFill>
              <a:srgbClr val="435363"/>
            </a:solidFill>
            <a:effectLst/>
            <a:uFill>
              <a:solidFill>
                <a:srgbClr val="222268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