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71" r:id="rId3"/>
    <p:sldId id="257" r:id="rId4"/>
    <p:sldId id="258" r:id="rId5"/>
    <p:sldId id="259" r:id="rId6"/>
    <p:sldId id="273" r:id="rId7"/>
    <p:sldId id="261" r:id="rId8"/>
    <p:sldId id="265" r:id="rId9"/>
    <p:sldId id="270" r:id="rId10"/>
    <p:sldId id="269" r:id="rId11"/>
    <p:sldId id="268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3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D6C1"/>
    <a:srgbClr val="C1AB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8" autoAdjust="0"/>
    <p:restoredTop sz="95161"/>
  </p:normalViewPr>
  <p:slideViewPr>
    <p:cSldViewPr snapToGrid="0" showGuides="1">
      <p:cViewPr>
        <p:scale>
          <a:sx n="81" d="100"/>
          <a:sy n="81" d="100"/>
        </p:scale>
        <p:origin x="616" y="384"/>
      </p:cViewPr>
      <p:guideLst>
        <p:guide orient="horz" pos="73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5E1B59-969A-413B-842C-FE64207B8DC5}" type="datetimeFigureOut">
              <a:rPr lang="it-IT" smtClean="0"/>
              <a:t>25/11/21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FC823-BE2C-4D2C-B28B-ED4EF0C2F5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6433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altLang="it-IT"/>
              <a:t>Tra gli obiettivi secondari, sicuramente la valutaz di biomarcatori circolanti è fortemente attuale e deve essere perseguito. Ricordo che il prelievo per biopsia liquida è mandatorio da protocollo (basale, PFS1 e PFS2) e non effettuarlo significs poter random ma con deviazione. </a:t>
            </a:r>
            <a:r>
              <a:rPr lang="it-IT" altLang="it-IT" sz="1600"/>
              <a:t>Richiesti un campione di tessuto del tumore primitivo e  un campione di tessuto prelevato dal sito metastatico più accessibile  al tempo dell’arruolamento e a progressione (opzionali).</a:t>
            </a:r>
          </a:p>
          <a:p>
            <a:r>
              <a:rPr lang="it-IT" altLang="it-IT" sz="1600"/>
              <a:t>Verranno raccolti anche un campione di sangue all‘arruolamento ed uno alla progressione (mandatori).</a:t>
            </a:r>
          </a:p>
          <a:p>
            <a:r>
              <a:rPr lang="it-IT" altLang="it-IT" sz="1600"/>
              <a:t>Verrà analizzato il cambiamento dell’espressione di biomarkers dallo screening/baseline alla progressione di malattia:</a:t>
            </a:r>
          </a:p>
          <a:p>
            <a:r>
              <a:rPr lang="it-IT" altLang="it-IT" sz="1600"/>
              <a:t>In particolare, i campioni biologici verranno analizzati per valutare: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it-IT" altLang="it-IT" sz="1400"/>
              <a:t>Markers Immunoistochimici tra i quali: S6 fosforilato, Akt fosforilato, HIF-2</a:t>
            </a:r>
            <a:r>
              <a:rPr lang="it-IT" altLang="it-IT" sz="1400">
                <a:sym typeface="Symbol" panose="05050102010706020507" pitchFamily="18" charset="2"/>
              </a:rPr>
              <a:t></a:t>
            </a:r>
            <a:r>
              <a:rPr lang="it-IT" altLang="it-IT" sz="1400"/>
              <a:t>, PTEN, ciclina D1, Ki-67, p53 e CC3</a:t>
            </a:r>
          </a:p>
          <a:p>
            <a:pPr lvl="1"/>
            <a:r>
              <a:rPr lang="it-IT" altLang="it-IT" sz="1400"/>
              <a:t>	Esempi di markers testati tramite ricerca di mutazioni del DNA includono PIK3CA e PTEN. 	Esami addizionali saranno aggiunti se nuovi dati suggeriscono rilevanza della attivazione 	di 	mTOR in BC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it-IT" altLang="it-IT" sz="1400"/>
              <a:t>Marcatori solubili includono fattori di crescita fibroblastico basico (bFGF), fattori di crescita dell’endotelio vascolare A (VEGF A), VEGFD, fattori di crescita placentare (PLGF), sVEGFR1, sVEGFR2, sVEGFR3, markers di apoptosi M30 e M65</a:t>
            </a:r>
          </a:p>
          <a:p>
            <a:pPr eaLnBrk="1" hangingPunct="1">
              <a:spcBef>
                <a:spcPct val="0"/>
              </a:spcBef>
            </a:pPr>
            <a:endParaRPr lang="it-IT" altLang="it-IT"/>
          </a:p>
          <a:p>
            <a:endParaRPr lang="it-IT" altLang="it-IT"/>
          </a:p>
        </p:txBody>
      </p:sp>
      <p:sp>
        <p:nvSpPr>
          <p:cNvPr id="3789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12E3738-D33E-491F-85D3-B7A88DEC0630}" type="slidenum">
              <a:rPr lang="it-IT" altLang="it-IT" smtClean="0"/>
              <a:pPr/>
              <a:t>6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39274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336385-1A4D-4695-8BF6-1988994A03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9613C3B-F7EF-4551-9DB9-783C9F851A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4F90ECF-FC90-477A-859D-590A01D63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98FB9-85E3-4264-B475-416E2EB6E5B5}" type="datetimeFigureOut">
              <a:rPr lang="it-IT" smtClean="0"/>
              <a:t>25/11/21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097ECF1-6DFE-4CBF-BE0C-98946D4E1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842B78A-9F8B-4145-B4AF-6D2E662DB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721FF-2E98-486B-9E82-1EC66CC104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0233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A5813F-49F2-4302-A0D7-E8E88EA49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DAE5182-CE6B-4770-B268-ECDE262FE6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20DC87A-2D7C-418A-B074-9C5D89469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98FB9-85E3-4264-B475-416E2EB6E5B5}" type="datetimeFigureOut">
              <a:rPr lang="it-IT" smtClean="0"/>
              <a:t>25/11/21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1283791-FC2F-425C-BE87-77A0F84C1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21B3E7A-1313-4BF2-AEE2-F27904D42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721FF-2E98-486B-9E82-1EC66CC104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0485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F4859D4-2D38-4986-9F67-0BD331A500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FD6A250-9EC4-4D99-82EB-7D82B66D7E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E5B3F3D-2AFA-42AD-8152-C9F088139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98FB9-85E3-4264-B475-416E2EB6E5B5}" type="datetimeFigureOut">
              <a:rPr lang="it-IT" smtClean="0"/>
              <a:t>25/11/21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044A510-BB4F-4CEF-A624-D7460999B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FC7349F-3C35-4CCF-9A4C-1FDE20259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721FF-2E98-486B-9E82-1EC66CC104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513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2AFC5E-43E5-4BF1-8B35-F8C00A9FD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C4D0583-FB4A-4C5C-8712-2090F492B6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7B82D76-2C0E-4273-85C9-0FC9A8E4E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98FB9-85E3-4264-B475-416E2EB6E5B5}" type="datetimeFigureOut">
              <a:rPr lang="it-IT" smtClean="0"/>
              <a:t>25/11/21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0D23CD6-830A-497D-AE25-013A6EDF0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DD3AF4A-BBE4-4F12-91EE-30B29306A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721FF-2E98-486B-9E82-1EC66CC104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4484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907D41-E107-4BBA-87F4-828254A24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A4940BC-BBB6-4208-A093-9FCE13B68E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7718137-7C72-4495-9087-09BFA9F94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98FB9-85E3-4264-B475-416E2EB6E5B5}" type="datetimeFigureOut">
              <a:rPr lang="it-IT" smtClean="0"/>
              <a:t>25/11/21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46844FA-7768-4C66-A801-D16E823DC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744AC05-F6C7-466C-88A7-20BD263B1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721FF-2E98-486B-9E82-1EC66CC104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4352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93781A-1776-4711-8DD2-2EEED68E4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9BF61BE-A454-4BFE-BF19-0798C1E098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CCC87F1-0AAF-4A94-9283-25880234F5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DDDFF78-FDA8-461A-B38A-F6620A2C0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98FB9-85E3-4264-B475-416E2EB6E5B5}" type="datetimeFigureOut">
              <a:rPr lang="it-IT" smtClean="0"/>
              <a:t>25/11/21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9142480-66F5-4101-8B33-6FDFFD2A7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AD8199E-E0AC-4A54-A3E5-F89CA99E8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721FF-2E98-486B-9E82-1EC66CC104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5998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5CCDBC-B0F5-43F8-8AAE-5FA6317EC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786A95C-66F5-4E2C-8223-710FC88259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5CA6AB7-72D7-44CC-8A02-62305CFBEE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A97EF83-BF99-4E3E-A26E-7A22233C0F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0EDFE67-173B-490B-AC53-8983ECDE0C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BC0E0F31-66FA-4874-B3DA-AA65AB0BC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98FB9-85E3-4264-B475-416E2EB6E5B5}" type="datetimeFigureOut">
              <a:rPr lang="it-IT" smtClean="0"/>
              <a:t>25/11/21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7FDBE56-3D1A-42FF-B4AE-44413ED3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1D8D5E0-E9AE-40F5-900A-729206086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721FF-2E98-486B-9E82-1EC66CC104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9310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D26F0D-572D-4A6A-B068-425CD24D3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2270C4E-C61E-4A04-8C94-7E466DD16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98FB9-85E3-4264-B475-416E2EB6E5B5}" type="datetimeFigureOut">
              <a:rPr lang="it-IT" smtClean="0"/>
              <a:t>25/11/21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EFAD4C1-F551-437B-96CA-DD37C4520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31571A0-7C9B-4AAB-8DED-11AB9625D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721FF-2E98-486B-9E82-1EC66CC104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2297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81077DA-6A1C-418A-AFF5-511FCA359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98FB9-85E3-4264-B475-416E2EB6E5B5}" type="datetimeFigureOut">
              <a:rPr lang="it-IT" smtClean="0"/>
              <a:t>25/11/21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B932D1D-C67C-4A58-9D05-85656A970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E075D92-A558-429C-AFB8-6D6B9DFCE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721FF-2E98-486B-9E82-1EC66CC104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9532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A30F37-01B6-46FA-A66E-3461E22D0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F1ED154-AE32-4241-9150-ABCA0B85C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4B937D6-F277-4C5D-A043-DC03AD77EA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CA851BD-A087-4B81-9408-BECE5B169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98FB9-85E3-4264-B475-416E2EB6E5B5}" type="datetimeFigureOut">
              <a:rPr lang="it-IT" smtClean="0"/>
              <a:t>25/11/21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CD984E9-4799-4A11-B66D-45F2C5FD6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C91C9CD-7E33-4BFB-B192-83466A4EE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721FF-2E98-486B-9E82-1EC66CC104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0649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9746C9A-85AF-4713-8FBC-B0717EC78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473E3922-718A-47B2-88AC-A85CC72483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0373104-23E7-40E0-BC39-CC06B19959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86D7633-EE8D-4277-AB81-85DDCB1FC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98FB9-85E3-4264-B475-416E2EB6E5B5}" type="datetimeFigureOut">
              <a:rPr lang="it-IT" smtClean="0"/>
              <a:t>25/11/21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DCFE22D-C5BB-454B-BFD0-07C62C4A4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80C187E-CFF6-4529-A75E-4159E58AF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721FF-2E98-486B-9E82-1EC66CC104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0624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A1F0540B-013B-4A78-8A27-D27C36C9D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B75EB33-98F8-4974-87B4-0FE71339E7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6B5EEFB-1490-4AC7-B079-436E02BF22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98FB9-85E3-4264-B475-416E2EB6E5B5}" type="datetimeFigureOut">
              <a:rPr lang="it-IT" smtClean="0"/>
              <a:t>25/11/21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F7F7BE6-2C0A-4421-94FF-46044E2794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3962CA5-0868-45A8-8F33-0F52E064AC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721FF-2E98-486B-9E82-1EC66CC104D4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F966B30-7DB6-4793-BA7E-B592A463DF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" t="94676" r="6059"/>
          <a:stretch/>
        </p:blipFill>
        <p:spPr>
          <a:xfrm>
            <a:off x="0" y="6492874"/>
            <a:ext cx="12192000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968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3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D6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65CEC3-FC85-41A3-9441-EC162C6ABE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2F71D19-6580-429C-8C35-C972EB9D2D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3A0EFB6-C75E-467E-8627-B7DEF42D98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" r="605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546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769" y="135172"/>
            <a:ext cx="11708461" cy="636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323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144" y="87465"/>
            <a:ext cx="9638731" cy="638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026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hospital desk top view .jpeg"/>
          <p:cNvPicPr>
            <a:picLocks noChangeAspect="1"/>
          </p:cNvPicPr>
          <p:nvPr/>
        </p:nvPicPr>
        <p:blipFill>
          <a:blip r:embed="rId2" cstate="print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973"/>
            <a:ext cx="12192000" cy="4445072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7018134" y="1299960"/>
            <a:ext cx="32019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>
                <a:solidFill>
                  <a:srgbClr val="234F77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GIM16-FEVEX</a:t>
            </a:r>
            <a:br>
              <a:rPr lang="it-IT" sz="1400" b="1" i="1" dirty="0">
                <a:solidFill>
                  <a:srgbClr val="234F77"/>
                </a:solidFill>
              </a:rPr>
            </a:br>
            <a:endParaRPr lang="it-IT" sz="1400" b="1" i="1" dirty="0">
              <a:solidFill>
                <a:srgbClr val="234F77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28612" y="5570045"/>
            <a:ext cx="51291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>
              <a:defRPr/>
            </a:pPr>
            <a:r>
              <a:rPr lang="it-IT" altLang="it-IT" b="1" dirty="0">
                <a:solidFill>
                  <a:srgbClr val="234F77"/>
                </a:solidFill>
                <a:latin typeface="Calibri" pitchFamily="34" charset="0"/>
                <a:ea typeface="+mj-ea"/>
                <a:cs typeface="+mj-cs"/>
              </a:rPr>
              <a:t>Dott. </a:t>
            </a:r>
            <a:r>
              <a:rPr lang="it-IT" altLang="it-IT" b="1" dirty="0" err="1">
                <a:solidFill>
                  <a:srgbClr val="234F77"/>
                </a:solidFill>
                <a:latin typeface="Calibri" pitchFamily="34" charset="0"/>
                <a:ea typeface="+mj-ea"/>
                <a:cs typeface="+mj-cs"/>
              </a:rPr>
              <a:t>ssa</a:t>
            </a:r>
            <a:r>
              <a:rPr lang="it-IT" altLang="it-IT" b="1" dirty="0">
                <a:solidFill>
                  <a:srgbClr val="234F77"/>
                </a:solidFill>
                <a:latin typeface="Calibri" pitchFamily="34" charset="0"/>
                <a:ea typeface="+mj-ea"/>
                <a:cs typeface="+mj-cs"/>
              </a:rPr>
              <a:t> Erica </a:t>
            </a:r>
            <a:r>
              <a:rPr lang="it-IT" altLang="it-IT" b="1" dirty="0" err="1">
                <a:solidFill>
                  <a:srgbClr val="234F77"/>
                </a:solidFill>
                <a:latin typeface="Calibri" pitchFamily="34" charset="0"/>
                <a:ea typeface="+mj-ea"/>
                <a:cs typeface="+mj-cs"/>
              </a:rPr>
              <a:t>Pietroluongo</a:t>
            </a:r>
            <a:endParaRPr lang="it-IT" altLang="it-IT" b="1" dirty="0">
              <a:solidFill>
                <a:srgbClr val="234F77"/>
              </a:solidFill>
              <a:latin typeface="Calibri" pitchFamily="34" charset="0"/>
              <a:ea typeface="+mj-ea"/>
              <a:cs typeface="+mj-cs"/>
            </a:endParaRPr>
          </a:p>
          <a:p>
            <a:pPr eaLnBrk="1" hangingPunct="1">
              <a:defRPr/>
            </a:pPr>
            <a:r>
              <a:rPr lang="it-IT" altLang="it-IT" b="1" dirty="0">
                <a:solidFill>
                  <a:srgbClr val="234F77"/>
                </a:solidFill>
                <a:latin typeface="Calibri" pitchFamily="34" charset="0"/>
                <a:ea typeface="+mj-ea"/>
                <a:cs typeface="+mj-cs"/>
              </a:rPr>
              <a:t>Meeting GIM (Gruppo Italiano Mammella)</a:t>
            </a:r>
          </a:p>
          <a:p>
            <a:pPr eaLnBrk="1" hangingPunct="1">
              <a:defRPr/>
            </a:pPr>
            <a:r>
              <a:rPr lang="it-IT" altLang="it-IT" b="1" i="1" dirty="0">
                <a:solidFill>
                  <a:srgbClr val="234F77"/>
                </a:solidFill>
                <a:latin typeface="Calibri" pitchFamily="34" charset="0"/>
                <a:ea typeface="+mj-ea"/>
                <a:cs typeface="+mj-cs"/>
              </a:rPr>
              <a:t>25-26 novembre 2021</a:t>
            </a:r>
          </a:p>
        </p:txBody>
      </p:sp>
      <p:sp>
        <p:nvSpPr>
          <p:cNvPr id="9" name="Rettangolo 8"/>
          <p:cNvSpPr/>
          <p:nvPr/>
        </p:nvSpPr>
        <p:spPr>
          <a:xfrm>
            <a:off x="5571111" y="2398277"/>
            <a:ext cx="6096000" cy="23360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  <a:defRPr/>
            </a:pPr>
            <a:r>
              <a:rPr lang="it-IT" altLang="it-IT" b="1" i="1" kern="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it-IT" altLang="it-IT" b="1" i="1" kern="0" dirty="0" err="1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Fulvestrant</a:t>
            </a:r>
            <a:r>
              <a:rPr lang="it-IT" altLang="it-IT" b="1" i="1" kern="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seguito da </a:t>
            </a:r>
            <a:r>
              <a:rPr lang="it-IT" altLang="it-IT" b="1" i="1" kern="0" dirty="0" err="1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everolimus</a:t>
            </a:r>
            <a:r>
              <a:rPr lang="it-IT" altLang="it-IT" b="1" i="1" kern="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più </a:t>
            </a:r>
            <a:r>
              <a:rPr lang="it-IT" altLang="it-IT" b="1" i="1" kern="0" dirty="0" err="1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exemestane</a:t>
            </a:r>
            <a:r>
              <a:rPr lang="it-IT" altLang="it-IT" b="1" i="1" kern="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confrontato con </a:t>
            </a:r>
            <a:r>
              <a:rPr lang="it-IT" altLang="it-IT" b="1" i="1" kern="0" dirty="0" err="1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exemestane</a:t>
            </a:r>
            <a:r>
              <a:rPr lang="it-IT" altLang="it-IT" b="1" i="1" kern="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più </a:t>
            </a:r>
            <a:r>
              <a:rPr lang="it-IT" altLang="it-IT" b="1" i="1" kern="0" dirty="0" err="1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everolimus</a:t>
            </a:r>
            <a:r>
              <a:rPr lang="it-IT" altLang="it-IT" b="1" i="1" kern="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seguiti da </a:t>
            </a:r>
            <a:r>
              <a:rPr lang="it-IT" altLang="it-IT" b="1" i="1" kern="0" dirty="0" err="1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fulvestrant</a:t>
            </a:r>
            <a:r>
              <a:rPr lang="it-IT" altLang="it-IT" b="1" i="1" kern="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donne in </a:t>
            </a:r>
            <a:r>
              <a:rPr lang="it-IT" altLang="it-IT" b="1" i="1" kern="0" dirty="0" err="1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postmenopausa</a:t>
            </a:r>
            <a:r>
              <a:rPr lang="it-IT" altLang="it-IT" b="1" i="1" kern="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affette da carcinoma mammario localmente avanzato o metastatico, positivo per l’espressione dei recettori ormonali (HR+) e negativo per quella del recettore  del fattore di crescita epidermico tipo 2 (HER2-), precedentemente trattate con inibitori dell’</a:t>
            </a:r>
            <a:r>
              <a:rPr lang="it-IT" altLang="it-IT" b="1" i="1" kern="0" dirty="0" err="1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aromatasi</a:t>
            </a:r>
            <a:r>
              <a:rPr lang="it-IT" altLang="it-IT" b="1" i="1" kern="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non steroidei (NSAI): uno studio multicentrico di fase III”</a:t>
            </a:r>
          </a:p>
        </p:txBody>
      </p:sp>
    </p:spTree>
    <p:extLst>
      <p:ext uri="{BB962C8B-B14F-4D97-AF65-F5344CB8AC3E}">
        <p14:creationId xmlns:p14="http://schemas.microsoft.com/office/powerpoint/2010/main" val="3232382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304EEF75-F7FD-49C7-84DD-00094E2202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7516" y="80979"/>
            <a:ext cx="1664516" cy="710252"/>
          </a:xfrm>
          <a:prstGeom prst="rect">
            <a:avLst/>
          </a:prstGeom>
        </p:spPr>
      </p:pic>
      <p:sp>
        <p:nvSpPr>
          <p:cNvPr id="5" name="Titolo 1"/>
          <p:cNvSpPr>
            <a:spLocks noGrp="1" noChangeArrowheads="1"/>
          </p:cNvSpPr>
          <p:nvPr>
            <p:ph type="title"/>
          </p:nvPr>
        </p:nvSpPr>
        <p:spPr>
          <a:xfrm>
            <a:off x="3981928" y="-8726"/>
            <a:ext cx="4804625" cy="1325563"/>
          </a:xfrm>
        </p:spPr>
        <p:txBody>
          <a:bodyPr/>
          <a:lstStyle/>
          <a:p>
            <a:r>
              <a:rPr lang="it-IT" altLang="it-IT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Disegno dello studio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21418"/>
          <a:stretch/>
        </p:blipFill>
        <p:spPr>
          <a:xfrm>
            <a:off x="173182" y="2383848"/>
            <a:ext cx="9303328" cy="3720982"/>
          </a:xfrm>
          <a:prstGeom prst="rect">
            <a:avLst/>
          </a:prstGeom>
        </p:spPr>
      </p:pic>
      <p:pic>
        <p:nvPicPr>
          <p:cNvPr id="67" name="Immagine 36"/>
          <p:cNvPicPr>
            <a:picLocks noChangeAspect="1"/>
          </p:cNvPicPr>
          <p:nvPr/>
        </p:nvPicPr>
        <p:blipFill rotWithShape="1">
          <a:blip r:embed="rId4"/>
          <a:srcRect l="43146" t="47615" b="17993"/>
          <a:stretch/>
        </p:blipFill>
        <p:spPr>
          <a:xfrm>
            <a:off x="5706696" y="2279506"/>
            <a:ext cx="6456728" cy="2578244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3"/>
          <a:srcRect b="82297"/>
          <a:stretch/>
        </p:blipFill>
        <p:spPr>
          <a:xfrm>
            <a:off x="-462047" y="1140348"/>
            <a:ext cx="13692573" cy="1139158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45C4C5E2-A122-FD4D-9830-39352B0B1850}"/>
              </a:ext>
            </a:extLst>
          </p:cNvPr>
          <p:cNvSpPr/>
          <p:nvPr/>
        </p:nvSpPr>
        <p:spPr>
          <a:xfrm>
            <a:off x="2800350" y="2383848"/>
            <a:ext cx="3057525" cy="3593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ttangolo arrotondato 3">
            <a:extLst>
              <a:ext uri="{FF2B5EF4-FFF2-40B4-BE49-F238E27FC236}">
                <a16:creationId xmlns:a16="http://schemas.microsoft.com/office/drawing/2014/main" id="{3339CCF6-250F-1045-A3D8-EC93377E1A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527" y="2847542"/>
            <a:ext cx="2157412" cy="1719262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25400">
            <a:noFill/>
            <a:round/>
            <a:headEnd/>
            <a:tailEnd/>
          </a:ln>
          <a:effectLst/>
        </p:spPr>
        <p:txBody>
          <a:bodyPr lIns="0" rIns="0" anchor="ctr" upright="1"/>
          <a:lstStyle/>
          <a:p>
            <a:pPr algn="ctr">
              <a:defRPr/>
            </a:pPr>
            <a:r>
              <a:rPr lang="it-IT" sz="1400" b="1" dirty="0">
                <a:solidFill>
                  <a:schemeClr val="bg1"/>
                </a:solidFill>
                <a:latin typeface="Arial" charset="0"/>
              </a:rPr>
              <a:t>Pz in post-menopausa con Ca. mammario avanzato HR+/HER2-, precedentemente trattato con (NSAI)</a:t>
            </a:r>
            <a:endParaRPr lang="en-US" sz="1400" b="1" kern="0" dirty="0">
              <a:solidFill>
                <a:schemeClr val="bg1"/>
              </a:solidFill>
              <a:latin typeface="Arial" charset="0"/>
              <a:ea typeface="Times New Roman"/>
              <a:cs typeface="Calibri"/>
            </a:endParaRPr>
          </a:p>
        </p:txBody>
      </p:sp>
      <p:sp>
        <p:nvSpPr>
          <p:cNvPr id="4" name="Rettangolo arrotondato 3">
            <a:extLst>
              <a:ext uri="{FF2B5EF4-FFF2-40B4-BE49-F238E27FC236}">
                <a16:creationId xmlns:a16="http://schemas.microsoft.com/office/drawing/2014/main" id="{69B6F3DB-C459-8340-A2F3-0716A11C8A79}"/>
              </a:ext>
            </a:extLst>
          </p:cNvPr>
          <p:cNvSpPr/>
          <p:nvPr/>
        </p:nvSpPr>
        <p:spPr>
          <a:xfrm>
            <a:off x="173182" y="4962092"/>
            <a:ext cx="4664825" cy="11427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Primary Endpoint: PFS</a:t>
            </a:r>
          </a:p>
        </p:txBody>
      </p:sp>
      <p:sp>
        <p:nvSpPr>
          <p:cNvPr id="10" name="TextBox 26">
            <a:extLst>
              <a:ext uri="{FF2B5EF4-FFF2-40B4-BE49-F238E27FC236}">
                <a16:creationId xmlns:a16="http://schemas.microsoft.com/office/drawing/2014/main" id="{A9EFBFE9-1881-D848-A584-33ABA2B06217}"/>
              </a:ext>
            </a:extLst>
          </p:cNvPr>
          <p:cNvSpPr txBox="1"/>
          <p:nvPr/>
        </p:nvSpPr>
        <p:spPr>
          <a:xfrm>
            <a:off x="5553635" y="4962092"/>
            <a:ext cx="3922875" cy="11427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lIns="36000" tIns="36000" rIns="36000" bIns="36000" anchor="ctr"/>
          <a:lstStyle/>
          <a:p>
            <a:pPr defTabSz="457200">
              <a:defRPr/>
            </a:pPr>
            <a:r>
              <a:rPr lang="en-US" sz="1200" b="1" u="sng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ea typeface="ＭＳ Ｐゴシック"/>
                <a:cs typeface="Calibri"/>
              </a:rPr>
              <a:t>Stratificazione</a:t>
            </a:r>
            <a:r>
              <a:rPr lang="en-US" sz="1200" b="1" u="sng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ＭＳ Ｐゴシック"/>
                <a:cs typeface="Calibri"/>
              </a:rPr>
              <a:t>:</a:t>
            </a:r>
            <a:endParaRPr lang="en-US" sz="1200" b="1" dirty="0">
              <a:solidFill>
                <a:schemeClr val="accent1">
                  <a:lumMod val="50000"/>
                </a:schemeClr>
              </a:solidFill>
              <a:latin typeface="Arial" charset="0"/>
              <a:ea typeface="ＭＳ Ｐゴシック"/>
              <a:cs typeface="Calibri"/>
            </a:endParaRPr>
          </a:p>
          <a:p>
            <a:pPr marL="185738" indent="-185738" defTabSz="457200">
              <a:buFont typeface="Arial"/>
              <a:buChar char="•"/>
              <a:defRPr/>
            </a:pPr>
            <a:r>
              <a:rPr lang="en-US" sz="12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ea typeface="ＭＳ Ｐゴシック"/>
                <a:cs typeface="Calibri"/>
              </a:rPr>
              <a:t>Metastasi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ＭＳ Ｐゴシック"/>
                <a:cs typeface="Calibri"/>
              </a:rPr>
              <a:t> </a:t>
            </a:r>
            <a:r>
              <a:rPr lang="en-US" sz="12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ea typeface="ＭＳ Ｐゴシック"/>
                <a:cs typeface="Calibri"/>
              </a:rPr>
              <a:t>viscerali</a:t>
            </a:r>
            <a:endParaRPr lang="en-US" sz="1200" dirty="0">
              <a:solidFill>
                <a:schemeClr val="accent1">
                  <a:lumMod val="50000"/>
                </a:schemeClr>
              </a:solidFill>
              <a:latin typeface="Arial" charset="0"/>
              <a:ea typeface="ＭＳ Ｐゴシック"/>
              <a:cs typeface="Calibri"/>
            </a:endParaRPr>
          </a:p>
          <a:p>
            <a:pPr marL="185738" indent="-185738" defTabSz="457200">
              <a:buFont typeface="Arial"/>
              <a:buChar char="•"/>
              <a:defRPr/>
            </a:pP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ＭＳ Ｐゴシック"/>
                <a:cs typeface="Calibri"/>
              </a:rPr>
              <a:t>Prima </a:t>
            </a:r>
            <a:r>
              <a:rPr lang="en-US" sz="12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ea typeface="ＭＳ Ｐゴシック"/>
                <a:cs typeface="Calibri"/>
              </a:rPr>
              <a:t>linea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ＭＳ Ｐゴシック"/>
                <a:cs typeface="Calibri"/>
              </a:rPr>
              <a:t> con DFI ≤12 </a:t>
            </a:r>
            <a:r>
              <a:rPr lang="en-US" sz="12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ea typeface="ＭＳ Ｐゴシック"/>
                <a:cs typeface="Calibri"/>
              </a:rPr>
              <a:t>mesi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ＭＳ Ｐゴシック"/>
                <a:cs typeface="Calibri"/>
              </a:rPr>
              <a:t> vs Prima </a:t>
            </a:r>
            <a:r>
              <a:rPr lang="en-US" sz="12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ea typeface="ＭＳ Ｐゴシック"/>
                <a:cs typeface="Calibri"/>
              </a:rPr>
              <a:t>linea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ＭＳ Ｐゴシック"/>
                <a:cs typeface="Calibri"/>
              </a:rPr>
              <a:t> con DFI &gt;12 </a:t>
            </a:r>
            <a:r>
              <a:rPr lang="en-US" sz="12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ea typeface="ＭＳ Ｐゴシック"/>
                <a:cs typeface="Calibri"/>
              </a:rPr>
              <a:t>mesi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ＭＳ Ｐゴシック"/>
                <a:cs typeface="Calibri"/>
              </a:rPr>
              <a:t> vs </a:t>
            </a:r>
            <a:r>
              <a:rPr lang="en-US" sz="12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ea typeface="ＭＳ Ｐゴシック"/>
                <a:cs typeface="Calibri"/>
              </a:rPr>
              <a:t>seconda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ＭＳ Ｐゴシック"/>
                <a:cs typeface="Calibri"/>
              </a:rPr>
              <a:t> </a:t>
            </a:r>
            <a:r>
              <a:rPr lang="en-US" sz="12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ea typeface="ＭＳ Ｐゴシック"/>
                <a:cs typeface="Calibri"/>
              </a:rPr>
              <a:t>linea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ＭＳ Ｐゴシック"/>
                <a:cs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33603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748" y="436105"/>
            <a:ext cx="8916768" cy="5902850"/>
          </a:xfrm>
          <a:prstGeom prst="rect">
            <a:avLst/>
          </a:prstGeom>
          <a:solidFill>
            <a:schemeClr val="bg2"/>
          </a:solidFill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304EEF75-F7FD-49C7-84DD-00094E2202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7516" y="80979"/>
            <a:ext cx="1664516" cy="71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820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746" y="436105"/>
            <a:ext cx="8915770" cy="5909847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304EEF75-F7FD-49C7-84DD-00094E2202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7516" y="80979"/>
            <a:ext cx="1664516" cy="71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237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arrotondato 6">
            <a:extLst>
              <a:ext uri="{FF2B5EF4-FFF2-40B4-BE49-F238E27FC236}">
                <a16:creationId xmlns:a16="http://schemas.microsoft.com/office/drawing/2014/main" id="{DA4D7373-EC05-7B41-A966-BA7AA90198FB}"/>
              </a:ext>
            </a:extLst>
          </p:cNvPr>
          <p:cNvSpPr/>
          <p:nvPr/>
        </p:nvSpPr>
        <p:spPr>
          <a:xfrm>
            <a:off x="1122867" y="2271374"/>
            <a:ext cx="9718284" cy="18975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" name="Rettangolo 1"/>
          <p:cNvSpPr/>
          <p:nvPr/>
        </p:nvSpPr>
        <p:spPr>
          <a:xfrm>
            <a:off x="1198704" y="2417721"/>
            <a:ext cx="95282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buFont typeface="Wingdings" panose="05000000000000000000" pitchFamily="2" charset="2"/>
              <a:buNone/>
            </a:pPr>
            <a:r>
              <a:rPr lang="it-IT" alt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Raccolta 20 ml di sangue all’arruolamento e alla I e II PD</a:t>
            </a:r>
            <a:r>
              <a:rPr lang="it-IT" alt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it-IT" sz="2000" b="1" u="sng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(MANDATORIA)</a:t>
            </a:r>
          </a:p>
        </p:txBody>
      </p:sp>
      <p:sp>
        <p:nvSpPr>
          <p:cNvPr id="3" name="Rettangolo 2"/>
          <p:cNvSpPr/>
          <p:nvPr/>
        </p:nvSpPr>
        <p:spPr>
          <a:xfrm>
            <a:off x="1122866" y="1678533"/>
            <a:ext cx="97182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None/>
            </a:pPr>
            <a:r>
              <a:rPr lang="it-IT" alt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Per tutti i pazienti che hanno aderito allo studio è stato chiesto il consenso alla donazione di:</a:t>
            </a:r>
          </a:p>
        </p:txBody>
      </p:sp>
      <p:sp>
        <p:nvSpPr>
          <p:cNvPr id="13" name="Titolo 1"/>
          <p:cNvSpPr>
            <a:spLocks noGrp="1" noChangeArrowheads="1"/>
          </p:cNvSpPr>
          <p:nvPr>
            <p:ph type="title"/>
          </p:nvPr>
        </p:nvSpPr>
        <p:spPr>
          <a:xfrm>
            <a:off x="3527413" y="642184"/>
            <a:ext cx="4909190" cy="636587"/>
          </a:xfrm>
        </p:spPr>
        <p:txBody>
          <a:bodyPr>
            <a:normAutofit/>
          </a:bodyPr>
          <a:lstStyle/>
          <a:p>
            <a:r>
              <a:rPr lang="it-IT" altLang="it-IT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Ricerca traslazionale</a:t>
            </a:r>
          </a:p>
        </p:txBody>
      </p: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41648E49-0608-2F45-BB50-8DB392998C4D}"/>
              </a:ext>
            </a:extLst>
          </p:cNvPr>
          <p:cNvSpPr txBox="1">
            <a:spLocks/>
          </p:cNvSpPr>
          <p:nvPr/>
        </p:nvSpPr>
        <p:spPr>
          <a:xfrm>
            <a:off x="1198704" y="2832243"/>
            <a:ext cx="5408699" cy="17287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  <a:defRPr/>
            </a:pPr>
            <a:r>
              <a:rPr lang="it-IT" altLang="it-IT" sz="1800" b="1" dirty="0">
                <a:solidFill>
                  <a:srgbClr val="C00000"/>
                </a:solidFill>
                <a:cs typeface="Calibri" panose="020F0502020204030204" pitchFamily="34" charset="0"/>
              </a:rPr>
              <a:t>Obiettivi </a:t>
            </a:r>
            <a:r>
              <a:rPr lang="it-IT" altLang="it-IT" sz="1800" b="1" dirty="0" err="1">
                <a:solidFill>
                  <a:srgbClr val="C00000"/>
                </a:solidFill>
                <a:cs typeface="Calibri" panose="020F0502020204030204" pitchFamily="34" charset="0"/>
              </a:rPr>
              <a:t>pre</a:t>
            </a:r>
            <a:r>
              <a:rPr lang="it-IT" altLang="it-IT" sz="1800" b="1" dirty="0">
                <a:solidFill>
                  <a:srgbClr val="C00000"/>
                </a:solidFill>
                <a:cs typeface="Calibri" panose="020F0502020204030204" pitchFamily="34" charset="0"/>
              </a:rPr>
              <a:t>-pianificati: </a:t>
            </a:r>
            <a:endParaRPr lang="it-IT" altLang="it-IT" sz="1800" b="1" dirty="0">
              <a:cs typeface="Calibri" panose="020F0502020204030204" pitchFamily="34" charset="0"/>
            </a:endParaRPr>
          </a:p>
          <a:p>
            <a:pPr lvl="1">
              <a:buClr>
                <a:schemeClr val="bg2">
                  <a:lumMod val="50000"/>
                </a:schemeClr>
              </a:buClr>
              <a:defRPr/>
            </a:pPr>
            <a:r>
              <a:rPr lang="it-IT" altLang="it-IT" sz="1600" b="1" dirty="0">
                <a:cs typeface="Calibri" panose="020F0502020204030204" pitchFamily="34" charset="0"/>
              </a:rPr>
              <a:t>Analisi quantitativa </a:t>
            </a:r>
            <a:r>
              <a:rPr lang="it-IT" altLang="it-IT" sz="1600" b="1" dirty="0" err="1">
                <a:cs typeface="Calibri" panose="020F0502020204030204" pitchFamily="34" charset="0"/>
              </a:rPr>
              <a:t>ctDNA</a:t>
            </a:r>
            <a:endParaRPr lang="it-IT" altLang="it-IT" sz="1600" b="1" dirty="0">
              <a:cs typeface="Calibri" panose="020F0502020204030204" pitchFamily="34" charset="0"/>
            </a:endParaRPr>
          </a:p>
          <a:p>
            <a:pPr lvl="1">
              <a:buClr>
                <a:schemeClr val="bg2">
                  <a:lumMod val="50000"/>
                </a:schemeClr>
              </a:buClr>
              <a:defRPr/>
            </a:pPr>
            <a:r>
              <a:rPr lang="it-IT" altLang="it-IT" sz="1600" b="1" dirty="0">
                <a:cs typeface="Calibri" panose="020F0502020204030204" pitchFamily="34" charset="0"/>
              </a:rPr>
              <a:t>Analisi mutazionale </a:t>
            </a:r>
            <a:r>
              <a:rPr lang="it-IT" altLang="it-IT" sz="1600" b="1" dirty="0" err="1">
                <a:cs typeface="Calibri" panose="020F0502020204030204" pitchFamily="34" charset="0"/>
              </a:rPr>
              <a:t>ctDNA</a:t>
            </a:r>
            <a:endParaRPr lang="it-IT" altLang="it-IT" sz="1600" b="1" dirty="0">
              <a:cs typeface="Calibri" panose="020F0502020204030204" pitchFamily="34" charset="0"/>
            </a:endParaRPr>
          </a:p>
          <a:p>
            <a:pPr lvl="1">
              <a:buClr>
                <a:schemeClr val="bg2">
                  <a:lumMod val="50000"/>
                </a:schemeClr>
              </a:buClr>
              <a:defRPr/>
            </a:pPr>
            <a:r>
              <a:rPr lang="it-IT" altLang="it-IT" sz="1600" b="1" dirty="0">
                <a:cs typeface="Calibri" panose="020F0502020204030204" pitchFamily="34" charset="0"/>
              </a:rPr>
              <a:t>Attività plasmatica della </a:t>
            </a:r>
            <a:r>
              <a:rPr lang="it-IT" altLang="it-IT" sz="1600" b="1" dirty="0" err="1">
                <a:cs typeface="Calibri" panose="020F0502020204030204" pitchFamily="34" charset="0"/>
              </a:rPr>
              <a:t>Timidilato</a:t>
            </a:r>
            <a:r>
              <a:rPr lang="it-IT" altLang="it-IT" sz="1600" b="1" dirty="0">
                <a:cs typeface="Calibri" panose="020F0502020204030204" pitchFamily="34" charset="0"/>
              </a:rPr>
              <a:t> </a:t>
            </a:r>
            <a:r>
              <a:rPr lang="it-IT" altLang="it-IT" sz="1600" b="1" dirty="0" err="1">
                <a:cs typeface="Calibri" panose="020F0502020204030204" pitchFamily="34" charset="0"/>
              </a:rPr>
              <a:t>Kinasi</a:t>
            </a:r>
            <a:r>
              <a:rPr lang="it-IT" altLang="it-IT" sz="1600" b="1" dirty="0">
                <a:cs typeface="Calibri" panose="020F0502020204030204" pitchFamily="34" charset="0"/>
              </a:rPr>
              <a:t> 1</a:t>
            </a:r>
          </a:p>
          <a:p>
            <a:pPr lvl="1">
              <a:buFont typeface="Wingdings" panose="05000000000000000000" pitchFamily="2" charset="2"/>
              <a:buChar char="q"/>
              <a:defRPr/>
            </a:pPr>
            <a:endParaRPr lang="it-IT" altLang="it-IT" sz="1400" b="1" u="sng" dirty="0">
              <a:latin typeface="Dubai Medium" panose="020B0503030403030204" pitchFamily="34" charset="-78"/>
              <a:cs typeface="Dubai Medium" panose="020B0503030403030204" pitchFamily="34" charset="-78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endParaRPr lang="it-IT" altLang="it-IT" sz="1600" dirty="0">
              <a:latin typeface="Dubai Medium" panose="020B0503030403030204" pitchFamily="34" charset="-78"/>
              <a:cs typeface="Dubai Medium" panose="020B0503030403030204" pitchFamily="34" charset="-78"/>
            </a:endParaRPr>
          </a:p>
          <a:p>
            <a:pPr>
              <a:defRPr/>
            </a:pPr>
            <a:endParaRPr lang="it-IT" altLang="it-IT" sz="1600" dirty="0">
              <a:latin typeface="Dubai Medium" panose="020B0503030403030204" pitchFamily="34" charset="-78"/>
              <a:cs typeface="Dubai Medium" panose="020B0503030403030204" pitchFamily="34" charset="-78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it-IT" altLang="it-IT" sz="1600" dirty="0">
              <a:latin typeface="Dubai Medium" panose="020B0503030403030204" pitchFamily="34" charset="-78"/>
              <a:cs typeface="Dubai Medium" panose="020B0503030403030204" pitchFamily="34" charset="-78"/>
            </a:endParaRPr>
          </a:p>
        </p:txBody>
      </p: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AD76CEDE-6D34-654E-A0E5-B6FC78AE7DFF}"/>
              </a:ext>
            </a:extLst>
          </p:cNvPr>
          <p:cNvSpPr txBox="1">
            <a:spLocks/>
          </p:cNvSpPr>
          <p:nvPr/>
        </p:nvSpPr>
        <p:spPr bwMode="auto">
          <a:xfrm>
            <a:off x="6106689" y="2787374"/>
            <a:ext cx="5235176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D99"/>
              </a:buClr>
              <a:buFont typeface="Wingdings" pitchFamily="2" charset="2"/>
              <a:buChar char="§"/>
              <a:defRPr sz="3200" kern="1200">
                <a:solidFill>
                  <a:srgbClr val="292929"/>
                </a:solidFill>
                <a:latin typeface="Dubai Medium" panose="020B0603030403030204" pitchFamily="34" charset="-78"/>
                <a:ea typeface="+mn-ea"/>
                <a:cs typeface="Dubai Medium" panose="020B0603030403030204" pitchFamily="34" charset="-7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D99"/>
              </a:buClr>
              <a:buFont typeface="Wingdings" pitchFamily="2" charset="2"/>
              <a:buChar char="§"/>
              <a:defRPr sz="2800" kern="1200">
                <a:solidFill>
                  <a:srgbClr val="292929"/>
                </a:solidFill>
                <a:latin typeface="Dubai Medium" panose="020B0603030403030204" pitchFamily="34" charset="-78"/>
                <a:ea typeface="+mn-ea"/>
                <a:cs typeface="Dubai Medium" panose="020B0603030403030204" pitchFamily="34" charset="-7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D99"/>
              </a:buClr>
              <a:buFont typeface="Wingdings" pitchFamily="2" charset="2"/>
              <a:buChar char="§"/>
              <a:defRPr sz="2400" kern="1200">
                <a:solidFill>
                  <a:srgbClr val="292929"/>
                </a:solidFill>
                <a:latin typeface="Dubai Medium" panose="020B0603030403030204" pitchFamily="34" charset="-78"/>
                <a:ea typeface="+mn-ea"/>
                <a:cs typeface="Dubai Medium" panose="020B0603030403030204" pitchFamily="34" charset="-7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D99"/>
              </a:buClr>
              <a:buFont typeface="Wingdings" pitchFamily="2" charset="2"/>
              <a:buChar char="§"/>
              <a:defRPr sz="2000" kern="1200">
                <a:solidFill>
                  <a:srgbClr val="292929"/>
                </a:solidFill>
                <a:latin typeface="Dubai Medium" panose="020B0603030403030204" pitchFamily="34" charset="-78"/>
                <a:ea typeface="+mn-ea"/>
                <a:cs typeface="Dubai Medium" panose="020B0603030403030204" pitchFamily="34" charset="-7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D99"/>
              </a:buClr>
              <a:buFont typeface="Wingdings" pitchFamily="2" charset="2"/>
              <a:buChar char="§"/>
              <a:defRPr sz="2000" kern="1200">
                <a:solidFill>
                  <a:srgbClr val="292929"/>
                </a:solidFill>
                <a:latin typeface="Dubai Medium" panose="020B0603030403030204" pitchFamily="34" charset="-78"/>
                <a:ea typeface="+mn-ea"/>
                <a:cs typeface="Dubai Medium" panose="020B0603030403030204" pitchFamily="34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  <a:defRPr/>
            </a:pPr>
            <a:r>
              <a:rPr lang="it-IT" altLang="it-IT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Obiettivi esploratori:</a:t>
            </a:r>
            <a:endParaRPr lang="it-IT" altLang="it-IT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it-IT" altLang="it-IT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Esosomi</a:t>
            </a:r>
            <a:r>
              <a:rPr lang="it-IT" altLang="it-IT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circolanti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it-IT" altLang="it-IT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Citochine e fattori di crescita circolanti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it-IT" altLang="it-IT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Altri </a:t>
            </a:r>
            <a:r>
              <a:rPr lang="it-IT" altLang="it-IT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biomarkers</a:t>
            </a:r>
            <a:r>
              <a:rPr lang="it-IT" altLang="it-IT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circolanti </a:t>
            </a:r>
          </a:p>
          <a:p>
            <a:pPr eaLnBrk="1" hangingPunct="1">
              <a:spcBef>
                <a:spcPct val="0"/>
              </a:spcBef>
              <a:buClrTx/>
              <a:buFont typeface="Wingdings" pitchFamily="2" charset="2"/>
              <a:buNone/>
              <a:defRPr/>
            </a:pPr>
            <a:endParaRPr lang="it-IT" altLang="it-IT" sz="1600" dirty="0">
              <a:latin typeface="Dubai Medium" panose="020B0503030403030204" pitchFamily="34" charset="-78"/>
              <a:cs typeface="Dubai Medium" panose="020B0503030403030204" pitchFamily="34" charset="-78"/>
            </a:endParaRPr>
          </a:p>
          <a:p>
            <a:pPr>
              <a:defRPr/>
            </a:pPr>
            <a:endParaRPr lang="it-IT" altLang="it-IT" sz="1600" dirty="0">
              <a:latin typeface="Dubai Medium" panose="020B0503030403030204" pitchFamily="34" charset="-78"/>
              <a:cs typeface="Dubai Medium" panose="020B0503030403030204" pitchFamily="34" charset="-78"/>
            </a:endParaRPr>
          </a:p>
          <a:p>
            <a:pPr marL="0" indent="0">
              <a:buNone/>
              <a:defRPr/>
            </a:pPr>
            <a:endParaRPr lang="it-IT" altLang="it-IT" sz="1600" dirty="0">
              <a:latin typeface="Dubai Medium" panose="020B0503030403030204" pitchFamily="34" charset="-78"/>
              <a:cs typeface="Dubai Medium" panose="020B0503030403030204" pitchFamily="34" charset="-78"/>
            </a:endParaRPr>
          </a:p>
        </p:txBody>
      </p:sp>
      <p:sp>
        <p:nvSpPr>
          <p:cNvPr id="15" name="Rettangolo arrotondato 7">
            <a:extLst>
              <a:ext uri="{FF2B5EF4-FFF2-40B4-BE49-F238E27FC236}">
                <a16:creationId xmlns:a16="http://schemas.microsoft.com/office/drawing/2014/main" id="{60298B1A-7EF0-DD48-B716-4F68E8B2703C}"/>
              </a:ext>
            </a:extLst>
          </p:cNvPr>
          <p:cNvSpPr/>
          <p:nvPr/>
        </p:nvSpPr>
        <p:spPr>
          <a:xfrm>
            <a:off x="1122866" y="4481043"/>
            <a:ext cx="9718284" cy="138881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6" name="Segnaposto contenuto 4"/>
          <p:cNvSpPr>
            <a:spLocks noGrp="1"/>
          </p:cNvSpPr>
          <p:nvPr>
            <p:ph idx="1"/>
          </p:nvPr>
        </p:nvSpPr>
        <p:spPr>
          <a:xfrm>
            <a:off x="979743" y="4689871"/>
            <a:ext cx="9718284" cy="1066865"/>
          </a:xfrm>
        </p:spPr>
        <p:txBody>
          <a:bodyPr>
            <a:normAutofit fontScale="92500" lnSpcReduction="10000"/>
          </a:bodyPr>
          <a:lstStyle/>
          <a:p>
            <a:pPr lvl="1" algn="just"/>
            <a:r>
              <a:rPr lang="it-IT" altLang="it-IT" sz="1900" dirty="0">
                <a:latin typeface="Calibri" panose="020F0502020204030204" pitchFamily="34" charset="0"/>
                <a:cs typeface="Calibri" panose="020F0502020204030204" pitchFamily="34" charset="0"/>
              </a:rPr>
              <a:t>Un blocco tumorale in paraffina del tumore primario all’arruolamento                                  </a:t>
            </a:r>
            <a:r>
              <a:rPr lang="it-IT" altLang="it-IT" sz="1900" b="1" u="sng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(RACCOLTA FACOLTATIVA)</a:t>
            </a:r>
          </a:p>
          <a:p>
            <a:pPr lvl="1" algn="just"/>
            <a:r>
              <a:rPr lang="it-IT" altLang="it-IT" sz="1900" dirty="0">
                <a:latin typeface="Calibri" panose="020F0502020204030204" pitchFamily="34" charset="0"/>
                <a:cs typeface="Calibri" panose="020F0502020204030204" pitchFamily="34" charset="0"/>
              </a:rPr>
              <a:t>Un blocco tumorale in paraffina del tumore del sito metastatico alla I e alla II PD                  </a:t>
            </a:r>
            <a:r>
              <a:rPr lang="it-IT" altLang="it-IT" sz="1900" b="1" u="sng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(RACCOLTA FACOLTATIVA)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3120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746" y="1340665"/>
            <a:ext cx="6884988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304EEF75-F7FD-49C7-84DD-00094E2202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7516" y="80979"/>
            <a:ext cx="1664516" cy="710252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5955FC2D-C1A2-D54B-B723-45A7755365CC}"/>
              </a:ext>
            </a:extLst>
          </p:cNvPr>
          <p:cNvSpPr/>
          <p:nvPr/>
        </p:nvSpPr>
        <p:spPr>
          <a:xfrm>
            <a:off x="7903348" y="5857255"/>
            <a:ext cx="4000500" cy="458787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E61E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600" b="1" i="1" dirty="0">
                <a:solidFill>
                  <a:schemeClr val="accent4">
                    <a:lumMod val="10000"/>
                  </a:schemeClr>
                </a:solidFill>
              </a:rPr>
              <a:t>* Dati aggiornati al 22/11/2021</a:t>
            </a:r>
          </a:p>
        </p:txBody>
      </p:sp>
      <p:sp>
        <p:nvSpPr>
          <p:cNvPr id="9" name="Titolo 1"/>
          <p:cNvSpPr txBox="1">
            <a:spLocks noChangeArrowheads="1"/>
          </p:cNvSpPr>
          <p:nvPr/>
        </p:nvSpPr>
        <p:spPr>
          <a:xfrm>
            <a:off x="2769418" y="384842"/>
            <a:ext cx="6374583" cy="8127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3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Status campioni ematici raccolti*</a:t>
            </a:r>
          </a:p>
        </p:txBody>
      </p:sp>
    </p:spTree>
    <p:extLst>
      <p:ext uri="{BB962C8B-B14F-4D97-AF65-F5344CB8AC3E}">
        <p14:creationId xmlns:p14="http://schemas.microsoft.com/office/powerpoint/2010/main" val="789095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Segnaposto contenuto 2"/>
          <p:cNvSpPr>
            <a:spLocks noGrp="1" noChangeArrowheads="1"/>
          </p:cNvSpPr>
          <p:nvPr>
            <p:ph idx="1"/>
          </p:nvPr>
        </p:nvSpPr>
        <p:spPr>
          <a:xfrm>
            <a:off x="1376899" y="2928933"/>
            <a:ext cx="9253994" cy="16641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altLang="it-IT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it-IT" alt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Per poter organizzare la spedizione si prega di fornire alla CRO le seguenti informazioni: </a:t>
            </a:r>
          </a:p>
        </p:txBody>
      </p:sp>
      <p:sp>
        <p:nvSpPr>
          <p:cNvPr id="2" name="Rettangolo 1"/>
          <p:cNvSpPr/>
          <p:nvPr/>
        </p:nvSpPr>
        <p:spPr>
          <a:xfrm>
            <a:off x="1376899" y="1747445"/>
            <a:ext cx="9253994" cy="707886"/>
          </a:xfrm>
          <a:prstGeom prst="rect">
            <a:avLst/>
          </a:prstGeom>
          <a:solidFill>
            <a:srgbClr val="D4D6C1"/>
          </a:solidFill>
        </p:spPr>
        <p:txBody>
          <a:bodyPr wrap="square">
            <a:spAutoFit/>
          </a:bodyPr>
          <a:lstStyle/>
          <a:p>
            <a:pPr algn="ctr"/>
            <a:r>
              <a:rPr lang="it-IT" alt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E’ attualmente in corso il trasferimento alla </a:t>
            </a:r>
            <a:r>
              <a:rPr lang="it-IT" alt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Biobanca</a:t>
            </a:r>
            <a:r>
              <a:rPr lang="it-IT" alt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dell’Università di Napoli Federico II dei campioni ematici finora raccolti e stoccati presso i centri sperimentali.</a:t>
            </a:r>
          </a:p>
        </p:txBody>
      </p:sp>
      <p:sp>
        <p:nvSpPr>
          <p:cNvPr id="3" name="Rettangolo 2"/>
          <p:cNvSpPr/>
          <p:nvPr/>
        </p:nvSpPr>
        <p:spPr>
          <a:xfrm>
            <a:off x="1376899" y="4593033"/>
            <a:ext cx="92539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Numero dei campioni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Volume delle provette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Codice campione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Codice paziente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304EEF75-F7FD-49C7-84DD-00094E2202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7516" y="80979"/>
            <a:ext cx="1664516" cy="710252"/>
          </a:xfrm>
          <a:prstGeom prst="rect">
            <a:avLst/>
          </a:prstGeom>
        </p:spPr>
      </p:pic>
      <p:sp>
        <p:nvSpPr>
          <p:cNvPr id="8" name="Titolo 1"/>
          <p:cNvSpPr txBox="1">
            <a:spLocks noChangeArrowheads="1"/>
          </p:cNvSpPr>
          <p:nvPr/>
        </p:nvSpPr>
        <p:spPr>
          <a:xfrm>
            <a:off x="1224178" y="612686"/>
            <a:ext cx="9406714" cy="662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2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it-IT" altLang="it-IT" sz="4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Spedizione dei campioni ematici alla </a:t>
            </a:r>
            <a:r>
              <a:rPr lang="it-IT" altLang="it-IT" sz="440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Biobanca</a:t>
            </a:r>
            <a:endParaRPr lang="it-IT" altLang="it-IT" sz="44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315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Segnaposto numero diapositiva 3"/>
          <p:cNvSpPr>
            <a:spLocks noGrp="1"/>
          </p:cNvSpPr>
          <p:nvPr>
            <p:ph type="sldNum" sz="quarter" idx="11"/>
          </p:nvPr>
        </p:nvSpPr>
        <p:spPr bwMode="auto">
          <a:xfrm>
            <a:off x="8077200" y="6477001"/>
            <a:ext cx="2133600" cy="244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4D99"/>
              </a:buClr>
              <a:buFont typeface="Wingdings" panose="05000000000000000000" pitchFamily="2" charset="2"/>
              <a:buChar char="§"/>
              <a:defRPr sz="3200">
                <a:solidFill>
                  <a:srgbClr val="29292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4D99"/>
              </a:buClr>
              <a:buFont typeface="Wingdings" panose="05000000000000000000" pitchFamily="2" charset="2"/>
              <a:buChar char="§"/>
              <a:defRPr sz="2800">
                <a:solidFill>
                  <a:srgbClr val="29292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4D99"/>
              </a:buClr>
              <a:buFont typeface="Wingdings" panose="05000000000000000000" pitchFamily="2" charset="2"/>
              <a:buChar char="§"/>
              <a:defRPr sz="2400">
                <a:solidFill>
                  <a:srgbClr val="29292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4D99"/>
              </a:buClr>
              <a:buFont typeface="Wingdings" panose="05000000000000000000" pitchFamily="2" charset="2"/>
              <a:buChar char="§"/>
              <a:defRPr sz="2000">
                <a:solidFill>
                  <a:srgbClr val="29292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4D99"/>
              </a:buClr>
              <a:buFont typeface="Wingdings" panose="05000000000000000000" pitchFamily="2" charset="2"/>
              <a:buChar char="§"/>
              <a:defRPr sz="2000">
                <a:solidFill>
                  <a:srgbClr val="29292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D99"/>
              </a:buClr>
              <a:buFont typeface="Wingdings" panose="05000000000000000000" pitchFamily="2" charset="2"/>
              <a:buChar char="§"/>
              <a:defRPr sz="2000">
                <a:solidFill>
                  <a:srgbClr val="29292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D99"/>
              </a:buClr>
              <a:buFont typeface="Wingdings" panose="05000000000000000000" pitchFamily="2" charset="2"/>
              <a:buChar char="§"/>
              <a:defRPr sz="2000">
                <a:solidFill>
                  <a:srgbClr val="29292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D99"/>
              </a:buClr>
              <a:buFont typeface="Wingdings" panose="05000000000000000000" pitchFamily="2" charset="2"/>
              <a:buChar char="§"/>
              <a:defRPr sz="2000">
                <a:solidFill>
                  <a:srgbClr val="29292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D99"/>
              </a:buClr>
              <a:buFont typeface="Wingdings" panose="05000000000000000000" pitchFamily="2" charset="2"/>
              <a:buChar char="§"/>
              <a:defRPr sz="2000">
                <a:solidFill>
                  <a:srgbClr val="29292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it-IT" sz="1200" dirty="0">
              <a:solidFill>
                <a:srgbClr val="FFFFFF"/>
              </a:solidFill>
            </a:endParaRPr>
          </a:p>
        </p:txBody>
      </p:sp>
      <p:sp>
        <p:nvSpPr>
          <p:cNvPr id="47108" name="Segnaposto contenuto 2"/>
          <p:cNvSpPr>
            <a:spLocks noGrp="1" noChangeArrowheads="1"/>
          </p:cNvSpPr>
          <p:nvPr>
            <p:ph idx="1"/>
          </p:nvPr>
        </p:nvSpPr>
        <p:spPr>
          <a:xfrm>
            <a:off x="1909638" y="2085494"/>
            <a:ext cx="8229600" cy="3137541"/>
          </a:xfrm>
        </p:spPr>
        <p:txBody>
          <a:bodyPr>
            <a:normAutofit/>
          </a:bodyPr>
          <a:lstStyle/>
          <a:p>
            <a:pPr algn="just">
              <a:spcAft>
                <a:spcPts val="1200"/>
              </a:spcAft>
            </a:pPr>
            <a:r>
              <a:rPr lang="it-IT" alt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scheda </a:t>
            </a:r>
            <a:r>
              <a:rPr lang="it-IT" alt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Biological</a:t>
            </a:r>
            <a:r>
              <a:rPr lang="it-IT" alt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 Sample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it-IT" altLang="it-IT" sz="1500" dirty="0">
                <a:latin typeface="Calibri" panose="020F0502020204030204" pitchFamily="34" charset="0"/>
                <a:cs typeface="Calibri" panose="020F0502020204030204" pitchFamily="34" charset="0"/>
              </a:rPr>
              <a:t>       (</a:t>
            </a:r>
            <a:r>
              <a:rPr lang="it-IT" altLang="it-IT" sz="1500" i="1" dirty="0">
                <a:latin typeface="Calibri" panose="020F0502020204030204" pitchFamily="34" charset="0"/>
                <a:cs typeface="Calibri" panose="020F0502020204030204" pitchFamily="34" charset="0"/>
              </a:rPr>
              <a:t>Inserire il corretto quantitativo di campioni di tessuto e di sangue raccolto)</a:t>
            </a:r>
            <a:endParaRPr lang="it-IT" altLang="it-IT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it-IT" alt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schede di Follow-up</a:t>
            </a:r>
          </a:p>
          <a:p>
            <a:pPr algn="just">
              <a:spcAft>
                <a:spcPts val="1200"/>
              </a:spcAft>
            </a:pPr>
            <a:r>
              <a:rPr lang="it-IT" alt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schede di trattamento e rivalutazione di malattia per i pazienti ancora in trattamento</a:t>
            </a:r>
          </a:p>
          <a:p>
            <a:pPr algn="just">
              <a:spcAft>
                <a:spcPts val="1200"/>
              </a:spcAft>
            </a:pPr>
            <a:r>
              <a:rPr lang="it-IT" alt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fine trattamento per tutti i pazienti usciti dallo studio</a:t>
            </a:r>
          </a:p>
          <a:p>
            <a:pPr lvl="1">
              <a:spcAft>
                <a:spcPts val="1200"/>
              </a:spcAft>
            </a:pPr>
            <a:endParaRPr lang="it-IT" altLang="it-IT" sz="2000" b="1" dirty="0">
              <a:latin typeface="Dubai Medium" pitchFamily="34" charset="0"/>
              <a:cs typeface="Dubai Medium" pitchFamily="34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304EEF75-F7FD-49C7-84DD-00094E2202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7516" y="80979"/>
            <a:ext cx="1664516" cy="710252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1521380" y="5105269"/>
            <a:ext cx="9006116" cy="923330"/>
          </a:xfrm>
          <a:prstGeom prst="rect">
            <a:avLst/>
          </a:prstGeom>
          <a:solidFill>
            <a:srgbClr val="D4D6C1"/>
          </a:solidFill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endParaRPr lang="it-IT" altLang="it-IT" b="1" u="sng" dirty="0">
              <a:solidFill>
                <a:srgbClr val="C00000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it-IT" altLang="it-IT" b="1" u="sng" dirty="0">
                <a:solidFill>
                  <a:srgbClr val="C00000"/>
                </a:solidFill>
              </a:rPr>
              <a:t>N.B. per alcune pazienti randomizzate non è stato registrato in </a:t>
            </a:r>
            <a:r>
              <a:rPr lang="it-IT" altLang="it-IT" b="1" u="sng" dirty="0" err="1">
                <a:solidFill>
                  <a:srgbClr val="C00000"/>
                </a:solidFill>
              </a:rPr>
              <a:t>eCRF</a:t>
            </a:r>
            <a:r>
              <a:rPr lang="it-IT" altLang="it-IT" b="1" u="sng" dirty="0">
                <a:solidFill>
                  <a:srgbClr val="C00000"/>
                </a:solidFill>
              </a:rPr>
              <a:t> alcun trattamento!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it-IT" altLang="it-IT" b="1" u="sng" dirty="0">
              <a:solidFill>
                <a:srgbClr val="C000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441868" y="1377608"/>
            <a:ext cx="100981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it-IT" sz="2200" dirty="0">
                <a:latin typeface="Calibri" panose="020F0502020204030204" pitchFamily="34" charset="0"/>
                <a:cs typeface="Calibri" panose="020F0502020204030204" pitchFamily="34" charset="0"/>
              </a:rPr>
              <a:t>È di fondamentale importanza aggiornare e registrare le CRF </a:t>
            </a:r>
            <a:r>
              <a:rPr lang="it-IT" altLang="it-IT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pending</a:t>
            </a:r>
            <a:r>
              <a:rPr lang="it-IT" altLang="it-IT" sz="2200" dirty="0">
                <a:latin typeface="Calibri" panose="020F0502020204030204" pitchFamily="34" charset="0"/>
                <a:cs typeface="Calibri" panose="020F0502020204030204" pitchFamily="34" charset="0"/>
              </a:rPr>
              <a:t>, in particolare: </a:t>
            </a:r>
          </a:p>
          <a:p>
            <a:endParaRPr lang="it-IT" dirty="0"/>
          </a:p>
        </p:txBody>
      </p:sp>
      <p:sp>
        <p:nvSpPr>
          <p:cNvPr id="8" name="Titolo 1"/>
          <p:cNvSpPr txBox="1">
            <a:spLocks noChangeArrowheads="1"/>
          </p:cNvSpPr>
          <p:nvPr/>
        </p:nvSpPr>
        <p:spPr>
          <a:xfrm>
            <a:off x="2539742" y="292619"/>
            <a:ext cx="6969391" cy="636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Criticità: aggiornamento </a:t>
            </a:r>
            <a:r>
              <a:rPr lang="it-IT" altLang="it-IT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eCRF</a:t>
            </a:r>
            <a:endParaRPr lang="it-IT" altLang="it-IT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8975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1266</TotalTime>
  <Words>599</Words>
  <Application>Microsoft Macintosh PowerPoint</Application>
  <PresentationFormat>Widescreen</PresentationFormat>
  <Paragraphs>54</Paragraphs>
  <Slides>11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20" baseType="lpstr">
      <vt:lpstr>ＭＳ Ｐゴシック</vt:lpstr>
      <vt:lpstr>Arial</vt:lpstr>
      <vt:lpstr>Calibri</vt:lpstr>
      <vt:lpstr>Calibri Light</vt:lpstr>
      <vt:lpstr>Dubai Medium</vt:lpstr>
      <vt:lpstr>Symbol</vt:lpstr>
      <vt:lpstr>Times New Roman</vt:lpstr>
      <vt:lpstr>Wingdings</vt:lpstr>
      <vt:lpstr>Tema di Office</vt:lpstr>
      <vt:lpstr>Presentazione standard di PowerPoint</vt:lpstr>
      <vt:lpstr>Presentazione standard di PowerPoint</vt:lpstr>
      <vt:lpstr>Disegno dello studio</vt:lpstr>
      <vt:lpstr>Presentazione standard di PowerPoint</vt:lpstr>
      <vt:lpstr>Presentazione standard di PowerPoint</vt:lpstr>
      <vt:lpstr>Ricerca traslazionale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grafica</dc:creator>
  <cp:lastModifiedBy>Microsoft Office User</cp:lastModifiedBy>
  <cp:revision>53</cp:revision>
  <dcterms:created xsi:type="dcterms:W3CDTF">2021-10-13T12:30:32Z</dcterms:created>
  <dcterms:modified xsi:type="dcterms:W3CDTF">2021-11-26T06:53:16Z</dcterms:modified>
</cp:coreProperties>
</file>