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 b="def" i="def"/>
      <a:tcStyle>
        <a:tcBdr/>
        <a:fill>
          <a:solidFill>
            <a:srgbClr val="E8EA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 b="def" i="def"/>
      <a:tcStyle>
        <a:tcBdr/>
        <a:fill>
          <a:solidFill>
            <a:srgbClr val="E7EC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egnaposto tes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egnaposto testo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Segnaposto immagine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rcRect l="832" t="94676" r="6058" b="0"/>
          <a:stretch>
            <a:fillRect/>
          </a:stretch>
        </p:blipFill>
        <p:spPr>
          <a:xfrm>
            <a:off x="-1" y="6492873"/>
            <a:ext cx="12192002" cy="365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1F5FA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olo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ottotitolo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5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832" t="0" r="6058" b="0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IM 1 (N-)"/>
          <p:cNvSpPr txBox="1"/>
          <p:nvPr>
            <p:ph type="title"/>
          </p:nvPr>
        </p:nvSpPr>
        <p:spPr>
          <a:xfrm>
            <a:off x="2370137" y="152022"/>
            <a:ext cx="7451726" cy="1470028"/>
          </a:xfrm>
          <a:prstGeom prst="rect">
            <a:avLst/>
          </a:prstGeom>
          <a:solidFill>
            <a:schemeClr val="accent2">
              <a:satOff val="-18523"/>
              <a:lumOff val="-12039"/>
            </a:schemeClr>
          </a:solidFill>
          <a:effectLst>
            <a:outerShdw sx="100000" sy="100000" kx="0" ky="0" algn="b" rotWithShape="0" blurRad="0" dist="53881" dir="2700000">
              <a:srgbClr val="1C1C1C"/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b="1" sz="4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GIM 1 (N-)</a:t>
            </a:r>
          </a:p>
        </p:txBody>
      </p:sp>
      <p:sp>
        <p:nvSpPr>
          <p:cNvPr id="108" name="«A phase III randomized study of sequential Epidoxorubicin plus Cyclophosphamide followed by Docetaxel (EC→D) versus the combination of 5-Fluorouracil, Epidoxorubicin and Cyclophosphamide (FEC) as adjuvant treatment of node-negative early breast cancer.»"/>
          <p:cNvSpPr txBox="1"/>
          <p:nvPr>
            <p:ph type="body" sz="quarter" idx="1"/>
          </p:nvPr>
        </p:nvSpPr>
        <p:spPr>
          <a:xfrm>
            <a:off x="2370137" y="1782785"/>
            <a:ext cx="7451726" cy="1470028"/>
          </a:xfrm>
          <a:prstGeom prst="rect">
            <a:avLst/>
          </a:prstGeom>
        </p:spPr>
        <p:txBody>
          <a:bodyPr/>
          <a:lstStyle>
            <a:lvl1pPr marL="0" indent="0" algn="ctr" defTabSz="612648">
              <a:lnSpc>
                <a:spcPct val="100000"/>
              </a:lnSpc>
              <a:spcBef>
                <a:spcPts val="300"/>
              </a:spcBef>
              <a:buSzTx/>
              <a:buNone/>
              <a:defRPr b="1" i="1" sz="2000">
                <a:solidFill>
                  <a:srgbClr val="292929"/>
                </a:solidFill>
              </a:defRPr>
            </a:lvl1pPr>
          </a:lstStyle>
          <a:p>
            <a:pPr/>
            <a:r>
              <a:t>«A phase III randomized study of sequential Epidoxorubicin plus Cyclophosphamide followed by Docetaxel (EC→D) versus the combination of 5-Fluorouracil, Epidoxorubicin and Cyclophosphamide (FEC) as adjuvant treatment of node-negative early breast cancer.»</a:t>
            </a:r>
          </a:p>
        </p:txBody>
      </p:sp>
      <p:sp>
        <p:nvSpPr>
          <p:cNvPr id="109" name="Dr. Simone Carrano, Napoli…"/>
          <p:cNvSpPr txBox="1"/>
          <p:nvPr/>
        </p:nvSpPr>
        <p:spPr>
          <a:xfrm>
            <a:off x="2900839" y="3129396"/>
            <a:ext cx="6390322" cy="307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Dr. Simone Carrano, Napoli </a:t>
            </a: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AOU FEDERICO II</a:t>
            </a: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UOC ONCOLOGIA MEDICA</a:t>
            </a: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Dir. Prof. Sabino De Placido</a:t>
            </a: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Meeting GIM (Gruppo Italiano Mammella)</a:t>
            </a: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Padova, HOTEL NH - Via Niccolò Tommaseo, 61</a:t>
            </a:r>
          </a:p>
          <a:p>
            <a:pPr algn="ctr">
              <a:spcBef>
                <a:spcPts val="400"/>
              </a:spcBef>
              <a:defRPr b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25 – 26 novembre 2021</a:t>
            </a:r>
          </a:p>
          <a:p>
            <a:pPr algn="ctr">
              <a:spcBef>
                <a:spcPts val="500"/>
              </a:spcBef>
              <a:defRPr b="1" i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spcBef>
                <a:spcPts val="300"/>
              </a:spcBef>
              <a:defRPr b="1" i="1" sz="15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Stato dell’arte dello studio</a:t>
            </a:r>
          </a:p>
        </p:txBody>
      </p:sp>
      <p:pic>
        <p:nvPicPr>
          <p:cNvPr id="110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61446" r="0" b="0"/>
          <a:stretch>
            <a:fillRect/>
          </a:stretch>
        </p:blipFill>
        <p:spPr>
          <a:xfrm>
            <a:off x="9320532" y="5724873"/>
            <a:ext cx="2201984" cy="593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rcRect l="25277" t="0" r="27897" b="38418"/>
          <a:stretch>
            <a:fillRect/>
          </a:stretch>
        </p:blipFill>
        <p:spPr>
          <a:xfrm>
            <a:off x="10015063" y="5020476"/>
            <a:ext cx="812953" cy="74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magine 11" descr="Immagin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235" y="5225655"/>
            <a:ext cx="1871037" cy="1074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Disegno dello studio"/>
          <p:cNvSpPr txBox="1"/>
          <p:nvPr>
            <p:ph type="ctrTitle"/>
          </p:nvPr>
        </p:nvSpPr>
        <p:spPr>
          <a:xfrm>
            <a:off x="1981200" y="115208"/>
            <a:ext cx="8229600" cy="868364"/>
          </a:xfrm>
          <a:prstGeom prst="rect">
            <a:avLst/>
          </a:prstGeom>
          <a:solidFill>
            <a:schemeClr val="accent2">
              <a:satOff val="-18523"/>
              <a:lumOff val="-12039"/>
            </a:schemeClr>
          </a:solidFill>
          <a:effectLst>
            <a:outerShdw sx="100000" sy="100000" kx="0" ky="0" algn="b" rotWithShape="0" blurRad="63500" dist="45790" dir="3378596">
              <a:srgbClr val="808080">
                <a:alpha val="50000"/>
              </a:srgbClr>
            </a:outerShdw>
          </a:effectLst>
        </p:spPr>
        <p:txBody>
          <a:bodyPr lIns="45719" tIns="45719" rIns="45719" bIns="45719" anchor="ctr"/>
          <a:lstStyle>
            <a:lvl1pPr>
              <a:lnSpc>
                <a:spcPct val="100000"/>
              </a:lnSpc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Disegno dello studio</a:t>
            </a:r>
          </a:p>
        </p:txBody>
      </p:sp>
      <p:sp>
        <p:nvSpPr>
          <p:cNvPr id="115" name="Studio multicentrico randomizzato di fase III per determinare se la somministrazione sequenziale di Epidoxorubicina e Ciclofosfamide (EC) seguito da Docetaxel (D) rispetto alla somministrazione del regime standard 5-Fluorouracile, Epidoxorubicina, Ciclof"/>
          <p:cNvSpPr txBox="1"/>
          <p:nvPr>
            <p:ph type="subTitle" idx="1"/>
          </p:nvPr>
        </p:nvSpPr>
        <p:spPr>
          <a:xfrm>
            <a:off x="1702593" y="1066506"/>
            <a:ext cx="8786814" cy="422116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250825" indent="-250825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SzPct val="100000"/>
              <a:buChar char="▪"/>
              <a:defRPr b="1" sz="1600">
                <a:solidFill>
                  <a:srgbClr val="292929"/>
                </a:solidFill>
              </a:defRPr>
            </a:pPr>
            <a:r>
              <a:t>Studio multicentrico randomizzato di fase III</a:t>
            </a:r>
            <a:r>
              <a:rPr b="0"/>
              <a:t> per determinare se la somministrazione sequenziale di Epidoxorubicina e Ciclofosfamide (EC) seguito da Docetaxel (D) rispetto alla somministrazione del regime standard 5-Fluorouracile, Epidoxorubicina, Ciclofosfamide (FEC) aumenta la sopravvivenza libera da malattia, la sopravvivenza globale con equivalente profilo di tossicità. </a:t>
            </a:r>
          </a:p>
          <a:p>
            <a:pPr marL="250825" indent="-250825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SzPct val="100000"/>
              <a:buChar char="▪"/>
              <a:defRPr sz="1600">
                <a:solidFill>
                  <a:srgbClr val="292929"/>
                </a:solidFill>
              </a:defRPr>
            </a:pPr>
            <a:r>
              <a:t>Pazienti operate per tumore della mammella con linfonodi ascellari negativi</a:t>
            </a:r>
          </a:p>
          <a:p>
            <a:pPr marL="250825" indent="-250825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SzPct val="100000"/>
              <a:buChar char="▪"/>
              <a:defRPr b="1" sz="1600">
                <a:solidFill>
                  <a:srgbClr val="292929"/>
                </a:solidFill>
              </a:defRPr>
            </a:pPr>
            <a:r>
              <a:t>Promotore: </a:t>
            </a:r>
            <a:r>
              <a:rPr b="0"/>
              <a:t>Consorzio Oncotech</a:t>
            </a:r>
          </a:p>
          <a:p>
            <a:pPr marL="250825" indent="-250825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SzPct val="100000"/>
              <a:buChar char="▪"/>
              <a:defRPr b="1" sz="1600">
                <a:solidFill>
                  <a:srgbClr val="292929"/>
                </a:solidFill>
              </a:defRPr>
            </a:pPr>
            <a:r>
              <a:t>Study Chairman: </a:t>
            </a:r>
            <a:r>
              <a:rPr b="0"/>
              <a:t>Prof. Angelo R. Bianco; Prof. Francesco Cognetti; Prof. Maurizio Tonato</a:t>
            </a:r>
          </a:p>
          <a:p>
            <a:pPr marL="250825" indent="-250825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SzPct val="100000"/>
              <a:buChar char="▪"/>
              <a:defRPr b="1" sz="1600">
                <a:solidFill>
                  <a:srgbClr val="292929"/>
                </a:solidFill>
              </a:defRPr>
            </a:pPr>
            <a:r>
              <a:t>Principal Investigator: </a:t>
            </a:r>
            <a:r>
              <a:rPr b="0"/>
              <a:t>Prof. Sabino De Placido - Dipartimento di Medicina Clinica e Chirurgia Oncologica dell’Università di Napoli «Federico II»</a:t>
            </a:r>
          </a:p>
        </p:txBody>
      </p:sp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24000" y="3541786"/>
            <a:ext cx="9144000" cy="2879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ample size"/>
          <p:cNvSpPr txBox="1"/>
          <p:nvPr>
            <p:ph type="title"/>
          </p:nvPr>
        </p:nvSpPr>
        <p:spPr>
          <a:xfrm>
            <a:off x="1981200" y="260488"/>
            <a:ext cx="8229600" cy="868363"/>
          </a:xfrm>
          <a:prstGeom prst="rect">
            <a:avLst/>
          </a:prstGeom>
          <a:solidFill>
            <a:schemeClr val="accent2">
              <a:satOff val="-18523"/>
              <a:lumOff val="-12039"/>
            </a:schemeClr>
          </a:solidFill>
          <a:effectLst>
            <a:outerShdw sx="100000" sy="100000" kx="0" ky="0" algn="b" rotWithShape="0" blurRad="63500" dist="45790" dir="3378596">
              <a:srgbClr val="808080">
                <a:alpha val="50000"/>
              </a:srgbClr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Sample size</a:t>
            </a:r>
          </a:p>
        </p:txBody>
      </p:sp>
      <p:sp>
        <p:nvSpPr>
          <p:cNvPr id="119" name="Con l’emendamento n.2 del 01/07/2010,…"/>
          <p:cNvSpPr txBox="1"/>
          <p:nvPr>
            <p:ph type="body" sz="half" idx="1"/>
          </p:nvPr>
        </p:nvSpPr>
        <p:spPr>
          <a:xfrm>
            <a:off x="345935" y="1193204"/>
            <a:ext cx="8462966" cy="24068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buSzTx/>
              <a:buNone/>
              <a:defRPr b="1" sz="1600">
                <a:solidFill>
                  <a:srgbClr val="292929"/>
                </a:solidFill>
              </a:defRPr>
            </a:pPr>
            <a:r>
              <a:t>Con l’emendamento n.2 del 01/07/2010,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SzTx/>
              <a:buNone/>
              <a:defRPr b="1" sz="1600">
                <a:solidFill>
                  <a:srgbClr val="292929"/>
                </a:solidFill>
              </a:defRPr>
            </a:pPr>
            <a:r>
              <a:t>il campione è stato ridimensionamento a 1.600 pazienti (800 per braccio), sulla base di: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Tx/>
              <a:buChar char="▪"/>
              <a:defRPr sz="1600">
                <a:solidFill>
                  <a:srgbClr val="292929"/>
                </a:solidFill>
              </a:defRPr>
            </a:pPr>
            <a:r>
              <a:t>DFS a 5 anni nel braccio di controllo = 0.85 vs 0.80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Tx/>
              <a:buChar char="▪"/>
              <a:defRPr sz="1600">
                <a:solidFill>
                  <a:srgbClr val="292929"/>
                </a:solidFill>
              </a:defRPr>
            </a:pPr>
            <a:r>
              <a:t>HR = 0.67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Tx/>
              <a:buChar char="▪"/>
              <a:defRPr sz="1600">
                <a:solidFill>
                  <a:srgbClr val="292929"/>
                </a:solidFill>
              </a:defRPr>
            </a:pPr>
            <a:r>
              <a:t>Periodo di arruolamento = 6 anni vs 3 anni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Tx/>
              <a:buChar char="▪"/>
              <a:defRPr sz="1600">
                <a:solidFill>
                  <a:srgbClr val="292929"/>
                </a:solidFill>
              </a:defRPr>
            </a:pPr>
            <a:r>
              <a:t>Follow-up minimo = 2 anni vs 5 anni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Tx/>
              <a:buChar char="▪"/>
              <a:defRPr sz="1600">
                <a:solidFill>
                  <a:srgbClr val="292929"/>
                </a:solidFill>
              </a:defRPr>
            </a:pPr>
            <a:r>
              <a:t>Livello di significatività = 5%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Clr>
                <a:srgbClr val="FF9900"/>
              </a:buClr>
              <a:buFontTx/>
              <a:buChar char="▪"/>
              <a:defRPr sz="1600">
                <a:solidFill>
                  <a:srgbClr val="292929"/>
                </a:solidFill>
              </a:defRPr>
            </a:pPr>
            <a:r>
              <a:t>Potenza = 80%</a:t>
            </a:r>
          </a:p>
        </p:txBody>
      </p:sp>
      <p:pic>
        <p:nvPicPr>
          <p:cNvPr id="120" name="Schermata 2021-11-23 alle 21.55.29.png" descr="Schermata 2021-11-23 alle 21.55.29.png"/>
          <p:cNvPicPr>
            <a:picLocks noChangeAspect="1"/>
          </p:cNvPicPr>
          <p:nvPr/>
        </p:nvPicPr>
        <p:blipFill>
          <a:blip r:embed="rId2">
            <a:extLst/>
          </a:blip>
          <a:srcRect l="573" t="0" r="573" b="0"/>
          <a:stretch>
            <a:fillRect/>
          </a:stretch>
        </p:blipFill>
        <p:spPr>
          <a:xfrm>
            <a:off x="580926" y="3461103"/>
            <a:ext cx="11030037" cy="300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accomandazioni"/>
          <p:cNvSpPr txBox="1"/>
          <p:nvPr>
            <p:ph type="title"/>
          </p:nvPr>
        </p:nvSpPr>
        <p:spPr>
          <a:xfrm>
            <a:off x="1981200" y="238401"/>
            <a:ext cx="8229600" cy="868363"/>
          </a:xfrm>
          <a:prstGeom prst="rect">
            <a:avLst/>
          </a:prstGeom>
          <a:solidFill>
            <a:schemeClr val="accent2">
              <a:satOff val="-18523"/>
              <a:lumOff val="-12039"/>
            </a:schemeClr>
          </a:solidFill>
          <a:effectLst>
            <a:outerShdw sx="100000" sy="100000" kx="0" ky="0" algn="b" rotWithShape="0" blurRad="63500" dist="45790" dir="3378596">
              <a:srgbClr val="808080">
                <a:alpha val="50000"/>
              </a:srgbClr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Raccomandazioni</a:t>
            </a:r>
          </a:p>
        </p:txBody>
      </p:sp>
      <p:sp>
        <p:nvSpPr>
          <p:cNvPr id="123" name="Terminati i trattamenti di tutti i pazienti randomizzati, lo studio è attualmente in fase di follow-up…"/>
          <p:cNvSpPr txBox="1"/>
          <p:nvPr>
            <p:ph type="body" idx="1"/>
          </p:nvPr>
        </p:nvSpPr>
        <p:spPr>
          <a:xfrm>
            <a:off x="1613692" y="1118301"/>
            <a:ext cx="8964616" cy="496411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SzTx/>
              <a:buNone/>
              <a:defRPr sz="2400">
                <a:solidFill>
                  <a:srgbClr val="292929"/>
                </a:solidFill>
              </a:defRPr>
            </a:pPr>
            <a:r>
              <a:t>Terminati i trattamenti di tutti i pazienti randomizzati, lo studio è attualmente in fase di follow-up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SzTx/>
              <a:buNone/>
              <a:defRPr b="1" sz="2400">
                <a:solidFill>
                  <a:srgbClr val="292929"/>
                </a:solidFill>
              </a:defRPr>
            </a:pPr>
            <a:r>
              <a:t>È di fondamentale importanza la registrazione delle e-CRF attese: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rgbClr val="FF9900"/>
              </a:buClr>
              <a:buFontTx/>
              <a:buChar char="▪"/>
              <a:defRPr sz="2400">
                <a:solidFill>
                  <a:srgbClr val="292929"/>
                </a:solidFill>
              </a:defRPr>
            </a:pPr>
            <a:r>
              <a:t>chiusura delle schede di trattamento che risultano ancora in pending (percentuale di schede inserite su attese —&gt; 91,30 %)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rgbClr val="FF9900"/>
              </a:buClr>
              <a:buFontTx/>
              <a:buChar char="▪"/>
              <a:defRPr sz="2400">
                <a:solidFill>
                  <a:srgbClr val="292929"/>
                </a:solidFill>
              </a:defRPr>
            </a:pPr>
            <a:r>
              <a:t>registrare almeno un FU all’anno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rgbClr val="FF9900"/>
              </a:buClr>
              <a:buFontTx/>
              <a:buChar char="▪"/>
              <a:defRPr b="1" sz="2400">
                <a:solidFill>
                  <a:srgbClr val="FF0000"/>
                </a:solidFill>
              </a:defRPr>
            </a:pPr>
            <a:r>
              <a:t>Resta di fondamentale importanza la registrazione degli eventi, attualmente sono 197 (pari al 12% dei pazienti eleggibili)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viluppi futuri"/>
          <p:cNvSpPr txBox="1"/>
          <p:nvPr>
            <p:ph type="title"/>
          </p:nvPr>
        </p:nvSpPr>
        <p:spPr>
          <a:xfrm>
            <a:off x="1981200" y="238401"/>
            <a:ext cx="8229600" cy="868363"/>
          </a:xfrm>
          <a:prstGeom prst="rect">
            <a:avLst/>
          </a:prstGeom>
          <a:solidFill>
            <a:schemeClr val="accent2">
              <a:satOff val="-18523"/>
              <a:lumOff val="-12039"/>
            </a:schemeClr>
          </a:solidFill>
          <a:effectLst>
            <a:outerShdw sx="100000" sy="100000" kx="0" ky="0" algn="b" rotWithShape="0" blurRad="63500" dist="45790" dir="3378596">
              <a:srgbClr val="808080">
                <a:alpha val="50000"/>
              </a:srgbClr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Sviluppi futuri</a:t>
            </a:r>
          </a:p>
        </p:txBody>
      </p:sp>
      <p:sp>
        <p:nvSpPr>
          <p:cNvPr id="126" name="La prima analisi di sopravvivenza quando sarà raggiunto un sufficiente numero di eventi (ultimo arruolamento: giugno 2010)…"/>
          <p:cNvSpPr txBox="1"/>
          <p:nvPr/>
        </p:nvSpPr>
        <p:spPr>
          <a:xfrm>
            <a:off x="444429" y="1697050"/>
            <a:ext cx="10910727" cy="420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La prima analisi di sopravvivenza quando sarà raggiunto un sufficiente numero di eventi (ultimo arruolamento: giugno 2010)</a:t>
            </a: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Prime analisi saranno effettuate sulla Intention-To-Treat population (tutti i pazienti randomizzati nei rispettivi bracci di trattamento) sia per la DFS che per l’OS.</a:t>
            </a: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La DFS sarà valutata anche sulla popolazione di pazienti eleggibili che hanno effettivamente iniziato il trattamento nei rispettivi bracci.</a:t>
            </a: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Analisi di safety </a:t>
            </a: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55600" indent="-342900" algn="just">
              <a:buClr>
                <a:srgbClr val="FF9900"/>
              </a:buClr>
              <a:buSzPct val="100000"/>
              <a:buChar char="▪"/>
              <a:tabLst>
                <a:tab pos="355600" algn="l"/>
              </a:tabLst>
              <a:defRPr sz="2200">
                <a:solidFill>
                  <a:srgbClr val="29292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Due analisi di sopravvivenza confermative ad 8 e 10 anni, da protocollo.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RF - il portale"/>
          <p:cNvSpPr txBox="1"/>
          <p:nvPr>
            <p:ph type="title"/>
          </p:nvPr>
        </p:nvSpPr>
        <p:spPr>
          <a:xfrm>
            <a:off x="1981200" y="83792"/>
            <a:ext cx="8229600" cy="868363"/>
          </a:xfrm>
          <a:prstGeom prst="rect">
            <a:avLst/>
          </a:prstGeom>
          <a:solidFill>
            <a:schemeClr val="accent2">
              <a:satOff val="-18523"/>
              <a:lumOff val="-12039"/>
            </a:schemeClr>
          </a:solidFill>
          <a:effectLst>
            <a:outerShdw sx="100000" sy="100000" kx="0" ky="0" algn="b" rotWithShape="0" blurRad="63500" dist="45790" dir="3378596">
              <a:srgbClr val="808080">
                <a:alpha val="50000"/>
              </a:srgbClr>
            </a:outerShdw>
          </a:effectLst>
        </p:spPr>
        <p:txBody>
          <a:bodyPr/>
          <a:lstStyle>
            <a:lvl1pPr algn="ctr">
              <a:lnSpc>
                <a:spcPct val="100000"/>
              </a:lnSpc>
              <a:defRPr b="1" sz="3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CRF - il portale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340" y="1182749"/>
            <a:ext cx="8823321" cy="2452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Group"/>
          <p:cNvGrpSpPr/>
          <p:nvPr/>
        </p:nvGrpSpPr>
        <p:grpSpPr>
          <a:xfrm>
            <a:off x="2091013" y="3725791"/>
            <a:ext cx="7921627" cy="1456010"/>
            <a:chOff x="0" y="-1"/>
            <a:chExt cx="7921625" cy="1456008"/>
          </a:xfrm>
        </p:grpSpPr>
        <p:sp>
          <p:nvSpPr>
            <p:cNvPr id="130" name="Rectangle"/>
            <p:cNvSpPr/>
            <p:nvPr/>
          </p:nvSpPr>
          <p:spPr>
            <a:xfrm>
              <a:off x="0" y="-2"/>
              <a:ext cx="7921627" cy="487831"/>
            </a:xfrm>
            <a:prstGeom prst="rect">
              <a:avLst/>
            </a:prstGeom>
            <a:solidFill>
              <a:srgbClr val="C6D9F1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63500" dist="107762" dir="2700000">
                <a:srgbClr val="808080"/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1700">
                  <a:solidFill>
                    <a:srgbClr val="17375E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131" name="Tutti i dati dello studio sono raccolti mediante una piattaforma elettronica dedicata:"/>
            <p:cNvSpPr/>
            <p:nvPr/>
          </p:nvSpPr>
          <p:spPr>
            <a:xfrm>
              <a:off x="3960812" y="18600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 sz="1700">
                  <a:solidFill>
                    <a:srgbClr val="17375E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/>
              <a:r>
                <a:t>Tutti i dati dello studio sono raccolti mediante una piattaforma elettronica dedicata:</a:t>
              </a:r>
            </a:p>
          </p:txBody>
        </p:sp>
      </p:grpSp>
      <p:pic>
        <p:nvPicPr>
          <p:cNvPr id="133" name="Schermata 2021-11-23 alle 21.59.54.png" descr="Schermata 2021-11-23 alle 21.59.54.png"/>
          <p:cNvPicPr>
            <a:picLocks noChangeAspect="1"/>
          </p:cNvPicPr>
          <p:nvPr/>
        </p:nvPicPr>
        <p:blipFill>
          <a:blip r:embed="rId3">
            <a:extLst/>
          </a:blip>
          <a:srcRect l="1491" t="0" r="0" b="0"/>
          <a:stretch>
            <a:fillRect/>
          </a:stretch>
        </p:blipFill>
        <p:spPr>
          <a:xfrm>
            <a:off x="1783633" y="4394389"/>
            <a:ext cx="8536492" cy="198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