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333" autoAdjust="0"/>
  </p:normalViewPr>
  <p:slideViewPr>
    <p:cSldViewPr snapToGrid="0" showGuides="1">
      <p:cViewPr varScale="1">
        <p:scale>
          <a:sx n="95" d="100"/>
          <a:sy n="95" d="100"/>
        </p:scale>
        <p:origin x="528" y="84"/>
      </p:cViewPr>
      <p:guideLst>
        <p:guide orient="horz" pos="7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54ABB-7E61-430E-AE80-36E680461BE1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A41FA-F4E5-4D46-96DB-66AF65749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40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1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56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613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94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838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16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029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21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20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16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99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43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99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3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99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1FA-F4E5-4D46-96DB-66AF6574953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54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36385-1A4D-4695-8BF6-1988994A0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613C3B-F7EF-4551-9DB9-783C9F851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F90ECF-FC90-477A-859D-590A01D6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97ECF1-6DFE-4CBF-BE0C-98946D4E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42B78A-9F8B-4145-B4AF-6D2E662D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23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5813F-49F2-4302-A0D7-E8E88EA4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AE5182-CE6B-4770-B268-ECDE262FE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0DC87A-2D7C-418A-B074-9C5D8946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283791-FC2F-425C-BE87-77A0F84C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1B3E7A-1313-4BF2-AEE2-F27904D4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4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4859D4-2D38-4986-9F67-0BD331A50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D6A250-9EC4-4D99-82EB-7D82B66D7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5B3F3D-2AFA-42AD-8152-C9F0881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44A510-BB4F-4CEF-A624-D7460999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C7349F-3C35-4CCF-9A4C-1FDE2025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AFC5E-43E5-4BF1-8B35-F8C00A9F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4D0583-FB4A-4C5C-8712-2090F492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B82D76-2C0E-4273-85C9-0FC9A8E4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D23CD6-830A-497D-AE25-013A6EDF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D3AF4A-BBE4-4F12-91EE-30B29306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48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07D41-E107-4BBA-87F4-828254A2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4940BC-BBB6-4208-A093-9FCE13B68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718137-7C72-4495-9087-09BFA9F9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6844FA-7768-4C66-A801-D16E823D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4AC05-F6C7-466C-88A7-20BD263B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35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3781A-1776-4711-8DD2-2EEED68E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BF61BE-A454-4BFE-BF19-0798C1E09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CC87F1-0AAF-4A94-9283-25880234F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DDFF78-FDA8-461A-B38A-F6620A2C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142480-66F5-4101-8B33-6FDFFD2A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8199E-E0AC-4A54-A3E5-F89CA99E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9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CCDBC-B0F5-43F8-8AAE-5FA6317E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86A95C-66F5-4E2C-8223-710FC882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CA6AB7-72D7-44CC-8A02-62305CFBE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A97EF83-BF99-4E3E-A26E-7A22233C0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EDFE67-173B-490B-AC53-8983ECDE0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C0E0F31-66FA-4874-B3DA-AA65AB0B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FDBE56-3D1A-42FF-B4AE-44413ED3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D8D5E0-E9AE-40F5-900A-72920608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3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26F0D-572D-4A6A-B068-425CD24D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270C4E-C61E-4A04-8C94-7E466DD1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FAD4C1-F551-437B-96CA-DD37C452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1571A0-7C9B-4AAB-8DED-11AB9625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29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1077DA-6A1C-418A-AFF5-511FCA35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932D1D-C67C-4A58-9D05-85656A97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075D92-A558-429C-AFB8-6D6B9DFC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3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30F37-01B6-46FA-A66E-3461E22D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1ED154-AE32-4241-9150-ABCA0B85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B937D6-F277-4C5D-A043-DC03AD77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A851BD-A087-4B81-9408-BECE5B16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D984E9-4799-4A11-B66D-45F2C5FD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91C9CD-7E33-4BFB-B192-83466A4E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64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46C9A-85AF-4713-8FBC-B0717EC7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3E3922-718A-47B2-88AC-A85CC7248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373104-23E7-40E0-BC39-CC06B1995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6D7633-EE8D-4277-AB81-85DDCB1F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CFE22D-C5BB-454B-BFD0-07C62C4A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0C187E-CFF6-4529-A75E-4159E58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F0540B-013B-4A78-8A27-D27C36C9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75EB33-98F8-4974-87B4-0FE71339E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B5EEFB-1490-4AC7-B079-436E02BF2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8FB9-85E3-4264-B475-416E2EB6E5B5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F7BE6-2C0A-4421-94FF-46044E279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962CA5-0868-45A8-8F33-0F52E064A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966B30-7DB6-4793-BA7E-B592A463D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94676" r="6059"/>
          <a:stretch/>
        </p:blipFill>
        <p:spPr>
          <a:xfrm>
            <a:off x="0" y="6492874"/>
            <a:ext cx="1219200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5CEC3-FC85-41A3-9441-EC162C6AB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F71D19-6580-429C-8C35-C972EB9D2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A0EFB6-C75E-467E-8627-B7DEF42D98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r="60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A9739D-7859-40CF-AB2B-0F25D2925404}"/>
              </a:ext>
            </a:extLst>
          </p:cNvPr>
          <p:cNvSpPr txBox="1"/>
          <p:nvPr/>
        </p:nvSpPr>
        <p:spPr>
          <a:xfrm>
            <a:off x="6100175" y="4797467"/>
            <a:ext cx="6533076" cy="1114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Dott. Vincenzo Di Lauro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 Oncologia Clinica Sperimentale di Senologia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IRCCS Fondazione G. Pascale, Napoli</a:t>
            </a:r>
          </a:p>
        </p:txBody>
      </p:sp>
    </p:spTree>
    <p:extLst>
      <p:ext uri="{BB962C8B-B14F-4D97-AF65-F5344CB8AC3E}">
        <p14:creationId xmlns:p14="http://schemas.microsoft.com/office/powerpoint/2010/main" val="64954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E778410-B298-4C9D-B458-D61A1185AA73}"/>
              </a:ext>
            </a:extLst>
          </p:cNvPr>
          <p:cNvSpPr>
            <a:spLocks noGrp="1"/>
          </p:cNvSpPr>
          <p:nvPr/>
        </p:nvSpPr>
        <p:spPr bwMode="auto">
          <a:xfrm>
            <a:off x="1671637" y="1810543"/>
            <a:ext cx="88487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00"/>
                </a:solidFill>
                <a:latin typeface="+mn-lt"/>
              </a:rPr>
              <a:t>Il protocollo prevede l’osservazione dei livelli di citochine in campioni di sangue raccolti alle seguenti tempistiche: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it-IT" sz="2400" dirty="0">
              <a:solidFill>
                <a:srgbClr val="000000"/>
              </a:solidFill>
              <a:latin typeface="+mn-lt"/>
            </a:endParaRPr>
          </a:p>
          <a:p>
            <a:pPr marL="1314450" lvl="2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  <a:latin typeface="+mn-lt"/>
              </a:rPr>
              <a:t>baseline</a:t>
            </a:r>
          </a:p>
          <a:p>
            <a:pPr marL="1314450" lvl="2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  <a:latin typeface="+mn-lt"/>
              </a:rPr>
              <a:t>dopo il primo ciclo</a:t>
            </a:r>
          </a:p>
          <a:p>
            <a:pPr marL="1314450" lvl="2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  <a:latin typeface="+mn-lt"/>
              </a:rPr>
              <a:t>dopo il terzo ciclo</a:t>
            </a:r>
          </a:p>
          <a:p>
            <a:pPr marL="1314450" lvl="2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  <a:latin typeface="+mn-lt"/>
              </a:rPr>
              <a:t>progressione della malattia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it-IT" sz="1800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  <a:p>
            <a:pPr marL="457200" lvl="1" indent="0" algn="just">
              <a:buFont typeface="Wingdings" panose="05000000000000000000" pitchFamily="2" charset="2"/>
              <a:buNone/>
              <a:defRPr/>
            </a:pPr>
            <a:endParaRPr lang="it-IT" sz="1700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  <a:p>
            <a:pPr lvl="1" algn="just">
              <a:buFont typeface="Courier New" pitchFamily="49" charset="0"/>
              <a:buChar char="o"/>
              <a:defRPr/>
            </a:pPr>
            <a:endParaRPr lang="it-IT" sz="1800" dirty="0">
              <a:latin typeface="+mn-lt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FD2BE26-B1FB-41A1-AA1F-F3C0EB8D5C96}"/>
              </a:ext>
            </a:extLst>
          </p:cNvPr>
          <p:cNvSpPr/>
          <p:nvPr/>
        </p:nvSpPr>
        <p:spPr>
          <a:xfrm>
            <a:off x="1760537" y="4842668"/>
            <a:ext cx="8664575" cy="1136650"/>
          </a:xfrm>
          <a:prstGeom prst="roundRect">
            <a:avLst/>
          </a:prstGeom>
          <a:ln>
            <a:solidFill>
              <a:srgbClr val="C644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7006968-7511-4E89-AF7C-0CFB840C4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199" y="5025231"/>
            <a:ext cx="8772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it-IT" altLang="it-IT" sz="2200" dirty="0">
                <a:solidFill>
                  <a:srgbClr val="000000"/>
                </a:solidFill>
                <a:latin typeface="+mn-lt"/>
                <a:cs typeface="Arial" charset="0"/>
              </a:rPr>
              <a:t>Tutti i campioni saranno raccolti prima di iniziare la terapia durante il prelievo dei campioni di sangue eseguito </a:t>
            </a:r>
            <a:r>
              <a:rPr lang="it-IT" altLang="it-IT" sz="2200" b="1" dirty="0">
                <a:solidFill>
                  <a:srgbClr val="000000"/>
                </a:solidFill>
                <a:latin typeface="+mn-lt"/>
                <a:cs typeface="Arial" charset="0"/>
              </a:rPr>
              <a:t>come da pratica clinica</a:t>
            </a:r>
            <a:endParaRPr lang="en-US" altLang="it-IT" sz="2200" b="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5C4529B-D6F5-4098-85BD-565FF30461C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00249" y="610393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3200" dirty="0">
                <a:latin typeface="+mn-lt"/>
                <a:cs typeface="Tahoma" panose="020B0604030504040204" pitchFamily="34" charset="0"/>
              </a:rPr>
              <a:t>Osservazione livelli di citochine</a:t>
            </a:r>
          </a:p>
        </p:txBody>
      </p:sp>
    </p:spTree>
    <p:extLst>
      <p:ext uri="{BB962C8B-B14F-4D97-AF65-F5344CB8AC3E}">
        <p14:creationId xmlns:p14="http://schemas.microsoft.com/office/powerpoint/2010/main" val="257887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7C06C96-97F9-4D82-B484-969B5B2A1D2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52562" y="1410494"/>
            <a:ext cx="885666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I campioni di sangue raccolti e processati dai centri come da work </a:t>
            </a:r>
            <a:r>
              <a:rPr lang="it-IT" altLang="it-IT" sz="2000" dirty="0" err="1">
                <a:solidFill>
                  <a:srgbClr val="000000"/>
                </a:solidFill>
                <a:latin typeface="+mn-lt"/>
              </a:rPr>
              <a:t>instruction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 saranno spediti a fine studio, o su richiesta del Promotore, presso la  UOC Oncologia Medica Senologica</a:t>
            </a:r>
            <a:r>
              <a:rPr lang="it-IT" altLang="it-IT" sz="2000" i="1" dirty="0">
                <a:solidFill>
                  <a:srgbClr val="000000"/>
                </a:solidFill>
                <a:latin typeface="+mn-lt"/>
              </a:rPr>
              <a:t>, Istituto Nazionale Tumori “Fondazione G. </a:t>
            </a:r>
            <a:r>
              <a:rPr lang="it-IT" altLang="it-IT" sz="2000" i="1" dirty="0" err="1">
                <a:solidFill>
                  <a:srgbClr val="000000"/>
                </a:solidFill>
                <a:latin typeface="+mn-lt"/>
              </a:rPr>
              <a:t>Pascale</a:t>
            </a:r>
            <a:r>
              <a:rPr lang="it-IT" altLang="it-IT" sz="2000" i="1" dirty="0">
                <a:solidFill>
                  <a:srgbClr val="000000"/>
                </a:solidFill>
                <a:latin typeface="+mn-lt"/>
              </a:rPr>
              <a:t>”</a:t>
            </a:r>
            <a:r>
              <a:rPr lang="it-IT" altLang="it-IT" sz="2000" i="1" dirty="0" err="1">
                <a:solidFill>
                  <a:srgbClr val="000000"/>
                </a:solidFill>
                <a:latin typeface="+mn-lt"/>
              </a:rPr>
              <a:t>—IRCCS</a:t>
            </a:r>
            <a:r>
              <a:rPr lang="it-IT" altLang="it-IT" sz="2000" i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it-IT" altLang="it-IT" sz="2000" i="1" dirty="0" err="1">
                <a:solidFill>
                  <a:srgbClr val="000000"/>
                </a:solidFill>
                <a:latin typeface="+mn-lt"/>
              </a:rPr>
              <a:t>Naples</a:t>
            </a:r>
            <a:r>
              <a:rPr lang="it-IT" altLang="it-IT" sz="2200" i="1" dirty="0">
                <a:solidFill>
                  <a:srgbClr val="000000"/>
                </a:solidFill>
                <a:latin typeface="+mn-lt"/>
              </a:rPr>
              <a:t>»</a:t>
            </a:r>
            <a:endParaRPr lang="it-IT" altLang="it-IT" sz="2200" i="1" u="sng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3D60094-D2DE-4FA7-927A-157AD10A0BCD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2925395"/>
            <a:ext cx="8899528" cy="1191359"/>
            <a:chOff x="653574" y="3475038"/>
            <a:chExt cx="7634288" cy="1191359"/>
          </a:xfrm>
        </p:grpSpPr>
        <p:cxnSp>
          <p:nvCxnSpPr>
            <p:cNvPr id="10" name="Straight Arrow Connector 6">
              <a:extLst>
                <a:ext uri="{FF2B5EF4-FFF2-40B4-BE49-F238E27FC236}">
                  <a16:creationId xmlns:a16="http://schemas.microsoft.com/office/drawing/2014/main" id="{4768960C-6816-4EDE-8DB7-1F600EAED880}"/>
                </a:ext>
              </a:extLst>
            </p:cNvPr>
            <p:cNvCxnSpPr/>
            <p:nvPr/>
          </p:nvCxnSpPr>
          <p:spPr>
            <a:xfrm flipV="1">
              <a:off x="5328657" y="4024121"/>
              <a:ext cx="1187495" cy="0"/>
            </a:xfrm>
            <a:prstGeom prst="straightConnector1">
              <a:avLst/>
            </a:prstGeom>
            <a:ln w="38100" cmpd="sng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91AD6D7C-235B-419C-85D0-2CA05967E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574" y="3475038"/>
              <a:ext cx="7634288" cy="1191359"/>
              <a:chOff x="682625" y="3500438"/>
              <a:chExt cx="7634288" cy="1191359"/>
            </a:xfrm>
          </p:grpSpPr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02B51577-2753-485E-9A11-5A7BA193ECCD}"/>
                  </a:ext>
                </a:extLst>
              </p:cNvPr>
              <p:cNvSpPr/>
              <p:nvPr/>
            </p:nvSpPr>
            <p:spPr>
              <a:xfrm>
                <a:off x="682625" y="3500438"/>
                <a:ext cx="1828907" cy="108683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C6443A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b="1" dirty="0" err="1">
                    <a:solidFill>
                      <a:srgbClr val="000000"/>
                    </a:solidFill>
                    <a:cs typeface="Arial"/>
                  </a:rPr>
                  <a:t>Campione</a:t>
                </a:r>
                <a:r>
                  <a:rPr lang="en-US" sz="1600" b="1" dirty="0">
                    <a:solidFill>
                      <a:srgbClr val="000000"/>
                    </a:solidFill>
                    <a:cs typeface="Arial"/>
                  </a:rPr>
                  <a:t> </a:t>
                </a:r>
                <a:r>
                  <a:rPr lang="en-US" sz="1600" b="1" dirty="0" err="1">
                    <a:solidFill>
                      <a:srgbClr val="000000"/>
                    </a:solidFill>
                    <a:cs typeface="Arial"/>
                  </a:rPr>
                  <a:t>ematico</a:t>
                </a:r>
                <a:r>
                  <a:rPr lang="en-US" sz="1600" b="1" dirty="0">
                    <a:solidFill>
                      <a:srgbClr val="000000"/>
                    </a:solidFill>
                    <a:cs typeface="Arial"/>
                  </a:rPr>
                  <a:t> 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cs typeface="Arial"/>
                  </a:rPr>
                  <a:t>(circa 5 ml per </a:t>
                </a:r>
                <a:r>
                  <a:rPr lang="en-US" sz="1600" b="1" dirty="0" err="1">
                    <a:solidFill>
                      <a:srgbClr val="000000"/>
                    </a:solidFill>
                    <a:cs typeface="Arial"/>
                  </a:rPr>
                  <a:t>ogni</a:t>
                </a:r>
                <a:r>
                  <a:rPr lang="en-US" sz="1600" b="1" dirty="0">
                    <a:solidFill>
                      <a:srgbClr val="000000"/>
                    </a:solidFill>
                    <a:cs typeface="Arial"/>
                  </a:rPr>
                  <a:t> </a:t>
                </a:r>
                <a:r>
                  <a:rPr lang="en-US" sz="1600" b="1" dirty="0" err="1">
                    <a:solidFill>
                      <a:srgbClr val="000000"/>
                    </a:solidFill>
                    <a:cs typeface="Arial"/>
                  </a:rPr>
                  <a:t>campione</a:t>
                </a:r>
                <a:r>
                  <a:rPr lang="en-US" sz="1600" b="1" dirty="0">
                    <a:solidFill>
                      <a:srgbClr val="000000"/>
                    </a:solidFill>
                    <a:cs typeface="Arial"/>
                  </a:rPr>
                  <a:t>)</a:t>
                </a:r>
              </a:p>
            </p:txBody>
          </p:sp>
          <p:sp>
            <p:nvSpPr>
              <p:cNvPr id="13" name="TextBox 21">
                <a:extLst>
                  <a:ext uri="{FF2B5EF4-FFF2-40B4-BE49-F238E27FC236}">
                    <a16:creationId xmlns:a16="http://schemas.microsoft.com/office/drawing/2014/main" id="{86336690-5260-42C6-9E3B-29A339FF26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725" y="3808982"/>
                <a:ext cx="1440791" cy="33751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it-IT" sz="1600" b="1">
                    <a:solidFill>
                      <a:srgbClr val="000000"/>
                    </a:solidFill>
                    <a:latin typeface="+mn-lt"/>
                    <a:cs typeface="Arial" charset="0"/>
                  </a:rPr>
                  <a:t>Plasma/Siero</a:t>
                </a:r>
              </a:p>
            </p:txBody>
          </p:sp>
          <p:sp>
            <p:nvSpPr>
              <p:cNvPr id="14" name="TextBox 20">
                <a:extLst>
                  <a:ext uri="{FF2B5EF4-FFF2-40B4-BE49-F238E27FC236}">
                    <a16:creationId xmlns:a16="http://schemas.microsoft.com/office/drawing/2014/main" id="{9D66E35D-E7B2-460E-BC02-F1F80CB4E7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3747" y="3645265"/>
                <a:ext cx="1512968" cy="831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it-IT" sz="1600" b="1" i="1">
                    <a:solidFill>
                      <a:srgbClr val="000000"/>
                    </a:solidFill>
                    <a:latin typeface="+mn-lt"/>
                    <a:cs typeface="Arial" charset="0"/>
                  </a:rPr>
                  <a:t>Processamento</a:t>
                </a:r>
              </a:p>
              <a:p>
                <a:pPr algn="ctr">
                  <a:defRPr/>
                </a:pPr>
                <a:endParaRPr lang="en-US" altLang="it-IT" sz="1600" b="1" i="1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cxnSp>
            <p:nvCxnSpPr>
              <p:cNvPr id="15" name="Straight Arrow Connector 6">
                <a:extLst>
                  <a:ext uri="{FF2B5EF4-FFF2-40B4-BE49-F238E27FC236}">
                    <a16:creationId xmlns:a16="http://schemas.microsoft.com/office/drawing/2014/main" id="{8EC158D9-48A2-49D6-8DD9-31AC7A371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0822" y="4024334"/>
                <a:ext cx="1222902" cy="0"/>
              </a:xfrm>
              <a:prstGeom prst="straightConnector1">
                <a:avLst/>
              </a:prstGeom>
              <a:ln w="38100" cmpd="sng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20">
                <a:extLst>
                  <a:ext uri="{FF2B5EF4-FFF2-40B4-BE49-F238E27FC236}">
                    <a16:creationId xmlns:a16="http://schemas.microsoft.com/office/drawing/2014/main" id="{23EFCA01-37A6-4FE8-8BDC-4FBB0181F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8781" y="3860616"/>
                <a:ext cx="1728132" cy="831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it-IT" sz="1600" b="1">
                    <a:solidFill>
                      <a:srgbClr val="000000"/>
                    </a:solidFill>
                    <a:latin typeface="+mn-lt"/>
                    <a:cs typeface="Arial" charset="0"/>
                  </a:rPr>
                  <a:t>-20°C / -80°C</a:t>
                </a:r>
                <a:endParaRPr lang="en-US" altLang="it-IT" sz="1600" b="1" i="1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  <a:p>
                <a:pPr algn="ctr">
                  <a:defRPr/>
                </a:pPr>
                <a:endParaRPr lang="en-US" altLang="it-IT" sz="1600" b="1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  <a:p>
                <a:pPr algn="ctr">
                  <a:defRPr/>
                </a:pPr>
                <a:endParaRPr lang="en-US" altLang="it-IT" sz="1600" b="1" i="1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7" name="TextBox 20">
                <a:extLst>
                  <a:ext uri="{FF2B5EF4-FFF2-40B4-BE49-F238E27FC236}">
                    <a16:creationId xmlns:a16="http://schemas.microsoft.com/office/drawing/2014/main" id="{D4C0C27E-DD67-43BC-A622-473FC4485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3638" y="3670452"/>
                <a:ext cx="1946021" cy="584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it-IT" sz="1600" b="1" i="1">
                    <a:solidFill>
                      <a:srgbClr val="000000"/>
                    </a:solidFill>
                    <a:latin typeface="+mn-lt"/>
                    <a:cs typeface="Arial" charset="0"/>
                  </a:rPr>
                  <a:t>Conservazione</a:t>
                </a:r>
              </a:p>
              <a:p>
                <a:pPr algn="ctr">
                  <a:defRPr/>
                </a:pPr>
                <a:endParaRPr lang="en-US" altLang="it-IT" sz="1600" b="1" i="1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08F0ADCF-B9B3-4A52-B5ED-A7FE1C3BEF3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81187" y="488156"/>
            <a:ext cx="8229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3200" dirty="0">
                <a:latin typeface="+mn-lt"/>
                <a:cs typeface="Tahoma" panose="020B0604030504040204" pitchFamily="34" charset="0"/>
              </a:rPr>
              <a:t>Osservazione livelli di citochine</a:t>
            </a: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9CC865B9-8152-4231-8E97-EEF5635DD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4553744"/>
            <a:ext cx="83581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b="1" i="1" dirty="0">
                <a:solidFill>
                  <a:srgbClr val="000000"/>
                </a:solidFill>
                <a:latin typeface="+mn-lt"/>
              </a:rPr>
              <a:t>E’ prevista la raccolta di 3 campioni per ciascun </a:t>
            </a:r>
            <a:r>
              <a:rPr lang="it-IT" altLang="it-IT" sz="1600" b="1" i="1" dirty="0" err="1">
                <a:solidFill>
                  <a:srgbClr val="000000"/>
                </a:solidFill>
                <a:latin typeface="+mn-lt"/>
              </a:rPr>
              <a:t>time</a:t>
            </a:r>
            <a:r>
              <a:rPr lang="it-IT" altLang="it-IT" sz="16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b="1" i="1" dirty="0" err="1">
                <a:solidFill>
                  <a:srgbClr val="000000"/>
                </a:solidFill>
                <a:latin typeface="+mn-lt"/>
              </a:rPr>
              <a:t>point</a:t>
            </a:r>
            <a:r>
              <a:rPr lang="it-IT" altLang="it-IT" sz="1600" b="1" i="1" dirty="0">
                <a:solidFill>
                  <a:srgbClr val="000000"/>
                </a:solidFill>
                <a:latin typeface="+mn-lt"/>
              </a:rPr>
              <a:t> indicato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: </a:t>
            </a:r>
          </a:p>
          <a:p>
            <a:pPr algn="just">
              <a:defRPr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Un campione di siero (tappo arancio, da centrifugare a 1800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rpm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per 10 minuti), un campione di plasma (tappo viola, da centrifugare a 1800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rpm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per 10 minuti) e un campione di sangue intero da congelare senza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processamento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, che dovrà essere raccolto in 2 tubi da 2,5 ml forniti dallo Sponsor (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PAXgene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Blood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RNA tube). E' possibile conservare i tubi fino a -80° C (preferibile), ma è importante che stiano almeno 24h a -20° C prima di raffreddarli ulteriormente</a:t>
            </a:r>
          </a:p>
        </p:txBody>
      </p:sp>
    </p:spTree>
    <p:extLst>
      <p:ext uri="{BB962C8B-B14F-4D97-AF65-F5344CB8AC3E}">
        <p14:creationId xmlns:p14="http://schemas.microsoft.com/office/powerpoint/2010/main" val="406481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CEB83DAB-7D36-409E-BDEA-22CD7F89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37" y="973134"/>
            <a:ext cx="9001125" cy="559594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67985DBF-70B1-42B8-935B-A846EC1E5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4" y="288922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altLang="it-IT" sz="2800" b="1" dirty="0">
                <a:solidFill>
                  <a:srgbClr val="003366"/>
                </a:solidFill>
                <a:latin typeface="+mn-lt"/>
                <a:ea typeface="+mj-ea"/>
                <a:cs typeface="Tahoma" panose="020B0604030504040204" pitchFamily="34" charset="0"/>
              </a:rPr>
              <a:t>Stato </a:t>
            </a:r>
            <a:r>
              <a:rPr lang="it-IT" altLang="it-IT" sz="2800" b="1" dirty="0" err="1">
                <a:solidFill>
                  <a:srgbClr val="003366"/>
                </a:solidFill>
                <a:latin typeface="+mn-lt"/>
                <a:ea typeface="+mj-ea"/>
                <a:cs typeface="Tahoma" panose="020B0604030504040204" pitchFamily="34" charset="0"/>
              </a:rPr>
              <a:t>regolatorio</a:t>
            </a:r>
            <a:r>
              <a:rPr lang="it-IT" altLang="it-IT" sz="2800" b="1" dirty="0">
                <a:solidFill>
                  <a:srgbClr val="003366"/>
                </a:solidFill>
                <a:latin typeface="+mn-lt"/>
                <a:ea typeface="+mj-ea"/>
                <a:cs typeface="Tahoma" panose="020B0604030504040204" pitchFamily="34" charset="0"/>
              </a:rPr>
              <a:t> dei centri al </a:t>
            </a:r>
            <a:r>
              <a:rPr lang="it-IT" altLang="it-IT" sz="2800" b="1" dirty="0" smtClean="0">
                <a:solidFill>
                  <a:srgbClr val="003366"/>
                </a:solidFill>
                <a:latin typeface="+mn-lt"/>
                <a:ea typeface="+mj-ea"/>
                <a:cs typeface="Tahoma" panose="020B0604030504040204" pitchFamily="34" charset="0"/>
              </a:rPr>
              <a:t>22-11-2021</a:t>
            </a:r>
            <a:endParaRPr lang="it-IT" altLang="it-IT" sz="2800" b="1" dirty="0">
              <a:solidFill>
                <a:srgbClr val="003366"/>
              </a:solidFill>
              <a:latin typeface="+mn-lt"/>
              <a:ea typeface="+mj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6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E865D85-6259-4E8A-9083-FB68DA2629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57387" y="925513"/>
            <a:ext cx="8229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3600">
                <a:solidFill>
                  <a:srgbClr val="FFFFFF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Stato dei pazienti in eCRF </a:t>
            </a: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(al 09/11/2020)</a:t>
            </a:r>
            <a:endParaRPr lang="it-IT" altLang="it-IT" sz="3600">
              <a:cs typeface="Calibri" panose="020F0502020204030204" pitchFamily="34" charset="0"/>
            </a:endParaRP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D2EAD70F-4BCD-406B-8665-92A33A52171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053387" y="6256338"/>
            <a:ext cx="2133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1616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0024F1-A379-4CFD-9540-D1DA0D4076EB}" type="slidenum">
              <a:rPr lang="en-US" altLang="it-IT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it-IT" sz="1200">
              <a:solidFill>
                <a:srgbClr val="FFFFFF"/>
              </a:solidFill>
            </a:endParaRP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13063C53-6E71-4D67-9735-40CB55A3C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75" y="1292226"/>
            <a:ext cx="8832850" cy="4383086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D042F279-EC69-4A3F-A67A-F6746BA9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2" y="357188"/>
            <a:ext cx="8229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altLang="it-IT" sz="3200" b="1" dirty="0">
                <a:solidFill>
                  <a:srgbClr val="003366"/>
                </a:solidFill>
                <a:latin typeface="+mn-lt"/>
                <a:ea typeface="+mj-ea"/>
                <a:cs typeface="Tahoma" panose="020B0604030504040204" pitchFamily="34" charset="0"/>
              </a:rPr>
              <a:t>Stato di arruolamento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D0F82FC-CE85-441E-9285-38BDA688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5994401"/>
            <a:ext cx="2853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rgbClr val="E61E1F"/>
                </a:solidFill>
                <a:latin typeface="Arial" panose="020B0604020202020204" pitchFamily="34" charset="0"/>
              </a:rPr>
              <a:t>*</a:t>
            </a:r>
            <a:r>
              <a:rPr lang="it-IT" altLang="it-IT" sz="1600" b="1" dirty="0">
                <a:solidFill>
                  <a:srgbClr val="E61E1F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600" i="1" dirty="0">
                <a:solidFill>
                  <a:srgbClr val="000000"/>
                </a:solidFill>
                <a:latin typeface="Arial" panose="020B0604020202020204" pitchFamily="34" charset="0"/>
              </a:rPr>
              <a:t>Dai da </a:t>
            </a:r>
            <a:r>
              <a:rPr lang="it-IT" altLang="it-IT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eCRF</a:t>
            </a:r>
            <a:r>
              <a:rPr lang="it-IT" altLang="it-IT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al </a:t>
            </a:r>
            <a:r>
              <a:rPr lang="it-IT" altLang="it-IT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22/11/2021 </a:t>
            </a:r>
            <a:endParaRPr lang="it-IT" altLang="it-IT" sz="16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5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DCB709B-ED69-4EDB-8E60-70A22EF2A17E}"/>
              </a:ext>
            </a:extLst>
          </p:cNvPr>
          <p:cNvSpPr>
            <a:spLocks noGrp="1"/>
          </p:cNvSpPr>
          <p:nvPr/>
        </p:nvSpPr>
        <p:spPr bwMode="auto">
          <a:xfrm>
            <a:off x="1818481" y="1497012"/>
            <a:ext cx="8555037" cy="422116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it-IT" sz="2400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Si chiede ai centri attivi di </a:t>
            </a:r>
            <a:r>
              <a:rPr lang="it-IT" sz="24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completare ogni </a:t>
            </a:r>
            <a:r>
              <a:rPr lang="it-IT" sz="2400" b="1" dirty="0" err="1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eCRF</a:t>
            </a:r>
            <a:r>
              <a:rPr lang="it-IT" sz="24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in piattaforma e di procedere con </a:t>
            </a:r>
            <a:r>
              <a:rPr lang="it-IT" sz="2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la registrazione puntuale degli screening, contestualmente alla firma del consenso informato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Resta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indispensabile</a:t>
            </a:r>
            <a:r>
              <a:rPr lang="it-IT" sz="2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il massimo sforzo nell’arruolamento e nella raccolta dei campioni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In particolare, chiediamo ai centri già attivi di incrementare il rate di arruolamento e a tutti gli altri di accelerare l’iter valutativo/amministrativo interno per poter essere autorizzati all’arruolamento dal Promotore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it-IT" altLang="it-IT" sz="2200" i="1" u="sng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it-IT" altLang="it-IT" sz="2200" i="1" u="sng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it-IT" altLang="it-IT" sz="2200" i="1" u="sng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it-IT" altLang="it-IT" sz="2200" i="1" u="sng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AD413A7-9A90-4E50-8E08-A50F7BE0E6A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61356" y="1139825"/>
            <a:ext cx="82296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3200" dirty="0">
                <a:latin typeface="+mn-lt"/>
                <a:cs typeface="Tahoma" panose="020B0604030504040204" pitchFamily="34" charset="0"/>
              </a:rPr>
              <a:t>Arruolamenti e registrazioni in </a:t>
            </a:r>
            <a:r>
              <a:rPr lang="it-IT" altLang="it-IT" sz="3200" dirty="0" err="1">
                <a:latin typeface="+mn-lt"/>
                <a:cs typeface="Tahoma" panose="020B0604030504040204" pitchFamily="34" charset="0"/>
              </a:rPr>
              <a:t>eCRF</a:t>
            </a:r>
            <a:endParaRPr lang="it-IT" altLang="it-IT" sz="3200" dirty="0">
              <a:latin typeface="+mn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4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25A1D5D-8D3A-4A16-909D-130007BDC2C0}"/>
              </a:ext>
            </a:extLst>
          </p:cNvPr>
          <p:cNvSpPr>
            <a:spLocks noGrp="1"/>
          </p:cNvSpPr>
          <p:nvPr/>
        </p:nvSpPr>
        <p:spPr bwMode="auto">
          <a:xfrm>
            <a:off x="1872479" y="615812"/>
            <a:ext cx="8555037" cy="422116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it-IT" sz="2400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dirty="0">
                <a:solidFill>
                  <a:srgbClr val="000000"/>
                </a:solidFill>
              </a:rPr>
              <a:t>L’analisi del </a:t>
            </a:r>
            <a:r>
              <a:rPr lang="it-IT" sz="2000" b="1" dirty="0">
                <a:solidFill>
                  <a:srgbClr val="000000"/>
                </a:solidFill>
              </a:rPr>
              <a:t>profilo </a:t>
            </a:r>
            <a:r>
              <a:rPr lang="it-IT" sz="2000" b="1" dirty="0" err="1">
                <a:solidFill>
                  <a:srgbClr val="000000"/>
                </a:solidFill>
              </a:rPr>
              <a:t>citochinomico</a:t>
            </a:r>
            <a:r>
              <a:rPr lang="it-IT" sz="2000" b="1" dirty="0">
                <a:solidFill>
                  <a:srgbClr val="000000"/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</a:rPr>
              <a:t>e non delle singole </a:t>
            </a:r>
            <a:r>
              <a:rPr lang="it-IT" sz="2000" dirty="0" err="1">
                <a:solidFill>
                  <a:srgbClr val="000000"/>
                </a:solidFill>
              </a:rPr>
              <a:t>citochine</a:t>
            </a:r>
            <a:r>
              <a:rPr lang="it-IT" sz="2000" dirty="0">
                <a:solidFill>
                  <a:srgbClr val="000000"/>
                </a:solidFill>
              </a:rPr>
              <a:t> potrà essere utile per seguire la progressione e l'evoluzione della neoplasia mammaria prima e dopo il trattamento! </a:t>
            </a:r>
            <a:endParaRPr lang="it-IT" sz="2000" b="1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dirty="0">
                <a:solidFill>
                  <a:srgbClr val="000000"/>
                </a:solidFill>
                <a:latin typeface="+mn-lt"/>
              </a:rPr>
              <a:t>Lo studio funge da precursore per le prossime terapie in corso di sviluppo/rilascio, che agiscono stimolando una risposta immunitaria innata mediata dalle cellule NK e macrofagi (ADCC) e conseguentemente una risposta immunitaria adattativa mediata principalmente dai linfociti T citotossici. Tutti i campioni che riusciremo a raccogliere ci aiuteranno a valutare ed</a:t>
            </a:r>
            <a:r>
              <a:rPr lang="it-IT" sz="2000" dirty="0">
                <a:solidFill>
                  <a:srgbClr val="000000"/>
                </a:solidFill>
              </a:rPr>
              <a:t> identificare un profilo peculiare </a:t>
            </a:r>
            <a:r>
              <a:rPr lang="it-IT" sz="2000" dirty="0" err="1">
                <a:solidFill>
                  <a:srgbClr val="000000"/>
                </a:solidFill>
              </a:rPr>
              <a:t>citochinomico</a:t>
            </a:r>
            <a:r>
              <a:rPr lang="it-IT" sz="2000" dirty="0">
                <a:solidFill>
                  <a:srgbClr val="000000"/>
                </a:solidFill>
              </a:rPr>
              <a:t> in grado di prevedere la  risposta dei pazienti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dirty="0">
                <a:solidFill>
                  <a:srgbClr val="000000"/>
                </a:solidFill>
              </a:rPr>
              <a:t>Occorre il </a:t>
            </a:r>
            <a:r>
              <a:rPr lang="it-IT" sz="2000" b="1" dirty="0">
                <a:solidFill>
                  <a:srgbClr val="000000"/>
                </a:solidFill>
              </a:rPr>
              <a:t>massimo contributo </a:t>
            </a:r>
            <a:r>
              <a:rPr lang="it-IT" sz="2000" dirty="0">
                <a:solidFill>
                  <a:srgbClr val="000000"/>
                </a:solidFill>
              </a:rPr>
              <a:t>da parte di ogni centro (in particolare, i centri attivi che non hanno mai arruolato) per </a:t>
            </a:r>
            <a:r>
              <a:rPr lang="it-IT" sz="2000" b="1" dirty="0">
                <a:solidFill>
                  <a:srgbClr val="000000"/>
                </a:solidFill>
              </a:rPr>
              <a:t>reclutare tutti i pazienti ancora candidabili e raccogliere quanti più campioni da includere nelle analisi di studio visti gli importanti obiettivi prefissati!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it-IT" sz="2400" b="1" dirty="0">
                <a:solidFill>
                  <a:srgbClr val="000000"/>
                </a:solidFill>
                <a:latin typeface="+mn-lt"/>
              </a:rPr>
              <a:t>    Grazie a tutti</a:t>
            </a:r>
            <a:endParaRPr lang="it-IT" sz="2400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it-IT" sz="2400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it-IT" sz="2800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it-IT" altLang="it-IT" sz="2200" i="1" u="sng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it-IT" altLang="it-IT" sz="2200" i="1" u="sng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it-IT" altLang="it-IT" sz="2200" i="1" u="sng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it-IT" altLang="it-IT" sz="2200" i="1" u="sng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818F4B6-4FA7-449F-9313-91FF5FAF937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43916" y="472937"/>
            <a:ext cx="82296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dirty="0">
                <a:latin typeface="+mn-lt"/>
                <a:cs typeface="Tahoma" panose="020B0604030504040204" pitchFamily="34" charset="0"/>
              </a:rPr>
              <a:t>Sviluppi futuri e raccomandazioni</a:t>
            </a:r>
          </a:p>
        </p:txBody>
      </p:sp>
    </p:spTree>
    <p:extLst>
      <p:ext uri="{BB962C8B-B14F-4D97-AF65-F5344CB8AC3E}">
        <p14:creationId xmlns:p14="http://schemas.microsoft.com/office/powerpoint/2010/main" val="94436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CE30258-1AB3-4DD4-8E41-71061F690F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24062" y="365919"/>
            <a:ext cx="8229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dirty="0">
                <a:latin typeface="+mn-lt"/>
                <a:cs typeface="Tahoma" pitchFamily="34" charset="0"/>
              </a:rPr>
              <a:t>CRF - il portale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D42DB42-163E-4491-A314-ADAC62F87530}"/>
              </a:ext>
            </a:extLst>
          </p:cNvPr>
          <p:cNvSpPr txBox="1">
            <a:spLocks/>
          </p:cNvSpPr>
          <p:nvPr/>
        </p:nvSpPr>
        <p:spPr bwMode="auto">
          <a:xfrm>
            <a:off x="1830387" y="1237457"/>
            <a:ext cx="8531225" cy="4179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it-IT" sz="1600" kern="0" dirty="0">
                <a:solidFill>
                  <a:srgbClr val="000000"/>
                </a:solidFill>
              </a:rPr>
              <a:t>Tutti i dati dello studio sono raccolti mediante una piattaforma elettronica dedicata     </a:t>
            </a:r>
            <a:endParaRPr lang="it-IT" sz="1600" b="1" kern="0" dirty="0">
              <a:solidFill>
                <a:srgbClr val="00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it-IT" sz="1600" b="1" kern="0" dirty="0">
                <a:solidFill>
                  <a:srgbClr val="000000"/>
                </a:solidFill>
              </a:rPr>
              <a:t>https://www.oncotech.org/gim20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it-IT" sz="1600" dirty="0" err="1">
                <a:solidFill>
                  <a:srgbClr val="000000"/>
                </a:solidFill>
              </a:rPr>
              <a:t>Helpdesk</a:t>
            </a:r>
            <a:r>
              <a:rPr lang="it-IT" sz="1600" dirty="0">
                <a:solidFill>
                  <a:srgbClr val="000000"/>
                </a:solidFill>
              </a:rPr>
              <a:t>: helpdesk.gim20@oncotech.org</a:t>
            </a:r>
            <a:endParaRPr lang="it-IT" altLang="it-IT" sz="1600" dirty="0">
              <a:solidFill>
                <a:srgbClr val="00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it-IT" sz="1600" b="1" kern="0" dirty="0"/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69DB1A45-9235-406A-A42C-2DDBEB754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49" y="4723607"/>
            <a:ext cx="5180013" cy="1768474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FC810638-C3C0-4A83-A331-76B7B06E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7" y="2215357"/>
            <a:ext cx="67691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5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5DF69E7F-CAFE-4D6B-92BC-191F83D3F07E}"/>
              </a:ext>
            </a:extLst>
          </p:cNvPr>
          <p:cNvSpPr txBox="1">
            <a:spLocks noChangeArrowheads="1"/>
          </p:cNvSpPr>
          <p:nvPr/>
        </p:nvSpPr>
        <p:spPr>
          <a:xfrm>
            <a:off x="2152650" y="1578279"/>
            <a:ext cx="7886700" cy="1164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it-IT" sz="2300" i="1" dirty="0">
              <a:solidFill>
                <a:schemeClr val="accent1">
                  <a:lumMod val="75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aphicFrame>
        <p:nvGraphicFramePr>
          <p:cNvPr id="8" name="Segnaposto contenuto 5">
            <a:extLst>
              <a:ext uri="{FF2B5EF4-FFF2-40B4-BE49-F238E27FC236}">
                <a16:creationId xmlns:a16="http://schemas.microsoft.com/office/drawing/2014/main" id="{6D9F3951-0F06-451D-B864-36D56C439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877353"/>
              </p:ext>
            </p:extLst>
          </p:nvPr>
        </p:nvGraphicFramePr>
        <p:xfrm>
          <a:off x="2408532" y="3131507"/>
          <a:ext cx="7374935" cy="2479296"/>
        </p:xfrm>
        <a:graphic>
          <a:graphicData uri="http://schemas.openxmlformats.org/drawingml/2006/table">
            <a:tbl>
              <a:tblPr firstRow="1" bandRow="1"/>
              <a:tblGrid>
                <a:gridCol w="256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7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6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Promotore</a:t>
                      </a:r>
                    </a:p>
                  </a:txBody>
                  <a:tcPr marT="45698" marB="4569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BE9932"/>
                      </a:solidFill>
                    </a:lnT>
                    <a:lnB w="12700" cmpd="sng">
                      <a:solidFill>
                        <a:srgbClr val="BE993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Consorzio </a:t>
                      </a:r>
                      <a:r>
                        <a:rPr lang="it-IT" sz="1200" b="0" i="1" dirty="0" err="1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Oncotech</a:t>
                      </a:r>
                      <a:endParaRPr lang="it-IT" sz="1200" b="0" i="1" dirty="0">
                        <a:solidFill>
                          <a:srgbClr val="292929"/>
                        </a:solidFill>
                        <a:latin typeface="Dubai Medium" panose="020B0603030403030204" pitchFamily="34" charset="-78"/>
                        <a:ea typeface="+mn-ea"/>
                        <a:cs typeface="Dubai Medium" panose="020B0603030403030204" pitchFamily="34" charset="-7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c/o Dipartimento di Medicina Clinica 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Chirurgia – Oncologia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Università degli studi di Napoli “Federico II” - Napoli</a:t>
                      </a:r>
                    </a:p>
                  </a:txBody>
                  <a:tcPr marT="45698" marB="4569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BE9932"/>
                      </a:solidFill>
                    </a:lnT>
                    <a:lnB w="12700" cmpd="sng">
                      <a:solidFill>
                        <a:srgbClr val="BE993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 err="1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Principal</a:t>
                      </a:r>
                      <a:r>
                        <a:rPr lang="it-IT" sz="1200" b="1" i="1" dirty="0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 </a:t>
                      </a:r>
                      <a:r>
                        <a:rPr lang="it-IT" sz="1200" b="1" i="1" dirty="0" err="1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Investigator</a:t>
                      </a:r>
                      <a:endParaRPr lang="it-IT" sz="1200" b="1" i="1" dirty="0">
                        <a:solidFill>
                          <a:srgbClr val="292929"/>
                        </a:solidFill>
                        <a:latin typeface="Dubai Medium" panose="020B0603030403030204" pitchFamily="34" charset="-78"/>
                        <a:ea typeface="+mn-ea"/>
                        <a:cs typeface="Dubai Medium" panose="020B0603030403030204" pitchFamily="34" charset="-78"/>
                      </a:endParaRPr>
                    </a:p>
                  </a:txBody>
                  <a:tcPr marT="45698" marB="4569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BE993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993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Michelino De Laurentiis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Istituto Nazionali Tumori – Fondazione G. Pascale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rgbClr val="292929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S.C. Oncologia Medica Senologica - Napoli</a:t>
                      </a:r>
                    </a:p>
                  </a:txBody>
                  <a:tcPr marT="45698" marB="4569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BE993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993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5E1929-6212-493F-B436-6A2BC7692525}"/>
              </a:ext>
            </a:extLst>
          </p:cNvPr>
          <p:cNvSpPr txBox="1"/>
          <p:nvPr/>
        </p:nvSpPr>
        <p:spPr>
          <a:xfrm>
            <a:off x="4093534" y="1056501"/>
            <a:ext cx="7038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it-IT" alt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GIM20-CITOHER2</a:t>
            </a:r>
            <a:endParaRPr lang="it-I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A201E9-8CC0-421C-8880-9AB67A60CE1B}"/>
              </a:ext>
            </a:extLst>
          </p:cNvPr>
          <p:cNvSpPr txBox="1"/>
          <p:nvPr/>
        </p:nvSpPr>
        <p:spPr>
          <a:xfrm>
            <a:off x="2408531" y="1578279"/>
            <a:ext cx="73749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000" i="1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‘</a:t>
            </a:r>
            <a:r>
              <a:rPr lang="it-IT" altLang="it-IT" i="1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’Studio prospettico, esplorativo, multicentrico, osservazionale che valuta il profilo </a:t>
            </a:r>
            <a:r>
              <a:rPr lang="it-IT" altLang="it-IT" i="1" dirty="0" err="1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citochinomico</a:t>
            </a:r>
            <a:r>
              <a:rPr lang="it-IT" altLang="it-IT" i="1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in pazienti con neoplasia mammaria metastatica HER2- positiva candidati a ricevere Trastuzumab </a:t>
            </a:r>
            <a:r>
              <a:rPr lang="it-IT" altLang="it-IT" i="1" dirty="0" err="1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Emtansine</a:t>
            </a:r>
            <a:r>
              <a:rPr lang="it-IT" altLang="it-IT" i="1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’’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259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21CEA61-67F6-46E4-AC67-A787F592381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67731" y="472632"/>
            <a:ext cx="8229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altLang="it-IT" sz="3200" dirty="0">
                <a:latin typeface="+mn-lt"/>
              </a:rPr>
              <a:t>Disegno dello studio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638D754-5E41-4E77-A0FC-2B36F39647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67668" y="1187007"/>
            <a:ext cx="8856663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Studio prospettico, esplorativo, multicentrico, </a:t>
            </a:r>
            <a:r>
              <a:rPr lang="it-IT" altLang="it-IT" sz="2000" b="1" dirty="0" err="1">
                <a:solidFill>
                  <a:srgbClr val="000000"/>
                </a:solidFill>
                <a:latin typeface="+mn-lt"/>
              </a:rPr>
              <a:t>osservazionale</a:t>
            </a:r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in pazienti con neoplasia mammaria metastatica HER2-positiva candidati a ricevere TDM1 come da pratica clinica con raccolta prelievi ematici di routine per valutare i cambiamenti nel profilo </a:t>
            </a:r>
            <a:r>
              <a:rPr lang="it-IT" altLang="it-IT" sz="2000" b="1" dirty="0" err="1">
                <a:solidFill>
                  <a:srgbClr val="000000"/>
                </a:solidFill>
                <a:latin typeface="+mn-lt"/>
              </a:rPr>
              <a:t>citochinomico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 durante il trattamento.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Promotore: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Consorzio </a:t>
            </a:r>
            <a:r>
              <a:rPr lang="it-IT" altLang="it-IT" sz="2000" dirty="0" err="1">
                <a:solidFill>
                  <a:srgbClr val="000000"/>
                </a:solidFill>
                <a:latin typeface="+mn-lt"/>
              </a:rPr>
              <a:t>Oncotech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2000" b="1" dirty="0" err="1">
                <a:solidFill>
                  <a:srgbClr val="000000"/>
                </a:solidFill>
                <a:latin typeface="+mn-lt"/>
              </a:rPr>
              <a:t>Principal</a:t>
            </a:r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2000" b="1" dirty="0" err="1">
                <a:solidFill>
                  <a:srgbClr val="000000"/>
                </a:solidFill>
                <a:latin typeface="+mn-lt"/>
              </a:rPr>
              <a:t>Investigator</a:t>
            </a:r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Dott. </a:t>
            </a:r>
            <a:r>
              <a:rPr lang="it-IT" altLang="it-IT" sz="2000" dirty="0" err="1">
                <a:solidFill>
                  <a:srgbClr val="000000"/>
                </a:solidFill>
                <a:latin typeface="+mn-lt"/>
              </a:rPr>
              <a:t>Michelino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 De Laurentiis presso l’</a:t>
            </a:r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IRCCS Fondazione G. </a:t>
            </a:r>
            <a:r>
              <a:rPr lang="it-IT" altLang="it-IT" sz="2000" dirty="0" err="1">
                <a:solidFill>
                  <a:srgbClr val="000000"/>
                </a:solidFill>
                <a:latin typeface="+mn-lt"/>
              </a:rPr>
              <a:t>Pascale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 - Napoli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Centri partecipanti: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N.13</a:t>
            </a:r>
            <a:endParaRPr lang="it-IT" altLang="it-IT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FEB698-95E6-4EDF-ADE0-F039CE5B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70" y="4430971"/>
            <a:ext cx="7500937" cy="195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0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EF4622C-68F2-4B7C-912E-B8BC8C75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06" y="818356"/>
            <a:ext cx="3783013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33A7FC17-B905-406D-AE29-B937BDEB83B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212931" y="6295231"/>
            <a:ext cx="2133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1616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827AA-9665-4746-A93D-FAB1CE837F5F}" type="slidenum">
              <a:rPr lang="en-US" altLang="it-IT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it-IT" sz="1200">
              <a:solidFill>
                <a:srgbClr val="FFFFFF"/>
              </a:solidFill>
            </a:endParaRPr>
          </a:p>
        </p:txBody>
      </p:sp>
      <p:sp>
        <p:nvSpPr>
          <p:cNvPr id="11" name="Titolo 8">
            <a:extLst>
              <a:ext uri="{FF2B5EF4-FFF2-40B4-BE49-F238E27FC236}">
                <a16:creationId xmlns:a16="http://schemas.microsoft.com/office/drawing/2014/main" id="{C58AD449-41FB-423F-A298-7FB69E0E763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59794" y="318294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3200" dirty="0">
                <a:latin typeface="+mn-lt"/>
              </a:rPr>
              <a:t>Razionale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FA0173B6-6085-48A9-9E74-71D6C1063303}"/>
              </a:ext>
            </a:extLst>
          </p:cNvPr>
          <p:cNvSpPr>
            <a:spLocks noGrp="1"/>
          </p:cNvSpPr>
          <p:nvPr/>
        </p:nvSpPr>
        <p:spPr bwMode="auto">
          <a:xfrm>
            <a:off x="5731669" y="1675606"/>
            <a:ext cx="456565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it-IT" sz="2000" dirty="0">
                <a:solidFill>
                  <a:srgbClr val="000000"/>
                </a:solidFill>
                <a:latin typeface="+mn-lt"/>
              </a:rPr>
              <a:t>La relazione dinamica esistente tra le cellule tumorali e il microambiente circostante è guidata dalla secrezione di citochine e fattori di crescita, i quali, a loro volta, guidano il processo di crescita tumorale</a:t>
            </a:r>
            <a:endParaRPr lang="it-IT" sz="2100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it-IT" sz="2100" dirty="0">
                <a:latin typeface="+mn-lt"/>
              </a:rPr>
              <a:t>	</a:t>
            </a:r>
          </a:p>
          <a:p>
            <a:pPr algn="just">
              <a:lnSpc>
                <a:spcPct val="200000"/>
              </a:lnSpc>
              <a:defRPr/>
            </a:pP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22018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723F9D31-8B90-463D-AF52-EFF9FBDC0FA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152606" y="6283325"/>
            <a:ext cx="2133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1616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FA1107-1CAB-44A9-810B-CC591E234FF6}" type="slidenum">
              <a:rPr lang="en-US" altLang="it-IT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it-IT" sz="1200">
              <a:solidFill>
                <a:srgbClr val="FFFFFF"/>
              </a:solidFill>
            </a:endParaRPr>
          </a:p>
        </p:txBody>
      </p:sp>
      <p:sp>
        <p:nvSpPr>
          <p:cNvPr id="7" name="Titolo 8">
            <a:extLst>
              <a:ext uri="{FF2B5EF4-FFF2-40B4-BE49-F238E27FC236}">
                <a16:creationId xmlns:a16="http://schemas.microsoft.com/office/drawing/2014/main" id="{97FC93EB-108E-4AF4-AC69-69CAF35D6A0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28031" y="23495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3200" dirty="0">
                <a:latin typeface="+mn-lt"/>
              </a:rPr>
              <a:t>Razionale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B30A133-63A8-4377-B5E5-12E56232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06" y="1230313"/>
            <a:ext cx="4114800" cy="5026025"/>
          </a:xfrm>
          <a:prstGeom prst="rect">
            <a:avLst/>
          </a:prstGeom>
          <a:noFill/>
          <a:ln w="36000">
            <a:solidFill>
              <a:srgbClr val="191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E2E29F8-CB9E-468A-B88E-A1945D744BA4}"/>
              </a:ext>
            </a:extLst>
          </p:cNvPr>
          <p:cNvSpPr/>
          <p:nvPr/>
        </p:nvSpPr>
        <p:spPr>
          <a:xfrm>
            <a:off x="5957094" y="1163638"/>
            <a:ext cx="4572000" cy="50927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ct val="20000"/>
              </a:spcBef>
              <a:buClr>
                <a:srgbClr val="004D99"/>
              </a:buClr>
              <a:defRPr/>
            </a:pPr>
            <a:r>
              <a:rPr lang="it-IT" sz="1600" dirty="0">
                <a:solidFill>
                  <a:srgbClr val="000000"/>
                </a:solidFill>
                <a:latin typeface="+mn-lt"/>
                <a:cs typeface="Dubai Medium" panose="020B0603030403030204" pitchFamily="34" charset="-78"/>
              </a:rPr>
              <a:t>Il TDM-1 esercita parte della sua attività antitumorale stimolando una risposta immunitaria innata mediata dalle cellule NK e macrofagi (ADCC) e conseguentemente una risposta immunitaria adattativa mediata principalmente dai linfociti T citotossici. </a:t>
            </a:r>
            <a:r>
              <a:rPr lang="it-IT" sz="1600" dirty="0">
                <a:solidFill>
                  <a:srgbClr val="000000"/>
                </a:solidFill>
                <a:latin typeface="Arial" charset="0"/>
                <a:cs typeface="Dubai Medium" panose="020B0603030403030204" pitchFamily="34" charset="-78"/>
              </a:rPr>
              <a:t>La complessa rete di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  <a:cs typeface="Dubai Medium" panose="020B0603030403030204" pitchFamily="34" charset="-78"/>
              </a:rPr>
              <a:t>citochine</a:t>
            </a:r>
            <a:r>
              <a:rPr lang="it-IT" sz="1600" dirty="0">
                <a:solidFill>
                  <a:srgbClr val="000000"/>
                </a:solidFill>
                <a:latin typeface="Arial" charset="0"/>
                <a:cs typeface="Dubai Medium" panose="020B0603030403030204" pitchFamily="34" charset="-78"/>
              </a:rPr>
              <a:t> e le loro interazioni con le cellule tumorali e il microambiente circostante viene definita </a:t>
            </a:r>
            <a:r>
              <a:rPr lang="it-IT" sz="1600" b="1" dirty="0" err="1">
                <a:solidFill>
                  <a:srgbClr val="000000"/>
                </a:solidFill>
                <a:latin typeface="Arial" charset="0"/>
                <a:cs typeface="Dubai Medium" panose="020B0603030403030204" pitchFamily="34" charset="-78"/>
              </a:rPr>
              <a:t>Citochinoma</a:t>
            </a:r>
            <a:endParaRPr lang="it-IT" sz="1600" b="1" dirty="0">
              <a:solidFill>
                <a:srgbClr val="000000"/>
              </a:solidFill>
              <a:latin typeface="Arial" charset="0"/>
              <a:cs typeface="Dubai Medium" panose="020B0603030403030204" pitchFamily="34" charset="-78"/>
            </a:endParaRPr>
          </a:p>
          <a:p>
            <a:pPr algn="just">
              <a:lnSpc>
                <a:spcPct val="200000"/>
              </a:lnSpc>
              <a:spcBef>
                <a:spcPct val="20000"/>
              </a:spcBef>
              <a:buClr>
                <a:srgbClr val="004D99"/>
              </a:buClr>
              <a:defRPr/>
            </a:pPr>
            <a:endParaRPr lang="it-IT" sz="1600" dirty="0">
              <a:solidFill>
                <a:srgbClr val="000000"/>
              </a:solidFill>
              <a:latin typeface="+mn-lt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78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D974866-606A-45AB-83C7-18083064F817}"/>
              </a:ext>
            </a:extLst>
          </p:cNvPr>
          <p:cNvSpPr>
            <a:spLocks noGrp="1"/>
          </p:cNvSpPr>
          <p:nvPr/>
        </p:nvSpPr>
        <p:spPr bwMode="auto">
          <a:xfrm>
            <a:off x="1936749" y="600621"/>
            <a:ext cx="8229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dirty="0">
                <a:latin typeface="+mn-lt"/>
                <a:cs typeface="Tahoma" panose="020B0604030504040204" pitchFamily="34" charset="0"/>
              </a:rPr>
              <a:t>Obiettivi dello studio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95A6D1E-B5D5-404B-9E58-0849998E4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312" y="1457871"/>
            <a:ext cx="8461375" cy="2956516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93FD66B0-B1AF-4441-BE5C-D6F7D8271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" y="4672559"/>
            <a:ext cx="8461375" cy="15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648291F8-5C64-42ED-9097-E5913DC97E89}"/>
              </a:ext>
            </a:extLst>
          </p:cNvPr>
          <p:cNvSpPr>
            <a:spLocks noGrp="1"/>
          </p:cNvSpPr>
          <p:nvPr/>
        </p:nvSpPr>
        <p:spPr bwMode="auto">
          <a:xfrm>
            <a:off x="1981200" y="791230"/>
            <a:ext cx="8229600" cy="67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dirty="0" err="1">
                <a:latin typeface="+mn-lt"/>
                <a:cs typeface="Tahoma" panose="020B0604030504040204" pitchFamily="34" charset="0"/>
              </a:rPr>
              <a:t>Endpoint</a:t>
            </a:r>
            <a:r>
              <a:rPr lang="it-IT" sz="3200" dirty="0">
                <a:latin typeface="+mn-lt"/>
                <a:cs typeface="Tahoma" panose="020B0604030504040204" pitchFamily="34" charset="0"/>
              </a:rPr>
              <a:t> dello studio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7FE78DFA-52AB-4A1D-8065-EA9156C0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648480"/>
            <a:ext cx="8374063" cy="31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35262C3B-647A-4423-A32B-93DD30B0316D}"/>
              </a:ext>
            </a:extLst>
          </p:cNvPr>
          <p:cNvSpPr>
            <a:spLocks noGrp="1"/>
          </p:cNvSpPr>
          <p:nvPr/>
        </p:nvSpPr>
        <p:spPr bwMode="auto">
          <a:xfrm>
            <a:off x="1881187" y="607219"/>
            <a:ext cx="82296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dirty="0">
                <a:latin typeface="+mn-lt"/>
                <a:cs typeface="Tahoma" panose="020B0604030504040204" pitchFamily="34" charset="0"/>
              </a:rPr>
              <a:t>Iter </a:t>
            </a:r>
            <a:r>
              <a:rPr lang="it-IT" sz="3200" dirty="0" err="1">
                <a:latin typeface="+mn-lt"/>
                <a:cs typeface="Tahoma" panose="020B0604030504040204" pitchFamily="34" charset="0"/>
              </a:rPr>
              <a:t>regolatorio</a:t>
            </a:r>
            <a:r>
              <a:rPr lang="it-IT" sz="3200" dirty="0">
                <a:latin typeface="+mn-lt"/>
                <a:cs typeface="Tahoma" panose="020B0604030504040204" pitchFamily="34" charset="0"/>
              </a:rPr>
              <a:t> dello studio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CEB48CF9-3AB0-4F06-B061-C5CDF1AFA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1678781"/>
            <a:ext cx="6143625" cy="1501863"/>
          </a:xfrm>
          <a:prstGeom prst="rect">
            <a:avLst/>
          </a:prstGeom>
        </p:spPr>
      </p:pic>
      <p:cxnSp>
        <p:nvCxnSpPr>
          <p:cNvPr id="8" name="Connettore 1 115">
            <a:extLst>
              <a:ext uri="{FF2B5EF4-FFF2-40B4-BE49-F238E27FC236}">
                <a16:creationId xmlns:a16="http://schemas.microsoft.com/office/drawing/2014/main" id="{8FF2ED16-9F84-4F85-AD27-0E33E80A8C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6350" y="4955381"/>
            <a:ext cx="0" cy="107950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asellaDiTesto 116">
            <a:extLst>
              <a:ext uri="{FF2B5EF4-FFF2-40B4-BE49-F238E27FC236}">
                <a16:creationId xmlns:a16="http://schemas.microsoft.com/office/drawing/2014/main" id="{148B3B8E-297B-42E7-AF7B-391CBB533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4652169"/>
            <a:ext cx="522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rgbClr val="000000"/>
                </a:solidFill>
                <a:latin typeface="Arial" panose="020B0604020202020204" pitchFamily="34" charset="0"/>
              </a:rPr>
              <a:t>Jul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AE63D1E-0B96-426F-92E8-F300AC2A3B79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5225" y="4964906"/>
            <a:ext cx="7265987" cy="127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ttore 1 125">
            <a:extLst>
              <a:ext uri="{FF2B5EF4-FFF2-40B4-BE49-F238E27FC236}">
                <a16:creationId xmlns:a16="http://schemas.microsoft.com/office/drawing/2014/main" id="{91826A32-7E44-42D1-88DC-65D9D9642C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36937" y="5017294"/>
            <a:ext cx="0" cy="244475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B6A9CCC8-DB26-4177-88B9-E71A6766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2" y="4928394"/>
            <a:ext cx="90488" cy="88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E6543F8-E984-4AF3-B0AA-4519EA3B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2" y="4928394"/>
            <a:ext cx="90488" cy="88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0DCA5E1-DE53-487D-BDE3-5F67F5B60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4928394"/>
            <a:ext cx="90487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8C3DA492-7CE7-4613-9768-6520C06F1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4928394"/>
            <a:ext cx="90487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BD728A66-779B-4875-B529-A659F048D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7" y="4928394"/>
            <a:ext cx="90488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95963B54-FF0C-4527-916D-727E1C0BF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928394"/>
            <a:ext cx="90487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487EA44-7828-4B44-82E5-A10206FA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2" y="4928394"/>
            <a:ext cx="90488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BEE9A07-1D51-4A33-ABF1-E8467B52A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4928394"/>
            <a:ext cx="90487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986F1E26-309B-49E1-B411-8431D445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7" y="4928394"/>
            <a:ext cx="90488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EDA4814-0ACA-40EB-93DD-54006741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4928394"/>
            <a:ext cx="88900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BBD12880-5C11-452C-A7E9-7004E5414019}"/>
              </a:ext>
            </a:extLst>
          </p:cNvPr>
          <p:cNvSpPr/>
          <p:nvPr/>
        </p:nvSpPr>
        <p:spPr bwMode="auto">
          <a:xfrm>
            <a:off x="5911850" y="4928394"/>
            <a:ext cx="90487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FF72DDCF-2F10-4DEF-8740-6A98C06B4E51}"/>
              </a:ext>
            </a:extLst>
          </p:cNvPr>
          <p:cNvSpPr/>
          <p:nvPr/>
        </p:nvSpPr>
        <p:spPr bwMode="auto">
          <a:xfrm>
            <a:off x="6383337" y="4928394"/>
            <a:ext cx="88900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C8CD245-65BE-47E1-9748-D2A1401FD82B}"/>
              </a:ext>
            </a:extLst>
          </p:cNvPr>
          <p:cNvSpPr/>
          <p:nvPr/>
        </p:nvSpPr>
        <p:spPr bwMode="auto">
          <a:xfrm>
            <a:off x="6697662" y="4928394"/>
            <a:ext cx="88900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FD1278C8-A39C-4FCE-959D-2E916512D29E}"/>
              </a:ext>
            </a:extLst>
          </p:cNvPr>
          <p:cNvSpPr/>
          <p:nvPr/>
        </p:nvSpPr>
        <p:spPr bwMode="auto">
          <a:xfrm>
            <a:off x="7167562" y="4928394"/>
            <a:ext cx="90488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75BED514-DAA0-40C3-BA29-425D023E261C}"/>
              </a:ext>
            </a:extLst>
          </p:cNvPr>
          <p:cNvSpPr/>
          <p:nvPr/>
        </p:nvSpPr>
        <p:spPr bwMode="auto">
          <a:xfrm>
            <a:off x="7669212" y="4928394"/>
            <a:ext cx="90488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A0C28B9F-010A-4E50-B005-298D2ED71B1E}"/>
              </a:ext>
            </a:extLst>
          </p:cNvPr>
          <p:cNvSpPr/>
          <p:nvPr/>
        </p:nvSpPr>
        <p:spPr bwMode="auto">
          <a:xfrm>
            <a:off x="8140700" y="4928394"/>
            <a:ext cx="90487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176FBF45-9170-4E6F-91FF-14B0D7D7BBD4}"/>
              </a:ext>
            </a:extLst>
          </p:cNvPr>
          <p:cNvSpPr/>
          <p:nvPr/>
        </p:nvSpPr>
        <p:spPr bwMode="auto">
          <a:xfrm>
            <a:off x="8455025" y="4928394"/>
            <a:ext cx="90487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F1AD7E62-A27B-408D-8DAD-C1019FBB574F}"/>
              </a:ext>
            </a:extLst>
          </p:cNvPr>
          <p:cNvSpPr/>
          <p:nvPr/>
        </p:nvSpPr>
        <p:spPr bwMode="auto">
          <a:xfrm>
            <a:off x="8769350" y="4928394"/>
            <a:ext cx="90487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6A701BD5-29F5-41DD-9A0C-6DC674558070}"/>
              </a:ext>
            </a:extLst>
          </p:cNvPr>
          <p:cNvSpPr/>
          <p:nvPr/>
        </p:nvSpPr>
        <p:spPr bwMode="auto">
          <a:xfrm>
            <a:off x="8612187" y="4928394"/>
            <a:ext cx="90488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B195D193-17F8-47C1-ACF4-0FE124C4CE85}"/>
              </a:ext>
            </a:extLst>
          </p:cNvPr>
          <p:cNvSpPr/>
          <p:nvPr/>
        </p:nvSpPr>
        <p:spPr bwMode="auto">
          <a:xfrm>
            <a:off x="8926512" y="4928394"/>
            <a:ext cx="90488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A851C399-19E9-4273-BAF5-47720F0034A7}"/>
              </a:ext>
            </a:extLst>
          </p:cNvPr>
          <p:cNvSpPr/>
          <p:nvPr/>
        </p:nvSpPr>
        <p:spPr bwMode="auto">
          <a:xfrm>
            <a:off x="2900362" y="5276056"/>
            <a:ext cx="1301750" cy="404813"/>
          </a:xfrm>
          <a:prstGeom prst="rect">
            <a:avLst/>
          </a:prstGeom>
          <a:ln w="9525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Approvazione CE </a:t>
            </a:r>
          </a:p>
          <a:p>
            <a:pPr algn="ctr" eaLnBrk="1" hangingPunct="1"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Coordinatore</a:t>
            </a: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0982B4AB-54FD-4F98-BD20-D326F63BCB06}"/>
              </a:ext>
            </a:extLst>
          </p:cNvPr>
          <p:cNvSpPr/>
          <p:nvPr/>
        </p:nvSpPr>
        <p:spPr bwMode="auto">
          <a:xfrm>
            <a:off x="9083675" y="4928394"/>
            <a:ext cx="88900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EBA58A65-9092-453A-9FE2-B71F6A7B5838}"/>
              </a:ext>
            </a:extLst>
          </p:cNvPr>
          <p:cNvSpPr/>
          <p:nvPr/>
        </p:nvSpPr>
        <p:spPr bwMode="auto">
          <a:xfrm>
            <a:off x="9240837" y="4928394"/>
            <a:ext cx="88900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F1B70024-2EDB-4445-BD6B-A68C04BF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2" y="4928394"/>
            <a:ext cx="88900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648FF7EC-7CBB-4B69-AEE5-1C8014A1D738}"/>
              </a:ext>
            </a:extLst>
          </p:cNvPr>
          <p:cNvSpPr/>
          <p:nvPr/>
        </p:nvSpPr>
        <p:spPr bwMode="auto">
          <a:xfrm>
            <a:off x="5597525" y="4928394"/>
            <a:ext cx="90487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3A2DE9CF-95D5-4870-8543-88D92A316804}"/>
              </a:ext>
            </a:extLst>
          </p:cNvPr>
          <p:cNvSpPr/>
          <p:nvPr/>
        </p:nvSpPr>
        <p:spPr bwMode="auto">
          <a:xfrm>
            <a:off x="5754687" y="4928394"/>
            <a:ext cx="90488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DD2A1FFE-2BFD-470F-AA68-84006BDA8483}"/>
              </a:ext>
            </a:extLst>
          </p:cNvPr>
          <p:cNvSpPr/>
          <p:nvPr/>
        </p:nvSpPr>
        <p:spPr bwMode="auto">
          <a:xfrm>
            <a:off x="6069012" y="4928394"/>
            <a:ext cx="90488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4C983E6D-4CDF-4687-B1B2-CCF386415DF9}"/>
              </a:ext>
            </a:extLst>
          </p:cNvPr>
          <p:cNvSpPr/>
          <p:nvPr/>
        </p:nvSpPr>
        <p:spPr bwMode="auto">
          <a:xfrm>
            <a:off x="6226175" y="4928394"/>
            <a:ext cx="88900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5DD19FDF-38B1-4421-AF76-C52ECA0E1D06}"/>
              </a:ext>
            </a:extLst>
          </p:cNvPr>
          <p:cNvSpPr/>
          <p:nvPr/>
        </p:nvSpPr>
        <p:spPr bwMode="auto">
          <a:xfrm>
            <a:off x="6540500" y="4928394"/>
            <a:ext cx="88900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3471EBC2-14E8-4112-9F6E-13ABA5A6F453}"/>
              </a:ext>
            </a:extLst>
          </p:cNvPr>
          <p:cNvSpPr/>
          <p:nvPr/>
        </p:nvSpPr>
        <p:spPr bwMode="auto">
          <a:xfrm>
            <a:off x="6854825" y="4928394"/>
            <a:ext cx="88900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826874F1-ADC2-4D1A-B7DF-0FE26FDF352D}"/>
              </a:ext>
            </a:extLst>
          </p:cNvPr>
          <p:cNvSpPr/>
          <p:nvPr/>
        </p:nvSpPr>
        <p:spPr bwMode="auto">
          <a:xfrm>
            <a:off x="7010400" y="4928394"/>
            <a:ext cx="90487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D74186D2-8394-41B6-A1B9-6D9791ABB4A0}"/>
              </a:ext>
            </a:extLst>
          </p:cNvPr>
          <p:cNvSpPr/>
          <p:nvPr/>
        </p:nvSpPr>
        <p:spPr bwMode="auto">
          <a:xfrm>
            <a:off x="7324725" y="4928394"/>
            <a:ext cx="90487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4B4721BA-CAF0-453F-B855-E83553A28C17}"/>
              </a:ext>
            </a:extLst>
          </p:cNvPr>
          <p:cNvSpPr/>
          <p:nvPr/>
        </p:nvSpPr>
        <p:spPr bwMode="auto">
          <a:xfrm>
            <a:off x="7512050" y="4928394"/>
            <a:ext cx="90487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015FB1F0-93C8-45E6-B5F3-49E56EC95331}"/>
              </a:ext>
            </a:extLst>
          </p:cNvPr>
          <p:cNvSpPr/>
          <p:nvPr/>
        </p:nvSpPr>
        <p:spPr bwMode="auto">
          <a:xfrm>
            <a:off x="7826375" y="4928394"/>
            <a:ext cx="90487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41F5912C-1DC3-48BF-BAEF-82CC2AACE922}"/>
              </a:ext>
            </a:extLst>
          </p:cNvPr>
          <p:cNvSpPr/>
          <p:nvPr/>
        </p:nvSpPr>
        <p:spPr bwMode="auto">
          <a:xfrm>
            <a:off x="7983537" y="4928394"/>
            <a:ext cx="90488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4312F4A6-48FD-43E6-BE32-1D54E1949E35}"/>
              </a:ext>
            </a:extLst>
          </p:cNvPr>
          <p:cNvSpPr/>
          <p:nvPr/>
        </p:nvSpPr>
        <p:spPr bwMode="auto">
          <a:xfrm>
            <a:off x="8297862" y="4928394"/>
            <a:ext cx="90488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B6E592F9-392C-422E-8C84-4C1D4671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4928394"/>
            <a:ext cx="90487" cy="88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10C91BF6-A329-4AD1-8A18-92196491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928394"/>
            <a:ext cx="90487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2B80BFE9-7FEE-4E52-85B9-D280F5898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2" y="4928394"/>
            <a:ext cx="90488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FFA53FC8-1A26-4B13-A751-80B7D97520BB}"/>
              </a:ext>
            </a:extLst>
          </p:cNvPr>
          <p:cNvSpPr/>
          <p:nvPr/>
        </p:nvSpPr>
        <p:spPr bwMode="auto">
          <a:xfrm>
            <a:off x="2128837" y="5988844"/>
            <a:ext cx="1046163" cy="261937"/>
          </a:xfrm>
          <a:prstGeom prst="rect">
            <a:avLst/>
          </a:prstGeom>
          <a:ln w="9525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Protocollo 1.0</a:t>
            </a:r>
          </a:p>
        </p:txBody>
      </p:sp>
      <p:sp>
        <p:nvSpPr>
          <p:cNvPr id="52" name="CasellaDiTesto 186">
            <a:extLst>
              <a:ext uri="{FF2B5EF4-FFF2-40B4-BE49-F238E27FC236}">
                <a16:creationId xmlns:a16="http://schemas.microsoft.com/office/drawing/2014/main" id="{72F0B19C-58DD-4155-8E56-65183C871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7" y="4661694"/>
            <a:ext cx="487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rgbClr val="000000"/>
                </a:solidFill>
                <a:latin typeface="Arial" panose="020B0604020202020204" pitchFamily="34" charset="0"/>
              </a:rPr>
              <a:t>Nov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CasellaDiTesto 2">
            <a:extLst>
              <a:ext uri="{FF2B5EF4-FFF2-40B4-BE49-F238E27FC236}">
                <a16:creationId xmlns:a16="http://schemas.microsoft.com/office/drawing/2014/main" id="{95D09B8E-3698-4079-BE67-A4DE72ED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2" y="4455319"/>
            <a:ext cx="1100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1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54" name="CasellaDiTesto 82">
            <a:extLst>
              <a:ext uri="{FF2B5EF4-FFF2-40B4-BE49-F238E27FC236}">
                <a16:creationId xmlns:a16="http://schemas.microsoft.com/office/drawing/2014/main" id="{F0FFC168-BA07-4BFE-BF50-BA0ECA13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2" y="4444206"/>
            <a:ext cx="1098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100" b="1">
                <a:solidFill>
                  <a:srgbClr val="000000"/>
                </a:solidFill>
                <a:latin typeface="Arial" panose="020B0604020202020204" pitchFamily="34" charset="0"/>
              </a:rPr>
              <a:t>2018</a:t>
            </a:r>
          </a:p>
        </p:txBody>
      </p:sp>
      <p:sp>
        <p:nvSpPr>
          <p:cNvPr id="55" name="CasellaDiTesto 83">
            <a:extLst>
              <a:ext uri="{FF2B5EF4-FFF2-40B4-BE49-F238E27FC236}">
                <a16:creationId xmlns:a16="http://schemas.microsoft.com/office/drawing/2014/main" id="{9C39814B-9007-49DA-80B2-42078AD7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2" y="4425156"/>
            <a:ext cx="1098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100" b="1">
                <a:solidFill>
                  <a:srgbClr val="000000"/>
                </a:solidFill>
                <a:latin typeface="Arial" panose="020B0604020202020204" pitchFamily="34" charset="0"/>
              </a:rPr>
              <a:t>2019</a:t>
            </a:r>
          </a:p>
        </p:txBody>
      </p:sp>
      <p:sp>
        <p:nvSpPr>
          <p:cNvPr id="56" name="CasellaDiTesto 84">
            <a:extLst>
              <a:ext uri="{FF2B5EF4-FFF2-40B4-BE49-F238E27FC236}">
                <a16:creationId xmlns:a16="http://schemas.microsoft.com/office/drawing/2014/main" id="{AE81FE47-5E59-4BF7-8DC5-197E0245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7" y="4464844"/>
            <a:ext cx="1098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100" b="1">
                <a:solidFill>
                  <a:srgbClr val="000000"/>
                </a:solidFill>
                <a:latin typeface="Arial" panose="020B0604020202020204" pitchFamily="34" charset="0"/>
              </a:rPr>
              <a:t>2020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C3C71F2D-0269-4A60-B613-A626755AE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4928394"/>
            <a:ext cx="90487" cy="88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8" name="Connettore 1 93">
            <a:extLst>
              <a:ext uri="{FF2B5EF4-FFF2-40B4-BE49-F238E27FC236}">
                <a16:creationId xmlns:a16="http://schemas.microsoft.com/office/drawing/2014/main" id="{512A1216-A228-44CE-82AF-C98A6454EDA1}"/>
              </a:ext>
            </a:extLst>
          </p:cNvPr>
          <p:cNvCxnSpPr>
            <a:cxnSpLocks noChangeShapeType="1"/>
            <a:stCxn id="72" idx="4"/>
            <a:endCxn id="59" idx="0"/>
          </p:cNvCxnSpPr>
          <p:nvPr/>
        </p:nvCxnSpPr>
        <p:spPr bwMode="auto">
          <a:xfrm rot="16200000" flipH="1">
            <a:off x="9120187" y="5358606"/>
            <a:ext cx="688975" cy="15875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88FE6094-2746-47B9-AC62-5FCABBE6735D}"/>
              </a:ext>
            </a:extLst>
          </p:cNvPr>
          <p:cNvSpPr/>
          <p:nvPr/>
        </p:nvSpPr>
        <p:spPr bwMode="auto">
          <a:xfrm>
            <a:off x="8489950" y="5711031"/>
            <a:ext cx="1963737" cy="260350"/>
          </a:xfrm>
          <a:prstGeom prst="rect">
            <a:avLst/>
          </a:prstGeom>
          <a:ln w="9525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Stima Last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Patient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Last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Visit</a:t>
            </a:r>
            <a:endParaRPr lang="it-IT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72DD457E-F182-4388-A7A2-7C0A9421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7" y="4929981"/>
            <a:ext cx="90488" cy="88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EE9107EB-C2F2-4F28-98B3-9C5C3037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4931569"/>
            <a:ext cx="90487" cy="90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7E6E77A1-4C60-4689-A990-3324D26B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4923631"/>
            <a:ext cx="90487" cy="88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0AC8BE2-9B00-43BB-8790-CBC056112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4925219"/>
            <a:ext cx="90487" cy="88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4E3C4E77-4315-45CF-AE74-08574BBE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4926806"/>
            <a:ext cx="90487" cy="88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CasellaDiTesto 89">
            <a:extLst>
              <a:ext uri="{FF2B5EF4-FFF2-40B4-BE49-F238E27FC236}">
                <a16:creationId xmlns:a16="http://schemas.microsoft.com/office/drawing/2014/main" id="{70CE34A1-FEC0-44A5-96B1-C7A83F9F6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4661694"/>
            <a:ext cx="422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rgbClr val="000000"/>
                </a:solidFill>
                <a:latin typeface="Arial" panose="020B0604020202020204" pitchFamily="34" charset="0"/>
              </a:rPr>
              <a:t>Apr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66" name="Connettore 1 125">
            <a:extLst>
              <a:ext uri="{FF2B5EF4-FFF2-40B4-BE49-F238E27FC236}">
                <a16:creationId xmlns:a16="http://schemas.microsoft.com/office/drawing/2014/main" id="{EAD50EEE-EE8F-4000-A4DF-5823D1E3BF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2175" y="5031581"/>
            <a:ext cx="0" cy="244475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CasellaDiTesto 64">
            <a:extLst>
              <a:ext uri="{FF2B5EF4-FFF2-40B4-BE49-F238E27FC236}">
                <a16:creationId xmlns:a16="http://schemas.microsoft.com/office/drawing/2014/main" id="{D41F8CE6-C27C-4984-B0F8-8F1172709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7" y="4650581"/>
            <a:ext cx="4143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rgbClr val="000000"/>
                </a:solidFill>
                <a:latin typeface="Arial" panose="020B0604020202020204" pitchFamily="34" charset="0"/>
              </a:rPr>
              <a:t>Jun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61170BC7-446E-40B2-B296-764B8B360A09}"/>
              </a:ext>
            </a:extLst>
          </p:cNvPr>
          <p:cNvSpPr/>
          <p:nvPr/>
        </p:nvSpPr>
        <p:spPr bwMode="auto">
          <a:xfrm>
            <a:off x="3921125" y="5763419"/>
            <a:ext cx="1355725" cy="431800"/>
          </a:xfrm>
          <a:prstGeom prst="rect">
            <a:avLst/>
          </a:prstGeom>
          <a:ln w="9525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Attivazione centro coordinatore</a:t>
            </a:r>
          </a:p>
        </p:txBody>
      </p:sp>
      <p:cxnSp>
        <p:nvCxnSpPr>
          <p:cNvPr id="69" name="Connettore 1 125">
            <a:extLst>
              <a:ext uri="{FF2B5EF4-FFF2-40B4-BE49-F238E27FC236}">
                <a16:creationId xmlns:a16="http://schemas.microsoft.com/office/drawing/2014/main" id="{FFB31ED0-D451-4B59-AF70-596C22BA622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29137" y="5003006"/>
            <a:ext cx="3175" cy="75565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ttangolo 69">
            <a:extLst>
              <a:ext uri="{FF2B5EF4-FFF2-40B4-BE49-F238E27FC236}">
                <a16:creationId xmlns:a16="http://schemas.microsoft.com/office/drawing/2014/main" id="{9AD31D02-5C87-40D9-8CE2-B9E4CDD45BBF}"/>
              </a:ext>
            </a:extLst>
          </p:cNvPr>
          <p:cNvSpPr/>
          <p:nvPr/>
        </p:nvSpPr>
        <p:spPr bwMode="auto">
          <a:xfrm>
            <a:off x="4619625" y="5242719"/>
            <a:ext cx="1219200" cy="261937"/>
          </a:xfrm>
          <a:prstGeom prst="rect">
            <a:avLst/>
          </a:prstGeom>
          <a:ln w="9525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it-IT" sz="1100" b="1" dirty="0">
                <a:solidFill>
                  <a:srgbClr val="000000"/>
                </a:solidFill>
                <a:latin typeface="+mj-lt"/>
              </a:rPr>
              <a:t>First </a:t>
            </a:r>
            <a:r>
              <a:rPr lang="it-IT" sz="1100" b="1" dirty="0" err="1">
                <a:solidFill>
                  <a:srgbClr val="000000"/>
                </a:solidFill>
                <a:latin typeface="+mj-lt"/>
              </a:rPr>
              <a:t>Patient</a:t>
            </a:r>
            <a:r>
              <a:rPr lang="it-IT" sz="1100" b="1" dirty="0">
                <a:solidFill>
                  <a:srgbClr val="000000"/>
                </a:solidFill>
                <a:latin typeface="+mj-lt"/>
              </a:rPr>
              <a:t> in</a:t>
            </a:r>
          </a:p>
        </p:txBody>
      </p:sp>
      <p:sp>
        <p:nvSpPr>
          <p:cNvPr id="71" name="CasellaDiTesto 68">
            <a:extLst>
              <a:ext uri="{FF2B5EF4-FFF2-40B4-BE49-F238E27FC236}">
                <a16:creationId xmlns:a16="http://schemas.microsoft.com/office/drawing/2014/main" id="{5FD429CB-0B46-489B-BFDD-A60BE1FEB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464844"/>
            <a:ext cx="1100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100" b="1">
                <a:solidFill>
                  <a:srgbClr val="000000"/>
                </a:solidFill>
                <a:latin typeface="Arial" panose="020B0604020202020204" pitchFamily="34" charset="0"/>
              </a:rPr>
              <a:t>2022</a:t>
            </a: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F739BD4A-0D60-4BB9-986C-6F3B0086E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4931569"/>
            <a:ext cx="90487" cy="90487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73" name="Connettore 1 93">
            <a:extLst>
              <a:ext uri="{FF2B5EF4-FFF2-40B4-BE49-F238E27FC236}">
                <a16:creationId xmlns:a16="http://schemas.microsoft.com/office/drawing/2014/main" id="{3CA5D392-369B-414A-A16C-17CACF3C0E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039100" y="5004594"/>
            <a:ext cx="3175" cy="252412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ettangolo 73">
            <a:extLst>
              <a:ext uri="{FF2B5EF4-FFF2-40B4-BE49-F238E27FC236}">
                <a16:creationId xmlns:a16="http://schemas.microsoft.com/office/drawing/2014/main" id="{CC62AEE3-C776-4231-9296-5EC15AF0793E}"/>
              </a:ext>
            </a:extLst>
          </p:cNvPr>
          <p:cNvSpPr/>
          <p:nvPr/>
        </p:nvSpPr>
        <p:spPr bwMode="auto">
          <a:xfrm>
            <a:off x="7010400" y="5252244"/>
            <a:ext cx="1951037" cy="260350"/>
          </a:xfrm>
          <a:prstGeom prst="rect">
            <a:avLst/>
          </a:prstGeom>
          <a:ln w="952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it-IT" sz="1100" dirty="0">
                <a:solidFill>
                  <a:srgbClr val="FF0000"/>
                </a:solidFill>
                <a:latin typeface="+mj-lt"/>
              </a:rPr>
              <a:t>Integrazione elenco centri</a:t>
            </a:r>
            <a:endParaRPr lang="it-IT" sz="1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CasellaDiTesto 76">
            <a:extLst>
              <a:ext uri="{FF2B5EF4-FFF2-40B4-BE49-F238E27FC236}">
                <a16:creationId xmlns:a16="http://schemas.microsoft.com/office/drawing/2014/main" id="{B7F6A915-C965-4034-93D6-A1C095CD6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950" y="4634706"/>
            <a:ext cx="10080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rgbClr val="000000"/>
                </a:solidFill>
                <a:latin typeface="Arial" panose="020B0604020202020204" pitchFamily="34" charset="0"/>
              </a:rPr>
              <a:t>Apr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7E7D237F-DA2F-42D7-91AB-BCF16456E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2" y="3464719"/>
            <a:ext cx="8448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600" b="1">
                <a:solidFill>
                  <a:srgbClr val="E61E1F"/>
                </a:solidFill>
                <a:latin typeface="Arial" panose="020B0604020202020204" pitchFamily="34" charset="0"/>
              </a:rPr>
              <a:t>*</a:t>
            </a:r>
            <a:r>
              <a:rPr lang="it-IT" altLang="it-IT" sz="1400" b="1">
                <a:solidFill>
                  <a:srgbClr val="E61E1F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400" i="1">
                <a:solidFill>
                  <a:srgbClr val="000000"/>
                </a:solidFill>
                <a:latin typeface="Arial" panose="020B0604020202020204" pitchFamily="34" charset="0"/>
              </a:rPr>
              <a:t>Sono stati aggiunti 9 centri partecipanti all’elenco iniziale con successiva valutazione dei Comitati Etici </a:t>
            </a:r>
            <a:endParaRPr lang="it-IT" altLang="it-IT" sz="1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4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509BE65B-FF42-4727-B40E-CA3D7806993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05806" y="481013"/>
            <a:ext cx="8229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3200" dirty="0">
                <a:latin typeface="+mn-lt"/>
                <a:cs typeface="Tahoma" panose="020B0604030504040204" pitchFamily="34" charset="0"/>
              </a:rPr>
              <a:t>Criteri di inclusione 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0C8D79E-05F6-4C1C-8751-73658513871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13694" y="1552576"/>
            <a:ext cx="89646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it-IT" altLang="it-IT" sz="1600" dirty="0">
                <a:latin typeface="Arial" panose="020B0604020202020204" pitchFamily="34" charset="0"/>
                <a:cs typeface="Calibri" panose="020F0502020204030204" pitchFamily="34" charset="0"/>
              </a:rPr>
              <a:t>Diagnosi di neoplasia mammaria metastatica;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it-IT" altLang="it-IT" sz="1600" dirty="0">
                <a:latin typeface="Arial" panose="020B0604020202020204" pitchFamily="34" charset="0"/>
                <a:cs typeface="Calibri" panose="020F0502020204030204" pitchFamily="34" charset="0"/>
              </a:rPr>
              <a:t>Neoplasia mammaria HER2-positiva (BC) come definito da uno score immunoistochimico di 3 + o da gene amplificato mediante ibridazione in situ (ISH) caratterizzato da una ratio di ≥ 2.0 tra il numero di copie del gene HER2 e il numero di copie del cromosoma 17;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it-IT" altLang="it-IT" sz="1600" b="1" dirty="0">
                <a:latin typeface="Arial" panose="020B0604020202020204" pitchFamily="34" charset="0"/>
                <a:cs typeface="Calibri" panose="020F0502020204030204" pitchFamily="34" charset="0"/>
              </a:rPr>
              <a:t>Pazienti candidati a ricevere Trastuzumab </a:t>
            </a:r>
            <a:r>
              <a:rPr lang="it-IT" altLang="it-IT" sz="1600" b="1" dirty="0" err="1">
                <a:latin typeface="Arial" panose="020B0604020202020204" pitchFamily="34" charset="0"/>
                <a:cs typeface="Calibri" panose="020F0502020204030204" pitchFamily="34" charset="0"/>
              </a:rPr>
              <a:t>Emtansine</a:t>
            </a:r>
            <a:r>
              <a:rPr lang="it-IT" altLang="it-IT" sz="1600" b="1" dirty="0">
                <a:latin typeface="Arial" panose="020B0604020202020204" pitchFamily="34" charset="0"/>
                <a:cs typeface="Calibri" panose="020F0502020204030204" pitchFamily="34" charset="0"/>
              </a:rPr>
              <a:t> indipendentemente dalla partecipazione allo studio.</a:t>
            </a:r>
            <a:r>
              <a:rPr lang="it-IT" altLang="it-IT" sz="1600" dirty="0">
                <a:latin typeface="Arial" panose="020B0604020202020204" pitchFamily="34" charset="0"/>
                <a:cs typeface="Calibri" panose="020F0502020204030204" pitchFamily="34" charset="0"/>
              </a:rPr>
              <a:t> Trastuzumab </a:t>
            </a:r>
            <a:r>
              <a:rPr lang="it-IT" altLang="it-IT" sz="1600" dirty="0" err="1">
                <a:latin typeface="Arial" panose="020B0604020202020204" pitchFamily="34" charset="0"/>
                <a:cs typeface="Calibri" panose="020F0502020204030204" pitchFamily="34" charset="0"/>
              </a:rPr>
              <a:t>Emtansine</a:t>
            </a:r>
            <a:r>
              <a:rPr lang="it-IT" altLang="it-IT" sz="1600" dirty="0">
                <a:latin typeface="Arial" panose="020B0604020202020204" pitchFamily="34" charset="0"/>
                <a:cs typeface="Calibri" panose="020F0502020204030204" pitchFamily="34" charset="0"/>
              </a:rPr>
              <a:t> è indicato come un unico agente per il trattamento della neoplasia mammaria metastatica HER2-positiva in pazienti che hanno precedentemente ricevuto trastuzumab e un tossano, separatamente o in combinazione. Il paziente deve avere 1) ricevuto una precedente terapia per la malattia metastatica o 2) sviluppato una recidiva della malattia durante o entro 6 mesi dal completamento della terapia adiuvante;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4"/>
            </a:pPr>
            <a:r>
              <a:rPr lang="it-IT" altLang="it-IT" sz="1600" dirty="0">
                <a:latin typeface="Arial" panose="020B0604020202020204" pitchFamily="34" charset="0"/>
                <a:cs typeface="Calibri" panose="020F0502020204030204" pitchFamily="34" charset="0"/>
              </a:rPr>
              <a:t>Consenso Informato sottoscritto prima di iniziare il trattamento;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4"/>
            </a:pPr>
            <a:r>
              <a:rPr lang="it-IT" altLang="it-IT" sz="1600" dirty="0">
                <a:latin typeface="Arial" panose="020B0604020202020204" pitchFamily="34" charset="0"/>
                <a:cs typeface="Calibri" panose="020F0502020204030204" pitchFamily="34" charset="0"/>
              </a:rPr>
              <a:t>Donne di età maggiore o uguale a 18 anni</a:t>
            </a:r>
          </a:p>
          <a:p>
            <a:pPr marL="457200" indent="-457200" algn="just">
              <a:buFont typeface="Wingdings" panose="05000000000000000000" pitchFamily="2" charset="2"/>
              <a:buNone/>
            </a:pPr>
            <a:endParaRPr lang="it-IT" altLang="it-IT" sz="16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None/>
            </a:pPr>
            <a:endParaRPr lang="it-IT" altLang="it-IT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altLang="it-IT" sz="1600" dirty="0">
                <a:latin typeface="Arial" panose="020B0604020202020204" pitchFamily="34" charset="0"/>
                <a:cs typeface="Calibri" panose="020F0502020204030204" pitchFamily="34" charset="0"/>
              </a:rPr>
              <a:t>Pazienti incapaci di leggere e comprendere i documenti dello studio;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altLang="it-IT" sz="1600" dirty="0">
                <a:latin typeface="Arial" panose="020B0604020202020204" pitchFamily="34" charset="0"/>
                <a:cs typeface="Calibri" panose="020F0502020204030204" pitchFamily="34" charset="0"/>
              </a:rPr>
              <a:t>Pazienti con malattie o condizione clinica significativa, secondo indagini dello sperimentatore, che possono interferire con le valutazioni dello studio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it-IT" altLang="it-IT" sz="16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it-IT" altLang="it-IT" sz="1400" dirty="0">
              <a:cs typeface="Calibri" panose="020F0502020204030204" pitchFamily="34" charset="0"/>
            </a:endParaRPr>
          </a:p>
          <a:p>
            <a:pPr marL="457200" indent="-457200" algn="just"/>
            <a:endParaRPr lang="it-IT" altLang="it-IT" sz="1400" dirty="0">
              <a:solidFill>
                <a:srgbClr val="161616"/>
              </a:solidFill>
              <a:cs typeface="Calibri" panose="020F0502020204030204" pitchFamily="34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A67FC401-46C0-47C7-916A-0699AE6C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806" y="1123951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800" b="1" i="1">
                <a:solidFill>
                  <a:srgbClr val="000000"/>
                </a:solidFill>
                <a:latin typeface="Arial" panose="020B0604020202020204" pitchFamily="34" charset="0"/>
              </a:rPr>
              <a:t>Criteri di inclusione</a:t>
            </a: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7E51CCE7-0B4B-4392-B0DB-2E34E500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806" y="5124451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it-IT" altLang="it-IT" sz="1800" b="1" i="1">
                <a:solidFill>
                  <a:srgbClr val="000000"/>
                </a:solidFill>
                <a:latin typeface="Arial" panose="020B0604020202020204" pitchFamily="34" charset="0"/>
              </a:rPr>
              <a:t>Criteri di esclusione</a:t>
            </a:r>
          </a:p>
        </p:txBody>
      </p:sp>
    </p:spTree>
    <p:extLst>
      <p:ext uri="{BB962C8B-B14F-4D97-AF65-F5344CB8AC3E}">
        <p14:creationId xmlns:p14="http://schemas.microsoft.com/office/powerpoint/2010/main" val="3951538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1018</Words>
  <Application>Microsoft Office PowerPoint</Application>
  <PresentationFormat>Widescreen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Dubai Medium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grafica</dc:creator>
  <cp:lastModifiedBy>Utente Ambulatorio Oncologia</cp:lastModifiedBy>
  <cp:revision>51</cp:revision>
  <dcterms:created xsi:type="dcterms:W3CDTF">2021-10-13T12:30:32Z</dcterms:created>
  <dcterms:modified xsi:type="dcterms:W3CDTF">2021-11-22T13:43:46Z</dcterms:modified>
</cp:coreProperties>
</file>