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963" autoAdjust="0"/>
  </p:normalViewPr>
  <p:slideViewPr>
    <p:cSldViewPr snapToGrid="0" showGuides="1">
      <p:cViewPr varScale="1">
        <p:scale>
          <a:sx n="92" d="100"/>
          <a:sy n="92" d="100"/>
        </p:scale>
        <p:origin x="648" y="90"/>
      </p:cViewPr>
      <p:guideLst>
        <p:guide orient="horz" pos="73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F9118-51E2-4F32-BBF9-486DDA7F1437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13B6C-E7B9-447F-B2AE-ACB003237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39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04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845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193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7436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Grazie </a:t>
            </a:r>
            <a:r>
              <a:rPr lang="it-IT"/>
              <a:t>per l’attenzione.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495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573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193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611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999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893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065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423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413B6C-E7B9-447F-B2AE-ACB003237CE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2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336385-1A4D-4695-8BF6-1988994A0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9613C3B-F7EF-4551-9DB9-783C9F851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F90ECF-FC90-477A-859D-590A01D63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97ECF1-6DFE-4CBF-BE0C-98946D4E1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42B78A-9F8B-4145-B4AF-6D2E662DB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23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A5813F-49F2-4302-A0D7-E8E88EA49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AE5182-CE6B-4770-B268-ECDE262FE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0DC87A-2D7C-418A-B074-9C5D89469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283791-FC2F-425C-BE87-77A0F84C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1B3E7A-1313-4BF2-AEE2-F27904D42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48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F4859D4-2D38-4986-9F67-0BD331A50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FD6A250-9EC4-4D99-82EB-7D82B66D7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5B3F3D-2AFA-42AD-8152-C9F08813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44A510-BB4F-4CEF-A624-D7460999B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C7349F-3C35-4CCF-9A4C-1FDE20259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1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2AFC5E-43E5-4BF1-8B35-F8C00A9F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4D0583-FB4A-4C5C-8712-2090F492B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B82D76-2C0E-4273-85C9-0FC9A8E4E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D23CD6-830A-497D-AE25-013A6EDF0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D3AF4A-BBE4-4F12-91EE-30B29306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48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907D41-E107-4BBA-87F4-828254A2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4940BC-BBB6-4208-A093-9FCE13B68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718137-7C72-4495-9087-09BFA9F9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6844FA-7768-4C66-A801-D16E823DC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44AC05-F6C7-466C-88A7-20BD263B1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352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93781A-1776-4711-8DD2-2EEED68E4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BF61BE-A454-4BFE-BF19-0798C1E09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CC87F1-0AAF-4A94-9283-25880234F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DDFF78-FDA8-461A-B38A-F6620A2C0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142480-66F5-4101-8B33-6FDFFD2A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D8199E-E0AC-4A54-A3E5-F89CA99E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99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5CCDBC-B0F5-43F8-8AAE-5FA6317EC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86A95C-66F5-4E2C-8223-710FC8825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CA6AB7-72D7-44CC-8A02-62305CFBE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A97EF83-BF99-4E3E-A26E-7A22233C0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0EDFE67-173B-490B-AC53-8983ECDE0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C0E0F31-66FA-4874-B3DA-AA65AB0BC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7FDBE56-3D1A-42FF-B4AE-44413ED3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D8D5E0-E9AE-40F5-900A-729206086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31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D26F0D-572D-4A6A-B068-425CD24D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270C4E-C61E-4A04-8C94-7E466DD16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EFAD4C1-F551-437B-96CA-DD37C452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31571A0-7C9B-4AAB-8DED-11AB9625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29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81077DA-6A1C-418A-AFF5-511FCA35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B932D1D-C67C-4A58-9D05-85656A97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075D92-A558-429C-AFB8-6D6B9DFCE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953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A30F37-01B6-46FA-A66E-3461E22D0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1ED154-AE32-4241-9150-ABCA0B85C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B937D6-F277-4C5D-A043-DC03AD77E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A851BD-A087-4B81-9408-BECE5B169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D984E9-4799-4A11-B66D-45F2C5FD6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91C9CD-7E33-4BFB-B192-83466A4EE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64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746C9A-85AF-4713-8FBC-B0717EC78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73E3922-718A-47B2-88AC-A85CC72483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373104-23E7-40E0-BC39-CC06B1995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6D7633-EE8D-4277-AB81-85DDCB1FC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DCFE22D-C5BB-454B-BFD0-07C62C4A4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80C187E-CFF6-4529-A75E-4159E58AF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62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1F0540B-013B-4A78-8A27-D27C36C9D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75EB33-98F8-4974-87B4-0FE71339E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B5EEFB-1490-4AC7-B079-436E02BF22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98FB9-85E3-4264-B475-416E2EB6E5B5}" type="datetimeFigureOut">
              <a:rPr lang="it-IT" smtClean="0"/>
              <a:t>22/11/2021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7F7BE6-2C0A-4421-94FF-46044E279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962CA5-0868-45A8-8F33-0F52E064A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21FF-2E98-486B-9E82-1EC66CC104D4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F966B30-7DB6-4793-BA7E-B592A463DF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" t="94676" r="6059"/>
          <a:stretch/>
        </p:blipFill>
        <p:spPr>
          <a:xfrm>
            <a:off x="0" y="6492874"/>
            <a:ext cx="12192000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3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65CEC3-FC85-41A3-9441-EC162C6ABE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F71D19-6580-429C-8C35-C972EB9D2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3A0EFB6-C75E-467E-8627-B7DEF42D98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" r="6059"/>
          <a:stretch/>
        </p:blipFill>
        <p:spPr>
          <a:xfrm>
            <a:off x="0" y="-116958"/>
            <a:ext cx="12192000" cy="6858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1A9739D-7859-40CF-AB2B-0F25D2925404}"/>
              </a:ext>
            </a:extLst>
          </p:cNvPr>
          <p:cNvSpPr txBox="1"/>
          <p:nvPr/>
        </p:nvSpPr>
        <p:spPr>
          <a:xfrm>
            <a:off x="5730949" y="4734213"/>
            <a:ext cx="6537251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Dott. Vincenzo Di Lauro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9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SC Oncologia </a:t>
            </a:r>
            <a:r>
              <a:rPr kumimoji="0" lang="it-IT" sz="1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Clinica Sperimentale di Senologia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IRCCS Fondazione G. Pascale, Napoli</a:t>
            </a:r>
          </a:p>
        </p:txBody>
      </p:sp>
    </p:spTree>
    <p:extLst>
      <p:ext uri="{BB962C8B-B14F-4D97-AF65-F5344CB8AC3E}">
        <p14:creationId xmlns:p14="http://schemas.microsoft.com/office/powerpoint/2010/main" val="64954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CasellaDiTesto 3">
            <a:extLst>
              <a:ext uri="{FF2B5EF4-FFF2-40B4-BE49-F238E27FC236}">
                <a16:creationId xmlns:a16="http://schemas.microsoft.com/office/drawing/2014/main" id="{1FD7A8A1-28B6-4C0B-BD57-9C5BCBA58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713" y="1448594"/>
            <a:ext cx="2987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400" i="1" dirty="0">
                <a:latin typeface="Dubai Medium" panose="020B0603030403030204" pitchFamily="34" charset="-78"/>
                <a:cs typeface="Dubai Medium" panose="020B0603030403030204" pitchFamily="34" charset="-78"/>
              </a:rPr>
              <a:t>Prospetto aggiornato al </a:t>
            </a:r>
            <a:r>
              <a:rPr lang="it-IT" altLang="it-IT" sz="1400" i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22/11/2021</a:t>
            </a:r>
            <a:endParaRPr lang="it-IT" altLang="it-IT" sz="1400" i="1" dirty="0">
              <a:solidFill>
                <a:schemeClr val="tx1"/>
              </a:solidFill>
              <a:latin typeface="Arial" panose="020B0604020202020204" pitchFamily="34" charset="0"/>
              <a:cs typeface="Dubai Medium" panose="020B0603030403030204" pitchFamily="34" charset="-78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4CF6383D-26DC-4A50-885D-944E78BA339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36750" y="821531"/>
            <a:ext cx="82296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/>
              <a:t>Arruolati per mese </a:t>
            </a:r>
            <a:r>
              <a:rPr lang="it-IT" altLang="it-IT" sz="1400"/>
              <a:t>(2 di 2)</a:t>
            </a:r>
          </a:p>
        </p:txBody>
      </p:sp>
      <p:pic>
        <p:nvPicPr>
          <p:cNvPr id="12" name="Immagin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418" y="2085182"/>
            <a:ext cx="9144000" cy="35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970" y="5302250"/>
            <a:ext cx="23114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tangolo con angoli arrotondati 18"/>
          <p:cNvSpPr/>
          <p:nvPr/>
        </p:nvSpPr>
        <p:spPr bwMode="auto">
          <a:xfrm flipV="1">
            <a:off x="8401989" y="5625703"/>
            <a:ext cx="2519362" cy="43180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579418" y="5060372"/>
            <a:ext cx="1298864" cy="40524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89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03D0462C-136E-477A-9B55-5388B8B7D5D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81199" y="728663"/>
            <a:ext cx="82296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/>
              <a:t>Previsionale arruolamento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04937DE8-EB31-403B-A95F-21040077E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2" y="1309688"/>
            <a:ext cx="4321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400" i="1">
                <a:latin typeface="Dubai Medium" panose="020B0603030403030204" pitchFamily="34" charset="-78"/>
                <a:cs typeface="Dubai Medium" panose="020B0603030403030204" pitchFamily="34" charset="-78"/>
              </a:rPr>
              <a:t>Statistica calcolata </a:t>
            </a:r>
            <a:r>
              <a:rPr lang="it-IT" altLang="it-IT" sz="1400" i="1" u="sng">
                <a:latin typeface="Dubai Medium" panose="020B0603030403030204" pitchFamily="34" charset="-78"/>
                <a:cs typeface="Dubai Medium" panose="020B0603030403030204" pitchFamily="34" charset="-78"/>
              </a:rPr>
              <a:t>sugli ultimi 6 mesi di arruolamento</a:t>
            </a:r>
            <a:r>
              <a:rPr lang="it-IT" altLang="it-IT" sz="1400" i="1">
                <a:latin typeface="Dubai Medium" panose="020B0603030403030204" pitchFamily="34" charset="-78"/>
                <a:cs typeface="Dubai Medium" panose="020B0603030403030204" pitchFamily="34" charset="-78"/>
              </a:rPr>
              <a:t>*</a:t>
            </a:r>
            <a:endParaRPr lang="it-IT" altLang="it-IT" sz="1400" i="1">
              <a:solidFill>
                <a:schemeClr val="tx1"/>
              </a:solidFill>
              <a:latin typeface="Arial" panose="020B0604020202020204" pitchFamily="34" charset="0"/>
              <a:cs typeface="Dubai Medium" panose="020B0603030403030204" pitchFamily="34" charset="-78"/>
            </a:endParaRP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C59C7648-60CF-4D19-AD8E-862BB502E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4687" y="5360988"/>
            <a:ext cx="83026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200">
                <a:latin typeface="Dubai Medium" panose="020B0603030403030204" pitchFamily="34" charset="-78"/>
                <a:cs typeface="Dubai Medium" panose="020B0603030403030204" pitchFamily="34" charset="-78"/>
              </a:rPr>
              <a:t>* Indice di correlazione: 0,98527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endParaRPr lang="it-IT" altLang="it-IT" sz="1000"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100">
                <a:latin typeface="Dubai Medium" panose="020B0603030403030204" pitchFamily="34" charset="-78"/>
                <a:cs typeface="Dubai Medium" panose="020B0603030403030204" pitchFamily="34" charset="-78"/>
              </a:rPr>
              <a:t>L'indice di correlazione identifica la relazione di linearità tra gli arruolamenti effettuati ed il tempo in cui sono avvenuti, definisce quindi l'attendibilità della previsione effettuata. Più l'indice di correlazione è prossimo ad 1 e più la previsione risulta attendibile.</a:t>
            </a:r>
          </a:p>
        </p:txBody>
      </p:sp>
      <p:pic>
        <p:nvPicPr>
          <p:cNvPr id="10" name="Picture 25" descr="Polizia Postale: CORONAVIRUS: ATTENZIONE AD APRIRE GLI ALLEGATI EMAIL">
            <a:extLst>
              <a:ext uri="{FF2B5EF4-FFF2-40B4-BE49-F238E27FC236}">
                <a16:creationId xmlns:a16="http://schemas.microsoft.com/office/drawing/2014/main" id="{0019865B-888F-4111-ABE2-908FEE9FD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7" t="25276" r="3130" b="15955"/>
          <a:stretch>
            <a:fillRect/>
          </a:stretch>
        </p:blipFill>
        <p:spPr bwMode="auto">
          <a:xfrm>
            <a:off x="5303837" y="3905251"/>
            <a:ext cx="1871662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table">
            <a:extLst>
              <a:ext uri="{FF2B5EF4-FFF2-40B4-BE49-F238E27FC236}">
                <a16:creationId xmlns:a16="http://schemas.microsoft.com/office/drawing/2014/main" id="{ECAF751C-5687-4843-A029-AF711CA404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5912" y="4652963"/>
            <a:ext cx="6413500" cy="396875"/>
          </a:xfrm>
          <a:prstGeom prst="rect">
            <a:avLst/>
          </a:prstGeom>
        </p:spPr>
      </p:pic>
      <p:graphicFrame>
        <p:nvGraphicFramePr>
          <p:cNvPr id="12" name="Tabell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63502"/>
              </p:ext>
            </p:extLst>
          </p:nvPr>
        </p:nvGraphicFramePr>
        <p:xfrm>
          <a:off x="2855912" y="1941832"/>
          <a:ext cx="6413500" cy="1954034"/>
        </p:xfrm>
        <a:graphic>
          <a:graphicData uri="http://schemas.openxmlformats.org/drawingml/2006/table">
            <a:tbl>
              <a:tblPr bandRow="1"/>
              <a:tblGrid>
                <a:gridCol w="398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it-IT" sz="14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Data primo paziente arruolato</a:t>
                      </a:r>
                    </a:p>
                  </a:txBody>
                  <a:tcPr marL="91439" marR="91439" marT="39650" marB="3965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t-IT" sz="14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30/07/2018</a:t>
                      </a:r>
                    </a:p>
                  </a:txBody>
                  <a:tcPr marL="30480" marR="91439" marT="39650" marB="39650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0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it-IT" sz="14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Data ultimo paziente arruolato </a:t>
                      </a:r>
                      <a:r>
                        <a:rPr lang="it-IT" sz="10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(al 22/11/2021)</a:t>
                      </a:r>
                    </a:p>
                  </a:txBody>
                  <a:tcPr marL="91439" marR="91439" marT="39650" marB="396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t-IT" sz="14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12/11/2021</a:t>
                      </a:r>
                    </a:p>
                  </a:txBody>
                  <a:tcPr marL="91439" marR="91439" marT="39650" marB="396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it-IT" sz="14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Totale pazienti arruolati </a:t>
                      </a:r>
                      <a:r>
                        <a:rPr lang="it-IT" sz="10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(al 22/11/2021)</a:t>
                      </a:r>
                    </a:p>
                  </a:txBody>
                  <a:tcPr marL="91439" marR="91439" marT="39650" marB="396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t-IT" sz="1400" i="1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96 pazienti</a:t>
                      </a:r>
                    </a:p>
                  </a:txBody>
                  <a:tcPr marL="91439" marR="91439" marT="39650" marB="396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it-IT" sz="14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Target dello studio</a:t>
                      </a:r>
                    </a:p>
                  </a:txBody>
                  <a:tcPr marL="91439" marR="91439" marT="39650" marB="396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150 pazienti</a:t>
                      </a:r>
                    </a:p>
                  </a:txBody>
                  <a:tcPr marL="91439" marR="91439" marT="39650" marB="396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0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it-IT" sz="1400" i="1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Data raggiungimento totale pazienti attesi</a:t>
                      </a:r>
                    </a:p>
                  </a:txBody>
                  <a:tcPr marL="91439" marR="91439" marT="39650" marB="396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t-IT" sz="1400" i="1" kern="1200" dirty="0">
                          <a:solidFill>
                            <a:srgbClr val="E61E1F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giugno 2023</a:t>
                      </a:r>
                    </a:p>
                  </a:txBody>
                  <a:tcPr marL="91439" marR="91439" marT="39650" marB="396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58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461C48D-E452-488D-87E6-EF179ED09C9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81200" y="1437481"/>
            <a:ext cx="82296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i="1"/>
              <a:t>Study timeline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FF759179-1EDE-4EE3-B7CD-90D1ACA3DD64}"/>
              </a:ext>
            </a:extLst>
          </p:cNvPr>
          <p:cNvCxnSpPr>
            <a:cxnSpLocks/>
          </p:cNvCxnSpPr>
          <p:nvPr/>
        </p:nvCxnSpPr>
        <p:spPr>
          <a:xfrm>
            <a:off x="2279650" y="3226594"/>
            <a:ext cx="7632700" cy="0"/>
          </a:xfrm>
          <a:prstGeom prst="straightConnector1">
            <a:avLst/>
          </a:prstGeom>
          <a:ln w="76200">
            <a:solidFill>
              <a:srgbClr val="0033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tella a 5 punte 7">
            <a:extLst>
              <a:ext uri="{FF2B5EF4-FFF2-40B4-BE49-F238E27FC236}">
                <a16:creationId xmlns:a16="http://schemas.microsoft.com/office/drawing/2014/main" id="{4564404F-4A82-42AA-A635-E7AB6A1E9534}"/>
              </a:ext>
            </a:extLst>
          </p:cNvPr>
          <p:cNvSpPr/>
          <p:nvPr/>
        </p:nvSpPr>
        <p:spPr>
          <a:xfrm>
            <a:off x="2855913" y="2999581"/>
            <a:ext cx="357187" cy="338138"/>
          </a:xfrm>
          <a:prstGeom prst="star5">
            <a:avLst/>
          </a:prstGeom>
          <a:solidFill>
            <a:srgbClr val="7BB9E8"/>
          </a:solidFill>
          <a:ln>
            <a:solidFill>
              <a:srgbClr val="7BB9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A0063FEA-7454-4017-B518-4F2F0BC6365A}"/>
              </a:ext>
            </a:extLst>
          </p:cNvPr>
          <p:cNvCxnSpPr>
            <a:cxnSpLocks/>
          </p:cNvCxnSpPr>
          <p:nvPr/>
        </p:nvCxnSpPr>
        <p:spPr>
          <a:xfrm>
            <a:off x="3035300" y="3337719"/>
            <a:ext cx="0" cy="465137"/>
          </a:xfrm>
          <a:prstGeom prst="straightConnector1">
            <a:avLst/>
          </a:prstGeom>
          <a:ln w="22225">
            <a:solidFill>
              <a:srgbClr val="7BB9E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15">
            <a:extLst>
              <a:ext uri="{FF2B5EF4-FFF2-40B4-BE49-F238E27FC236}">
                <a16:creationId xmlns:a16="http://schemas.microsoft.com/office/drawing/2014/main" id="{E48EA238-B0E4-4C31-A499-E1DA3179D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6625" y="3855244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400" i="1">
                <a:latin typeface="Dubai Medium" panose="020B0603030403030204" pitchFamily="34" charset="-78"/>
                <a:cs typeface="Dubai Medium" panose="020B0603030403030204" pitchFamily="34" charset="-78"/>
              </a:rPr>
              <a:t>AIFA authorization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400">
                <a:latin typeface="Dubai Medium" panose="020B0603030403030204" pitchFamily="34" charset="-78"/>
                <a:cs typeface="Dubai Medium" panose="020B0603030403030204" pitchFamily="34" charset="-78"/>
              </a:rPr>
              <a:t>22/Feb/2018</a:t>
            </a:r>
          </a:p>
        </p:txBody>
      </p:sp>
      <p:sp>
        <p:nvSpPr>
          <p:cNvPr id="11" name="Stella a 5 punte 10">
            <a:extLst>
              <a:ext uri="{FF2B5EF4-FFF2-40B4-BE49-F238E27FC236}">
                <a16:creationId xmlns:a16="http://schemas.microsoft.com/office/drawing/2014/main" id="{8E907FBC-FABF-44CB-9E79-1F9DD8638FD1}"/>
              </a:ext>
            </a:extLst>
          </p:cNvPr>
          <p:cNvSpPr/>
          <p:nvPr/>
        </p:nvSpPr>
        <p:spPr>
          <a:xfrm>
            <a:off x="7321550" y="2999581"/>
            <a:ext cx="357188" cy="338138"/>
          </a:xfrm>
          <a:prstGeom prst="star5">
            <a:avLst/>
          </a:prstGeom>
          <a:solidFill>
            <a:srgbClr val="7BB9E8"/>
          </a:solidFill>
          <a:ln>
            <a:solidFill>
              <a:srgbClr val="7BB9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924F684D-8741-48DD-8F73-9FE9DF4EC93C}"/>
              </a:ext>
            </a:extLst>
          </p:cNvPr>
          <p:cNvCxnSpPr>
            <a:cxnSpLocks/>
          </p:cNvCxnSpPr>
          <p:nvPr/>
        </p:nvCxnSpPr>
        <p:spPr>
          <a:xfrm>
            <a:off x="7500938" y="3337719"/>
            <a:ext cx="0" cy="987425"/>
          </a:xfrm>
          <a:prstGeom prst="straightConnector1">
            <a:avLst/>
          </a:prstGeom>
          <a:ln w="22225">
            <a:solidFill>
              <a:srgbClr val="7BB9E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9">
            <a:extLst>
              <a:ext uri="{FF2B5EF4-FFF2-40B4-BE49-F238E27FC236}">
                <a16:creationId xmlns:a16="http://schemas.microsoft.com/office/drawing/2014/main" id="{E3635CD2-EF2E-4840-A56E-FF592036D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4296569"/>
            <a:ext cx="1512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400" i="1">
                <a:latin typeface="Dubai Medium" panose="020B0603030403030204" pitchFamily="34" charset="-78"/>
                <a:cs typeface="Dubai Medium" panose="020B0603030403030204" pitchFamily="34" charset="-78"/>
              </a:rPr>
              <a:t>Last Patient (150°)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400" i="1">
                <a:solidFill>
                  <a:srgbClr val="FF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expected by March 2022</a:t>
            </a:r>
            <a:endParaRPr lang="it-IT" altLang="it-IT" sz="1400">
              <a:solidFill>
                <a:srgbClr val="FF000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14" name="Stella a 5 punte 13">
            <a:extLst>
              <a:ext uri="{FF2B5EF4-FFF2-40B4-BE49-F238E27FC236}">
                <a16:creationId xmlns:a16="http://schemas.microsoft.com/office/drawing/2014/main" id="{66F56095-A949-425F-8A03-629532CC64F4}"/>
              </a:ext>
            </a:extLst>
          </p:cNvPr>
          <p:cNvSpPr/>
          <p:nvPr/>
        </p:nvSpPr>
        <p:spPr>
          <a:xfrm>
            <a:off x="3863975" y="2999581"/>
            <a:ext cx="358775" cy="338138"/>
          </a:xfrm>
          <a:prstGeom prst="star5">
            <a:avLst/>
          </a:prstGeom>
          <a:solidFill>
            <a:srgbClr val="7BB9E8"/>
          </a:solidFill>
          <a:ln>
            <a:solidFill>
              <a:srgbClr val="7BB9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/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8E68923B-6919-4DB5-8CE4-F6A28AABCBF5}"/>
              </a:ext>
            </a:extLst>
          </p:cNvPr>
          <p:cNvCxnSpPr>
            <a:cxnSpLocks/>
          </p:cNvCxnSpPr>
          <p:nvPr/>
        </p:nvCxnSpPr>
        <p:spPr>
          <a:xfrm>
            <a:off x="4043363" y="3337719"/>
            <a:ext cx="0" cy="987425"/>
          </a:xfrm>
          <a:prstGeom prst="straightConnector1">
            <a:avLst/>
          </a:prstGeom>
          <a:ln w="22225">
            <a:solidFill>
              <a:srgbClr val="7BB9E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22">
            <a:extLst>
              <a:ext uri="{FF2B5EF4-FFF2-40B4-BE49-F238E27FC236}">
                <a16:creationId xmlns:a16="http://schemas.microsoft.com/office/drawing/2014/main" id="{409E9932-BA7F-4551-A545-CF4D9B956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4377531"/>
            <a:ext cx="15128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400" i="1">
                <a:latin typeface="Dubai Medium" panose="020B0603030403030204" pitchFamily="34" charset="-78"/>
                <a:cs typeface="Dubai Medium" panose="020B0603030403030204" pitchFamily="34" charset="-78"/>
              </a:rPr>
              <a:t>First Patient In </a:t>
            </a:r>
            <a:r>
              <a:rPr lang="it-IT" altLang="it-IT" sz="1400">
                <a:latin typeface="Dubai Medium" panose="020B0603030403030204" pitchFamily="34" charset="-78"/>
                <a:cs typeface="Dubai Medium" panose="020B0603030403030204" pitchFamily="34" charset="-78"/>
              </a:rPr>
              <a:t>30/Jul/2018</a:t>
            </a:r>
          </a:p>
        </p:txBody>
      </p:sp>
      <p:sp>
        <p:nvSpPr>
          <p:cNvPr id="17" name="Stella a 5 punte 16">
            <a:extLst>
              <a:ext uri="{FF2B5EF4-FFF2-40B4-BE49-F238E27FC236}">
                <a16:creationId xmlns:a16="http://schemas.microsoft.com/office/drawing/2014/main" id="{4E24460F-8E68-41BB-8663-FA89B086E7DE}"/>
              </a:ext>
            </a:extLst>
          </p:cNvPr>
          <p:cNvSpPr/>
          <p:nvPr/>
        </p:nvSpPr>
        <p:spPr>
          <a:xfrm>
            <a:off x="5808663" y="2999581"/>
            <a:ext cx="358775" cy="338138"/>
          </a:xfrm>
          <a:prstGeom prst="star5">
            <a:avLst/>
          </a:prstGeom>
          <a:solidFill>
            <a:srgbClr val="7BB9E8"/>
          </a:solidFill>
          <a:ln>
            <a:solidFill>
              <a:srgbClr val="7BB9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1273942F-121B-4CC9-8203-F2E143F119D7}"/>
              </a:ext>
            </a:extLst>
          </p:cNvPr>
          <p:cNvCxnSpPr/>
          <p:nvPr/>
        </p:nvCxnSpPr>
        <p:spPr>
          <a:xfrm>
            <a:off x="5988050" y="3337719"/>
            <a:ext cx="0" cy="566737"/>
          </a:xfrm>
          <a:prstGeom prst="straightConnector1">
            <a:avLst/>
          </a:prstGeom>
          <a:ln w="22225">
            <a:solidFill>
              <a:srgbClr val="7BB9E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25">
            <a:extLst>
              <a:ext uri="{FF2B5EF4-FFF2-40B4-BE49-F238E27FC236}">
                <a16:creationId xmlns:a16="http://schemas.microsoft.com/office/drawing/2014/main" id="{212606CE-3A34-48F5-94FA-D95A84C82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3936206"/>
            <a:ext cx="143986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400" i="1">
                <a:latin typeface="Dubai Medium" panose="020B0603030403030204" pitchFamily="34" charset="-78"/>
                <a:cs typeface="Dubai Medium" panose="020B0603030403030204" pitchFamily="34" charset="-78"/>
              </a:rPr>
              <a:t>AIFA protocol amendment authorization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400">
                <a:latin typeface="Dubai Medium" panose="020B0603030403030204" pitchFamily="34" charset="-78"/>
                <a:cs typeface="Dubai Medium" panose="020B0603030403030204" pitchFamily="34" charset="-78"/>
              </a:rPr>
              <a:t>09/Oct/2020</a:t>
            </a:r>
          </a:p>
        </p:txBody>
      </p:sp>
      <p:sp>
        <p:nvSpPr>
          <p:cNvPr id="20" name="Stella a 5 punte 19">
            <a:extLst>
              <a:ext uri="{FF2B5EF4-FFF2-40B4-BE49-F238E27FC236}">
                <a16:creationId xmlns:a16="http://schemas.microsoft.com/office/drawing/2014/main" id="{F58DAA71-7923-41E4-847F-2E73031DD3DE}"/>
              </a:ext>
            </a:extLst>
          </p:cNvPr>
          <p:cNvSpPr/>
          <p:nvPr/>
        </p:nvSpPr>
        <p:spPr>
          <a:xfrm>
            <a:off x="9048750" y="3010694"/>
            <a:ext cx="358775" cy="336550"/>
          </a:xfrm>
          <a:prstGeom prst="star5">
            <a:avLst/>
          </a:prstGeom>
          <a:solidFill>
            <a:srgbClr val="7BB9E8"/>
          </a:solidFill>
          <a:ln>
            <a:solidFill>
              <a:srgbClr val="7BB9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/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E5DDA254-6F13-427F-B184-676ED43E1550}"/>
              </a:ext>
            </a:extLst>
          </p:cNvPr>
          <p:cNvCxnSpPr>
            <a:cxnSpLocks/>
          </p:cNvCxnSpPr>
          <p:nvPr/>
        </p:nvCxnSpPr>
        <p:spPr>
          <a:xfrm>
            <a:off x="9228138" y="3347244"/>
            <a:ext cx="0" cy="588962"/>
          </a:xfrm>
          <a:prstGeom prst="straightConnector1">
            <a:avLst/>
          </a:prstGeom>
          <a:ln w="22225">
            <a:solidFill>
              <a:srgbClr val="7BB9E8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id="{E987E1BC-CB90-4CEF-96B9-0BA5069D40BC}"/>
              </a:ext>
            </a:extLst>
          </p:cNvPr>
          <p:cNvSpPr/>
          <p:nvPr/>
        </p:nvSpPr>
        <p:spPr>
          <a:xfrm>
            <a:off x="6743700" y="4152106"/>
            <a:ext cx="1512888" cy="1268413"/>
          </a:xfrm>
          <a:prstGeom prst="roundRect">
            <a:avLst/>
          </a:prstGeom>
          <a:noFill/>
          <a:ln w="57150">
            <a:solidFill>
              <a:srgbClr val="7BB9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8339138" y="3988910"/>
            <a:ext cx="18716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4D99"/>
              </a:buClr>
              <a:buFont typeface="Wingdings" panose="05000000000000000000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4D99"/>
              </a:buClr>
              <a:buFont typeface="Wingdings" panose="05000000000000000000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4D99"/>
              </a:buClr>
              <a:buFont typeface="Wingdings" panose="05000000000000000000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4D99"/>
              </a:buClr>
              <a:buFont typeface="Wingdings" panose="05000000000000000000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4D99"/>
              </a:buClr>
              <a:buFont typeface="Wingdings" panose="05000000000000000000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>
                <a:solidFill>
                  <a:srgbClr val="29292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it-IT" altLang="it-IT" sz="1400" i="1" dirty="0" smtClean="0">
                <a:latin typeface="Dubai Medium" panose="020B0603030403030204" pitchFamily="34" charset="0"/>
                <a:cs typeface="Dubai Medium" panose="020B0603030403030204" pitchFamily="34" charset="0"/>
              </a:rPr>
              <a:t>Last </a:t>
            </a:r>
            <a:r>
              <a:rPr lang="it-IT" altLang="it-IT" sz="1400" i="1" dirty="0" err="1" smtClean="0">
                <a:latin typeface="Dubai Medium" panose="020B0603030403030204" pitchFamily="34" charset="0"/>
                <a:cs typeface="Dubai Medium" panose="020B0603030403030204" pitchFamily="34" charset="0"/>
              </a:rPr>
              <a:t>Patient</a:t>
            </a:r>
            <a:r>
              <a:rPr lang="it-IT" altLang="it-IT" sz="1400" i="1" dirty="0" smtClean="0">
                <a:latin typeface="Dubai Medium" panose="020B0603030403030204" pitchFamily="34" charset="0"/>
                <a:cs typeface="Dubai Medium" panose="020B0603030403030204" pitchFamily="34" charset="0"/>
              </a:rPr>
              <a:t> Last </a:t>
            </a:r>
            <a:r>
              <a:rPr lang="it-IT" altLang="it-IT" sz="1400" i="1" dirty="0" err="1" smtClean="0">
                <a:latin typeface="Dubai Medium" panose="020B0603030403030204" pitchFamily="34" charset="0"/>
                <a:cs typeface="Dubai Medium" panose="020B0603030403030204" pitchFamily="34" charset="0"/>
              </a:rPr>
              <a:t>Visit</a:t>
            </a:r>
            <a:endParaRPr lang="it-IT" altLang="it-IT" sz="1400" i="1" dirty="0" smtClean="0">
              <a:latin typeface="Dubai Medium" panose="020B0603030403030204" pitchFamily="34" charset="0"/>
              <a:cs typeface="Dubai Medium" panose="020B060303040303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it-IT" altLang="it-IT" sz="1400" i="1" dirty="0" err="1" smtClean="0">
                <a:solidFill>
                  <a:srgbClr val="FF0000"/>
                </a:solidFill>
                <a:latin typeface="Dubai Medium" panose="020B0603030403030204" pitchFamily="34" charset="0"/>
                <a:cs typeface="Dubai Medium" panose="020B0603030403030204" pitchFamily="34" charset="0"/>
              </a:rPr>
              <a:t>September</a:t>
            </a:r>
            <a:r>
              <a:rPr lang="it-IT" altLang="it-IT" sz="1400" i="1" dirty="0" smtClean="0">
                <a:solidFill>
                  <a:srgbClr val="FF0000"/>
                </a:solidFill>
                <a:latin typeface="Dubai Medium" panose="020B0603030403030204" pitchFamily="34" charset="0"/>
                <a:cs typeface="Dubai Medium" panose="020B0603030403030204" pitchFamily="34" charset="0"/>
              </a:rPr>
              <a:t> 2023 (</a:t>
            </a:r>
            <a:r>
              <a:rPr lang="it-IT" altLang="it-IT" sz="1400" i="1" dirty="0" err="1" smtClean="0">
                <a:solidFill>
                  <a:srgbClr val="FF0000"/>
                </a:solidFill>
                <a:latin typeface="Dubai Medium" panose="020B0603030403030204" pitchFamily="34" charset="0"/>
                <a:cs typeface="Dubai Medium" panose="020B0603030403030204" pitchFamily="34" charset="0"/>
              </a:rPr>
              <a:t>estimated</a:t>
            </a:r>
            <a:r>
              <a:rPr lang="it-IT" altLang="it-IT" sz="1400" i="1" dirty="0" smtClean="0">
                <a:solidFill>
                  <a:srgbClr val="FF0000"/>
                </a:solidFill>
                <a:latin typeface="Dubai Medium" panose="020B0603030403030204" pitchFamily="34" charset="0"/>
                <a:cs typeface="Dubai Medium" panose="020B0603030403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129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3F998801-3DF7-4445-9ED8-0B47A61FC14D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81200" y="1493043"/>
            <a:ext cx="82296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i="1" dirty="0" err="1"/>
              <a:t>Publication</a:t>
            </a:r>
            <a:r>
              <a:rPr lang="it-IT" altLang="it-IT" i="1" dirty="0"/>
              <a:t> Policy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6CF733E5-437A-4A78-B3DD-AEE66B28C6A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57400" y="2839243"/>
            <a:ext cx="76390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it-IT" altLang="it-IT" dirty="0"/>
              <a:t>Saranno considerati i centri che hanno arruolato </a:t>
            </a:r>
            <a:r>
              <a:rPr lang="it-IT" altLang="it-IT" u="sng" dirty="0"/>
              <a:t>almeno 5 pazienti eleggibili</a:t>
            </a:r>
            <a:r>
              <a:rPr lang="it-IT" altLang="it-IT" dirty="0"/>
              <a:t> e/o che arruoleranno </a:t>
            </a:r>
            <a:r>
              <a:rPr lang="it-IT" altLang="it-IT" u="sng" dirty="0"/>
              <a:t>almeno 3 pazienti eleggibili entro marzo 2022</a:t>
            </a:r>
          </a:p>
        </p:txBody>
      </p:sp>
      <p:pic>
        <p:nvPicPr>
          <p:cNvPr id="8" name="Picture 6" descr="AIR Journals Publication Policy - AIR JOURNALS">
            <a:extLst>
              <a:ext uri="{FF2B5EF4-FFF2-40B4-BE49-F238E27FC236}">
                <a16:creationId xmlns:a16="http://schemas.microsoft.com/office/drawing/2014/main" id="{33B7085D-FB8A-4837-ADAD-5AA1B2D31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4212431"/>
            <a:ext cx="21907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81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5957915-139D-4EEF-996F-DC379DFC3B1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81200" y="1243806"/>
            <a:ext cx="82296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dirty="0"/>
              <a:t>Contatti CRO</a:t>
            </a:r>
          </a:p>
        </p:txBody>
      </p:sp>
      <p:pic>
        <p:nvPicPr>
          <p:cNvPr id="7" name="Picture 6" descr="CRT CLINICAL RESEARCH TECHNOLOGY">
            <a:extLst>
              <a:ext uri="{FF2B5EF4-FFF2-40B4-BE49-F238E27FC236}">
                <a16:creationId xmlns:a16="http://schemas.microsoft.com/office/drawing/2014/main" id="{8D1C761C-CEF1-420B-8202-D3AAD7C03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88" y="1953491"/>
            <a:ext cx="131762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91B4FEA1-1BEB-4379-9080-CFF71EAF969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407227" y="2753590"/>
            <a:ext cx="8229600" cy="286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i="1" dirty="0"/>
              <a:t>Sede operativa e legale:	</a:t>
            </a:r>
            <a:r>
              <a:rPr lang="it-IT" altLang="it-IT" dirty="0"/>
              <a:t>Via San Leonardo, </a:t>
            </a:r>
            <a:r>
              <a:rPr lang="it-IT" altLang="it-IT" dirty="0" err="1"/>
              <a:t>trav</a:t>
            </a:r>
            <a:r>
              <a:rPr lang="it-IT" altLang="it-IT" dirty="0"/>
              <a:t>. Migliaro - 84131 Salerno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				</a:t>
            </a:r>
            <a:r>
              <a:rPr lang="it-IT" altLang="it-IT" dirty="0" err="1"/>
              <a:t>Tel</a:t>
            </a:r>
            <a:r>
              <a:rPr lang="it-IT" altLang="it-IT" dirty="0"/>
              <a:t>: +39 089.301545 - FAX:  +39 089.7724155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i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i="1" dirty="0"/>
              <a:t>Sede operativa: </a:t>
            </a:r>
            <a:r>
              <a:rPr lang="it-IT" altLang="it-IT" dirty="0"/>
              <a:t>		Piazza Nicola Amore, 10 - 80138 Napoli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dirty="0"/>
              <a:t>				</a:t>
            </a:r>
            <a:r>
              <a:rPr lang="it-IT" altLang="it-IT" dirty="0" err="1"/>
              <a:t>Tel</a:t>
            </a:r>
            <a:r>
              <a:rPr lang="it-IT" altLang="it-IT" dirty="0"/>
              <a:t>: +39 081.19572570 - FAX:  +39 089.7724155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it-IT" b="1" dirty="0" smtClean="0"/>
              <a:t>        E-mail </a:t>
            </a:r>
            <a:r>
              <a:rPr lang="it-IT" altLang="it-IT" b="1" dirty="0"/>
              <a:t>studio-dedicata:	</a:t>
            </a:r>
            <a:r>
              <a:rPr lang="it-IT" altLang="it-IT" b="1" dirty="0">
                <a:solidFill>
                  <a:srgbClr val="003366"/>
                </a:solidFill>
              </a:rPr>
              <a:t>helpdesk.gim22@oncotech.org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5374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5DF69E7F-CAFE-4D6B-92BC-191F83D3F07E}"/>
              </a:ext>
            </a:extLst>
          </p:cNvPr>
          <p:cNvSpPr txBox="1">
            <a:spLocks noChangeArrowheads="1"/>
          </p:cNvSpPr>
          <p:nvPr/>
        </p:nvSpPr>
        <p:spPr>
          <a:xfrm>
            <a:off x="2152650" y="1690577"/>
            <a:ext cx="7886700" cy="10526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it-IT" sz="2300" i="1" dirty="0">
                <a:solidFill>
                  <a:schemeClr val="accent1">
                    <a:lumMod val="7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“Second line </a:t>
            </a:r>
            <a:r>
              <a:rPr lang="en-US" altLang="it-IT" sz="2000" b="1" i="1" dirty="0" err="1">
                <a:solidFill>
                  <a:schemeClr val="accent1">
                    <a:lumMod val="7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ERI</a:t>
            </a:r>
            <a:r>
              <a:rPr lang="en-US" altLang="it-IT" sz="2000" i="1" dirty="0" err="1">
                <a:solidFill>
                  <a:schemeClr val="accent1">
                    <a:lumMod val="7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bulin</a:t>
            </a:r>
            <a:r>
              <a:rPr lang="en-US" altLang="it-IT" sz="2300" i="1" dirty="0">
                <a:solidFill>
                  <a:schemeClr val="accent1">
                    <a:lumMod val="7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followed by </a:t>
            </a:r>
            <a:r>
              <a:rPr lang="en-US" altLang="it-IT" sz="2300" b="1" i="1" dirty="0" err="1">
                <a:solidFill>
                  <a:schemeClr val="accent1">
                    <a:lumMod val="7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CA</a:t>
            </a:r>
            <a:r>
              <a:rPr lang="en-US" altLang="it-IT" sz="2300" i="1" dirty="0" err="1">
                <a:solidFill>
                  <a:schemeClr val="accent1">
                    <a:lumMod val="7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pecitabine</a:t>
            </a:r>
            <a:r>
              <a:rPr lang="en-US" altLang="it-IT" sz="2300" i="1" dirty="0">
                <a:solidFill>
                  <a:schemeClr val="accent1">
                    <a:lumMod val="75000"/>
                  </a:schemeClr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or the reverse sequence in HER2-negative Metastatic Breast Cancer (MBC) patients: a randomized phase II study – ERICA trial’’</a:t>
            </a:r>
          </a:p>
        </p:txBody>
      </p:sp>
      <p:graphicFrame>
        <p:nvGraphicFramePr>
          <p:cNvPr id="8" name="Segnaposto contenuto 5">
            <a:extLst>
              <a:ext uri="{FF2B5EF4-FFF2-40B4-BE49-F238E27FC236}">
                <a16:creationId xmlns:a16="http://schemas.microsoft.com/office/drawing/2014/main" id="{6D9F3951-0F06-451D-B864-36D56C4396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057917"/>
              </p:ext>
            </p:extLst>
          </p:nvPr>
        </p:nvGraphicFramePr>
        <p:xfrm>
          <a:off x="2375121" y="3296093"/>
          <a:ext cx="7441757" cy="3000708"/>
        </p:xfrm>
        <a:graphic>
          <a:graphicData uri="http://schemas.openxmlformats.org/drawingml/2006/table">
            <a:tbl>
              <a:tblPr firstRow="1" bandRow="1"/>
              <a:tblGrid>
                <a:gridCol w="259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1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08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Promotore</a:t>
                      </a:r>
                    </a:p>
                  </a:txBody>
                  <a:tcPr marT="45698" marB="45698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Consorzio </a:t>
                      </a:r>
                      <a:r>
                        <a:rPr lang="it-IT" sz="1200" b="0" i="1" dirty="0" err="1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Oncotech</a:t>
                      </a:r>
                      <a:endParaRPr lang="it-IT" sz="1200" b="0" i="1" dirty="0">
                        <a:solidFill>
                          <a:srgbClr val="292929"/>
                        </a:solidFill>
                        <a:latin typeface="Dubai Medium" panose="020B0603030403030204" pitchFamily="34" charset="-78"/>
                        <a:ea typeface="+mn-ea"/>
                        <a:cs typeface="Dubai Medium" panose="020B0603030403030204" pitchFamily="34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c/o Dipartimento di Medicina Clinica 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Chirurgia – Oncologia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Università degli studi di Napoli “Federico II” - Napoli</a:t>
                      </a:r>
                    </a:p>
                  </a:txBody>
                  <a:tcPr marT="45698" marB="45698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3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 err="1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Principal</a:t>
                      </a:r>
                      <a:r>
                        <a:rPr lang="it-IT" sz="1200" b="1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 </a:t>
                      </a:r>
                      <a:r>
                        <a:rPr lang="it-IT" sz="1200" b="1" i="1" dirty="0" err="1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Investigator</a:t>
                      </a:r>
                      <a:endParaRPr lang="it-IT" sz="1200" b="1" i="1" dirty="0">
                        <a:solidFill>
                          <a:srgbClr val="292929"/>
                        </a:solidFill>
                        <a:latin typeface="Dubai Medium" panose="020B0603030403030204" pitchFamily="34" charset="-78"/>
                        <a:ea typeface="+mn-ea"/>
                        <a:cs typeface="Dubai Medium" panose="020B0603030403030204" pitchFamily="34" charset="-78"/>
                      </a:endParaRPr>
                    </a:p>
                  </a:txBody>
                  <a:tcPr marT="45698" marB="45698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Michelino De Laurentiis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Istituto Nazionali Tumori – Fondazione G. Pascale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S.C. Oncologia Medica Senologica - Napoli</a:t>
                      </a:r>
                    </a:p>
                  </a:txBody>
                  <a:tcPr marT="45698" marB="45698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66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it-IT" sz="1200" b="1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Responsible </a:t>
                      </a:r>
                      <a:r>
                        <a:rPr lang="it-IT" sz="1200" b="1" i="1" dirty="0" err="1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Medical</a:t>
                      </a:r>
                      <a:r>
                        <a:rPr lang="it-IT" sz="1200" b="1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 </a:t>
                      </a:r>
                      <a:r>
                        <a:rPr lang="it-IT" sz="1200" b="1" i="1" dirty="0" err="1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Officers</a:t>
                      </a:r>
                      <a:endParaRPr lang="it-IT" sz="1200" b="1" i="1" dirty="0">
                        <a:solidFill>
                          <a:srgbClr val="292929"/>
                        </a:solidFill>
                        <a:latin typeface="Dubai Medium" panose="020B0603030403030204" pitchFamily="34" charset="-78"/>
                        <a:ea typeface="+mn-ea"/>
                        <a:cs typeface="Dubai Medium" panose="020B0603030403030204" pitchFamily="34" charset="-78"/>
                      </a:endParaRPr>
                    </a:p>
                  </a:txBody>
                  <a:tcPr marT="45698" marB="456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Mario Rosario D’Andrea</a:t>
                      </a:r>
                    </a:p>
                    <a:p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Ospedale San Paolo – ASL Roma 4</a:t>
                      </a:r>
                    </a:p>
                    <a:p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UOSD Oncologia – Civitavecchia (RM)</a:t>
                      </a:r>
                    </a:p>
                    <a:p>
                      <a:endParaRPr lang="it-IT" sz="1200" b="0" i="1" dirty="0">
                        <a:solidFill>
                          <a:srgbClr val="292929"/>
                        </a:solidFill>
                        <a:latin typeface="Dubai Medium" panose="020B0603030403030204" pitchFamily="34" charset="-78"/>
                        <a:ea typeface="+mn-ea"/>
                        <a:cs typeface="Dubai Medium" panose="020B0603030403030204" pitchFamily="34" charset="-78"/>
                      </a:endParaRPr>
                    </a:p>
                    <a:p>
                      <a:r>
                        <a:rPr lang="en-GB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Guido Giordano</a:t>
                      </a:r>
                      <a:endParaRPr lang="it-IT" sz="1200" b="0" i="1" dirty="0">
                        <a:solidFill>
                          <a:srgbClr val="292929"/>
                        </a:solidFill>
                        <a:latin typeface="Dubai Medium" panose="020B0603030403030204" pitchFamily="34" charset="-78"/>
                        <a:ea typeface="+mn-ea"/>
                        <a:cs typeface="Dubai Medium" panose="020B0603030403030204" pitchFamily="34" charset="-78"/>
                      </a:endParaRPr>
                    </a:p>
                    <a:p>
                      <a:pPr marL="0" algn="l" defTabSz="914400" rtl="0" eaLnBrk="1" latinLnBrk="0" hangingPunct="1"/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Policlinico Riuniti, Azienda Ospedaliero Universitaria</a:t>
                      </a:r>
                    </a:p>
                    <a:p>
                      <a:pPr marL="0" algn="l" defTabSz="914400" rtl="0" eaLnBrk="1" latinLnBrk="0" hangingPunct="1"/>
                      <a:r>
                        <a:rPr lang="it-IT" sz="1200" b="0" i="1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U.O.C. Oncologia Medica – Foggia</a:t>
                      </a:r>
                    </a:p>
                  </a:txBody>
                  <a:tcPr marT="45698" marB="456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FB5E1929-6212-493F-B436-6A2BC7692525}"/>
              </a:ext>
            </a:extLst>
          </p:cNvPr>
          <p:cNvSpPr txBox="1"/>
          <p:nvPr/>
        </p:nvSpPr>
        <p:spPr>
          <a:xfrm>
            <a:off x="4369982" y="839912"/>
            <a:ext cx="65920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it-IT" altLang="it-IT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bai Medium" panose="020B0603030403030204" pitchFamily="34" charset="-78"/>
                <a:cs typeface="Dubai Medium" panose="020B0603030403030204" pitchFamily="34" charset="-78"/>
              </a:rPr>
              <a:t>GIM22-ERICA</a:t>
            </a:r>
            <a:endParaRPr lang="it-IT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36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24" name="CasellaDiTesto 3">
            <a:extLst>
              <a:ext uri="{FF2B5EF4-FFF2-40B4-BE49-F238E27FC236}">
                <a16:creationId xmlns:a16="http://schemas.microsoft.com/office/drawing/2014/main" id="{E7EDA11A-A704-47A8-97F3-23C46066DA85}"/>
              </a:ext>
            </a:extLst>
          </p:cNvPr>
          <p:cNvSpPr txBox="1"/>
          <p:nvPr/>
        </p:nvSpPr>
        <p:spPr>
          <a:xfrm>
            <a:off x="2574131" y="2706688"/>
            <a:ext cx="2520950" cy="554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it-IT" sz="1200" dirty="0">
              <a:solidFill>
                <a:srgbClr val="00000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>
              <a:defRPr/>
            </a:pPr>
            <a:endParaRPr lang="it-IT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26" name="Freccia a destra 25">
            <a:extLst>
              <a:ext uri="{FF2B5EF4-FFF2-40B4-BE49-F238E27FC236}">
                <a16:creationId xmlns:a16="http://schemas.microsoft.com/office/drawing/2014/main" id="{5A077A29-4701-4E32-97D8-4E8590AA3C04}"/>
              </a:ext>
            </a:extLst>
          </p:cNvPr>
          <p:cNvSpPr/>
          <p:nvPr/>
        </p:nvSpPr>
        <p:spPr>
          <a:xfrm>
            <a:off x="4158456" y="2951163"/>
            <a:ext cx="1152525" cy="806450"/>
          </a:xfrm>
          <a:prstGeom prst="rightArrow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it-IT" sz="1300" b="1" dirty="0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Random. 1:1</a:t>
            </a:r>
          </a:p>
        </p:txBody>
      </p:sp>
      <p:sp>
        <p:nvSpPr>
          <p:cNvPr id="27" name="CasellaDiTesto 6">
            <a:extLst>
              <a:ext uri="{FF2B5EF4-FFF2-40B4-BE49-F238E27FC236}">
                <a16:creationId xmlns:a16="http://schemas.microsoft.com/office/drawing/2014/main" id="{1EEC771F-652C-487B-9B8B-F019BF485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6144" y="3192463"/>
            <a:ext cx="97313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500" b="1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2^ linea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B328CD63-F9B1-417F-A076-985E0BCE3BC5}"/>
              </a:ext>
            </a:extLst>
          </p:cNvPr>
          <p:cNvGrpSpPr/>
          <p:nvPr/>
        </p:nvGrpSpPr>
        <p:grpSpPr>
          <a:xfrm>
            <a:off x="7576673" y="2332926"/>
            <a:ext cx="792088" cy="377608"/>
            <a:chOff x="6666331" y="2257127"/>
            <a:chExt cx="792088" cy="377608"/>
          </a:xfrm>
          <a:noFill/>
        </p:grpSpPr>
        <p:cxnSp>
          <p:nvCxnSpPr>
            <p:cNvPr id="40" name="Connettore 2 39">
              <a:extLst>
                <a:ext uri="{FF2B5EF4-FFF2-40B4-BE49-F238E27FC236}">
                  <a16:creationId xmlns:a16="http://schemas.microsoft.com/office/drawing/2014/main" id="{8D39B0D9-2E8B-4775-942D-467A9BD2C8E8}"/>
                </a:ext>
              </a:extLst>
            </p:cNvPr>
            <p:cNvCxnSpPr/>
            <p:nvPr/>
          </p:nvCxnSpPr>
          <p:spPr>
            <a:xfrm>
              <a:off x="6666331" y="2634735"/>
              <a:ext cx="792088" cy="0"/>
            </a:xfrm>
            <a:prstGeom prst="straightConnector1">
              <a:avLst/>
            </a:prstGeom>
            <a:grpFill/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CasellaDiTesto 10">
              <a:extLst>
                <a:ext uri="{FF2B5EF4-FFF2-40B4-BE49-F238E27FC236}">
                  <a16:creationId xmlns:a16="http://schemas.microsoft.com/office/drawing/2014/main" id="{161E8AB8-027D-446D-8D58-E64F30A287BF}"/>
                </a:ext>
              </a:extLst>
            </p:cNvPr>
            <p:cNvSpPr txBox="1"/>
            <p:nvPr/>
          </p:nvSpPr>
          <p:spPr>
            <a:xfrm>
              <a:off x="6732240" y="2257127"/>
              <a:ext cx="521026" cy="30777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defPPr>
                <a:defRPr lang="it-IT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Dubai Medium" panose="020B0603030403030204" pitchFamily="34" charset="-78"/>
                  <a:cs typeface="Dubai Medium" panose="020B0603030403030204" pitchFamily="34" charset="-78"/>
                </a:rPr>
                <a:t>PD</a:t>
              </a:r>
            </a:p>
          </p:txBody>
        </p:sp>
      </p:grpSp>
      <p:sp>
        <p:nvSpPr>
          <p:cNvPr id="29" name="Rettangolo 28">
            <a:extLst>
              <a:ext uri="{FF2B5EF4-FFF2-40B4-BE49-F238E27FC236}">
                <a16:creationId xmlns:a16="http://schemas.microsoft.com/office/drawing/2014/main" id="{ADE0F27E-C712-44D8-AAFC-005D5C9B7C66}"/>
              </a:ext>
            </a:extLst>
          </p:cNvPr>
          <p:cNvSpPr/>
          <p:nvPr/>
        </p:nvSpPr>
        <p:spPr>
          <a:xfrm>
            <a:off x="3841173" y="4871462"/>
            <a:ext cx="1843088" cy="169277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sz="1300" dirty="0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Fattori stratificazione:</a:t>
            </a:r>
          </a:p>
          <a:p>
            <a:pPr marL="174625" indent="-174625">
              <a:buFont typeface="Wingdings" panose="05000000000000000000" pitchFamily="2" charset="2"/>
              <a:buChar char="§"/>
              <a:defRPr/>
            </a:pPr>
            <a:r>
              <a:rPr lang="it-IT" sz="1300" dirty="0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TNBC</a:t>
            </a:r>
          </a:p>
          <a:p>
            <a:pPr marL="174625" indent="-174625">
              <a:buFont typeface="Wingdings" panose="05000000000000000000" pitchFamily="2" charset="2"/>
              <a:buChar char="§"/>
              <a:defRPr/>
            </a:pPr>
            <a:r>
              <a:rPr lang="it-IT" sz="1300" dirty="0" err="1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Prior</a:t>
            </a:r>
            <a:r>
              <a:rPr lang="it-IT" sz="1300" dirty="0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BEV</a:t>
            </a:r>
          </a:p>
          <a:p>
            <a:pPr marL="174625" indent="-174625">
              <a:buFont typeface="Wingdings" panose="05000000000000000000" pitchFamily="2" charset="2"/>
              <a:buChar char="§"/>
              <a:defRPr/>
            </a:pPr>
            <a:r>
              <a:rPr lang="it-IT" sz="1300" dirty="0" err="1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Prior</a:t>
            </a:r>
            <a:r>
              <a:rPr lang="it-IT" sz="1300" dirty="0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CDK </a:t>
            </a:r>
            <a:r>
              <a:rPr lang="it-IT" sz="1300" dirty="0" err="1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inhibitors</a:t>
            </a:r>
            <a:endParaRPr lang="it-IT" sz="1300" dirty="0">
              <a:solidFill>
                <a:srgbClr val="00000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marL="174625" indent="-174625">
              <a:buFont typeface="Wingdings" panose="05000000000000000000" pitchFamily="2" charset="2"/>
              <a:buChar char="§"/>
              <a:defRPr/>
            </a:pPr>
            <a:r>
              <a:rPr lang="it-IT" sz="1300" dirty="0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Numero centro</a:t>
            </a:r>
          </a:p>
          <a:p>
            <a:pPr marL="174625" indent="-174625">
              <a:buFont typeface="Wingdings" panose="05000000000000000000" pitchFamily="2" charset="2"/>
              <a:buChar char="§"/>
              <a:defRPr/>
            </a:pPr>
            <a:r>
              <a:rPr lang="it-IT" sz="1200" dirty="0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ECOG PS 0-1 </a:t>
            </a:r>
            <a:r>
              <a:rPr lang="it-IT" sz="1200" dirty="0" smtClean="0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vs 2</a:t>
            </a:r>
            <a:endParaRPr lang="it-IT" sz="1200" dirty="0">
              <a:solidFill>
                <a:srgbClr val="000000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30" name="Rettangolo con angoli arrotondati 29">
            <a:extLst>
              <a:ext uri="{FF2B5EF4-FFF2-40B4-BE49-F238E27FC236}">
                <a16:creationId xmlns:a16="http://schemas.microsoft.com/office/drawing/2014/main" id="{07C6FB6A-D1B6-465F-BF73-895414B8F0FE}"/>
              </a:ext>
            </a:extLst>
          </p:cNvPr>
          <p:cNvSpPr/>
          <p:nvPr/>
        </p:nvSpPr>
        <p:spPr>
          <a:xfrm>
            <a:off x="5390356" y="1976438"/>
            <a:ext cx="2143125" cy="1090613"/>
          </a:xfrm>
          <a:prstGeom prst="roundRect">
            <a:avLst/>
          </a:prstGeom>
          <a:solidFill>
            <a:srgbClr val="D91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it-IT" altLang="it-IT" sz="1400" b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Eribulina</a:t>
            </a:r>
            <a:r>
              <a:rPr lang="it-IT" altLang="it-IT" sz="1400" b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it-IT" altLang="it-IT" sz="1300" b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(75 </a:t>
            </a:r>
            <a:r>
              <a:rPr lang="it-IT" altLang="it-IT" sz="1300" b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paz</a:t>
            </a:r>
            <a:r>
              <a:rPr lang="it-IT" altLang="it-IT" sz="1300" b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.)</a:t>
            </a:r>
          </a:p>
          <a:p>
            <a:pPr algn="ctr">
              <a:defRPr/>
            </a:pP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1.23 mg/m</a:t>
            </a:r>
            <a:r>
              <a:rPr lang="it-IT" altLang="it-IT" sz="1200" i="1" kern="0" baseline="3000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</a:t>
            </a: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it-IT" altLang="it-IT" sz="1200" i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i.v</a:t>
            </a: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. nei giorni</a:t>
            </a:r>
          </a:p>
          <a:p>
            <a:pPr algn="ctr">
              <a:defRPr/>
            </a:pP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1, 8 ogni 21 giorni</a:t>
            </a:r>
            <a:endParaRPr lang="it-IT" sz="1200" i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14AE523F-F933-4581-AF66-348925AAA9A6}"/>
              </a:ext>
            </a:extLst>
          </p:cNvPr>
          <p:cNvGrpSpPr/>
          <p:nvPr/>
        </p:nvGrpSpPr>
        <p:grpSpPr>
          <a:xfrm>
            <a:off x="7559703" y="3939580"/>
            <a:ext cx="792088" cy="377608"/>
            <a:chOff x="6666331" y="2257127"/>
            <a:chExt cx="792088" cy="377608"/>
          </a:xfrm>
          <a:noFill/>
        </p:grpSpPr>
        <p:cxnSp>
          <p:nvCxnSpPr>
            <p:cNvPr id="38" name="Connettore 2 37">
              <a:extLst>
                <a:ext uri="{FF2B5EF4-FFF2-40B4-BE49-F238E27FC236}">
                  <a16:creationId xmlns:a16="http://schemas.microsoft.com/office/drawing/2014/main" id="{A85CB754-3283-46FE-A598-F7831D6D539D}"/>
                </a:ext>
              </a:extLst>
            </p:cNvPr>
            <p:cNvCxnSpPr/>
            <p:nvPr/>
          </p:nvCxnSpPr>
          <p:spPr>
            <a:xfrm>
              <a:off x="6666331" y="2634735"/>
              <a:ext cx="792088" cy="0"/>
            </a:xfrm>
            <a:prstGeom prst="straightConnector1">
              <a:avLst/>
            </a:prstGeom>
            <a:grpFill/>
            <a:ln w="7620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CasellaDiTesto 26">
              <a:extLst>
                <a:ext uri="{FF2B5EF4-FFF2-40B4-BE49-F238E27FC236}">
                  <a16:creationId xmlns:a16="http://schemas.microsoft.com/office/drawing/2014/main" id="{5D53427C-6C05-4C92-A7A2-72AAF3CC07E7}"/>
                </a:ext>
              </a:extLst>
            </p:cNvPr>
            <p:cNvSpPr txBox="1"/>
            <p:nvPr/>
          </p:nvSpPr>
          <p:spPr>
            <a:xfrm>
              <a:off x="6732240" y="2257127"/>
              <a:ext cx="521026" cy="307777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defPPr>
                <a:defRPr lang="it-IT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it-IT" sz="1400" b="1" dirty="0">
                  <a:solidFill>
                    <a:srgbClr val="000000"/>
                  </a:solidFill>
                  <a:latin typeface="Dubai Medium" panose="020B0603030403030204" pitchFamily="34" charset="-78"/>
                  <a:cs typeface="Dubai Medium" panose="020B0603030403030204" pitchFamily="34" charset="-78"/>
                </a:rPr>
                <a:t>PD</a:t>
              </a:r>
            </a:p>
          </p:txBody>
        </p:sp>
      </p:grp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214E2CF6-42D6-4798-8412-C93EE4E9D81F}"/>
              </a:ext>
            </a:extLst>
          </p:cNvPr>
          <p:cNvSpPr/>
          <p:nvPr/>
        </p:nvSpPr>
        <p:spPr>
          <a:xfrm>
            <a:off x="5390356" y="3641726"/>
            <a:ext cx="2143125" cy="1090612"/>
          </a:xfrm>
          <a:prstGeom prst="roundRect">
            <a:avLst/>
          </a:prstGeom>
          <a:solidFill>
            <a:srgbClr val="7BB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it-IT" altLang="it-IT" sz="1400" b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Capecitabina</a:t>
            </a:r>
            <a:r>
              <a:rPr lang="it-IT" altLang="it-IT" sz="1300" b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(75 </a:t>
            </a:r>
            <a:r>
              <a:rPr lang="it-IT" altLang="it-IT" sz="1300" b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paz</a:t>
            </a:r>
            <a:r>
              <a:rPr lang="it-IT" altLang="it-IT" sz="1300" b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.)</a:t>
            </a:r>
          </a:p>
          <a:p>
            <a:pPr algn="ctr">
              <a:defRPr/>
            </a:pP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1250 mg/m2 </a:t>
            </a:r>
            <a:r>
              <a:rPr lang="it-IT" altLang="it-IT" sz="1200" i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p.o.</a:t>
            </a: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due volte al giorno dal giorno 1 al 14, ogni 21 giorni</a:t>
            </a:r>
          </a:p>
        </p:txBody>
      </p:sp>
      <p:sp>
        <p:nvSpPr>
          <p:cNvPr id="33" name="CasellaDiTesto 34">
            <a:extLst>
              <a:ext uri="{FF2B5EF4-FFF2-40B4-BE49-F238E27FC236}">
                <a16:creationId xmlns:a16="http://schemas.microsoft.com/office/drawing/2014/main" id="{1AA9A3E3-308E-4133-B3E6-6D1569C80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9856" y="3192463"/>
            <a:ext cx="9715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500" b="1">
                <a:solidFill>
                  <a:srgbClr val="0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3^ linea</a:t>
            </a: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227D175C-4305-4A4C-B256-639D69D4D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269" y="439738"/>
            <a:ext cx="1439862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ttangolo con angoli arrotondati 34">
            <a:extLst>
              <a:ext uri="{FF2B5EF4-FFF2-40B4-BE49-F238E27FC236}">
                <a16:creationId xmlns:a16="http://schemas.microsoft.com/office/drawing/2014/main" id="{78A5311F-D4EA-499C-AD44-0E4B6FF3F47C}"/>
              </a:ext>
            </a:extLst>
          </p:cNvPr>
          <p:cNvSpPr/>
          <p:nvPr/>
        </p:nvSpPr>
        <p:spPr>
          <a:xfrm>
            <a:off x="8397081" y="3641726"/>
            <a:ext cx="2143125" cy="1090612"/>
          </a:xfrm>
          <a:prstGeom prst="roundRect">
            <a:avLst/>
          </a:prstGeom>
          <a:solidFill>
            <a:srgbClr val="DD2D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it-IT" altLang="it-IT" sz="1400" b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Eribulina</a:t>
            </a:r>
            <a:endParaRPr lang="it-IT" altLang="it-IT" sz="1400" b="1" kern="0" dirty="0">
              <a:solidFill>
                <a:srgbClr val="292929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algn="ctr">
              <a:defRPr/>
            </a:pP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1.23 mg/m</a:t>
            </a:r>
            <a:r>
              <a:rPr lang="it-IT" altLang="it-IT" sz="1200" i="1" kern="0" baseline="3000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2</a:t>
            </a: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it-IT" altLang="it-IT" sz="1200" i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i.v</a:t>
            </a: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. nei giorni</a:t>
            </a:r>
          </a:p>
          <a:p>
            <a:pPr algn="ctr">
              <a:defRPr/>
            </a:pP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1, 8 ogni 21 giorni</a:t>
            </a:r>
            <a:endParaRPr lang="it-IT" sz="1200" i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id="{4E992980-05DB-4C96-9C4B-901AEF5B1DD2}"/>
              </a:ext>
            </a:extLst>
          </p:cNvPr>
          <p:cNvSpPr/>
          <p:nvPr/>
        </p:nvSpPr>
        <p:spPr>
          <a:xfrm>
            <a:off x="8411369" y="1976438"/>
            <a:ext cx="2143125" cy="1090613"/>
          </a:xfrm>
          <a:prstGeom prst="roundRect">
            <a:avLst/>
          </a:prstGeom>
          <a:solidFill>
            <a:srgbClr val="7BB9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it-IT" altLang="it-IT" sz="1400" b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Capecitabina</a:t>
            </a:r>
            <a:endParaRPr lang="it-IT" altLang="it-IT" sz="1400" b="1" kern="0" dirty="0">
              <a:solidFill>
                <a:srgbClr val="292929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algn="ctr">
              <a:defRPr/>
            </a:pP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1250 mg/m2 </a:t>
            </a:r>
            <a:r>
              <a:rPr lang="it-IT" altLang="it-IT" sz="1200" i="1" kern="0" dirty="0" err="1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p.o.</a:t>
            </a:r>
            <a:r>
              <a:rPr lang="it-IT" altLang="it-IT" sz="1200" i="1" kern="0" dirty="0">
                <a:solidFill>
                  <a:srgbClr val="292929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due volte al giorno dal giorno 1 al 14, ogni 21 giorni</a:t>
            </a:r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FB8E26C7-BB73-4701-BEF1-2EF4712B22DD}"/>
              </a:ext>
            </a:extLst>
          </p:cNvPr>
          <p:cNvCxnSpPr>
            <a:cxnSpLocks/>
          </p:cNvCxnSpPr>
          <p:nvPr/>
        </p:nvCxnSpPr>
        <p:spPr>
          <a:xfrm>
            <a:off x="4661694" y="3700463"/>
            <a:ext cx="0" cy="1309688"/>
          </a:xfrm>
          <a:prstGeom prst="line">
            <a:avLst/>
          </a:prstGeom>
          <a:ln w="22225">
            <a:solidFill>
              <a:schemeClr val="accent1">
                <a:shade val="95000"/>
                <a:satMod val="10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tangolo con angoli arrotondati 60">
            <a:extLst>
              <a:ext uri="{FF2B5EF4-FFF2-40B4-BE49-F238E27FC236}">
                <a16:creationId xmlns:a16="http://schemas.microsoft.com/office/drawing/2014/main" id="{46C7304C-704D-43D6-9D9B-35384C46797D}"/>
              </a:ext>
            </a:extLst>
          </p:cNvPr>
          <p:cNvSpPr/>
          <p:nvPr/>
        </p:nvSpPr>
        <p:spPr>
          <a:xfrm>
            <a:off x="1372776" y="1814513"/>
            <a:ext cx="2376488" cy="3311525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DBCAAD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171450" marR="0" lvl="0" indent="-17145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it-IT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ubai Medium" panose="020B0603030403030204" pitchFamily="34" charset="-78"/>
              <a:ea typeface="+mn-ea"/>
              <a:cs typeface="Dubai Medium" panose="020B0603030403030204" pitchFamily="34" charset="-78"/>
            </a:endParaRPr>
          </a:p>
          <a:p>
            <a:pPr marL="0" marR="0" lvl="0" indent="0" algn="ctr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rPr>
              <a:t>N. </a:t>
            </a:r>
            <a:r>
              <a:rPr kumimoji="0" lang="it-IT" sz="13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rPr>
              <a:t>150</a:t>
            </a:r>
            <a:r>
              <a:rPr kumimoji="0" lang="it-IT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rPr>
              <a:t> pazienti:</a:t>
            </a:r>
          </a:p>
          <a:p>
            <a:pPr marL="171450" marR="0" lvl="0" indent="-17145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rPr>
              <a:t>MBC HER2-negativo</a:t>
            </a:r>
          </a:p>
          <a:p>
            <a:pPr marL="171450" marR="0" lvl="0" indent="-17145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rPr>
              <a:t>Precedente trattamento con antracicline e </a:t>
            </a:r>
            <a:r>
              <a:rPr kumimoji="0" lang="it-IT" sz="13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rPr>
              <a:t>taxani</a:t>
            </a:r>
            <a:r>
              <a:rPr kumimoji="0" lang="it-IT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rPr>
              <a:t> (qualsiasi setting) </a:t>
            </a:r>
          </a:p>
          <a:p>
            <a:pPr marL="171450" marR="0" lvl="0" indent="-17145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rPr>
              <a:t>Precedente regime chemioterapico per carcinoma avanzato o metastatico</a:t>
            </a:r>
          </a:p>
          <a:p>
            <a:pPr marL="171450" marR="0" lvl="0" indent="-171450" defTabSz="91440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rPr>
              <a:t>ECOG PS ≤2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ubai Medium" panose="020B0603030403030204" pitchFamily="34" charset="-78"/>
              <a:ea typeface="+mn-ea"/>
              <a:cs typeface="Dubai Medium" panose="020B0603030403030204" pitchFamily="34" charset="-78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565D35A9-B835-4D8D-97BC-672350A118B8}"/>
              </a:ext>
            </a:extLst>
          </p:cNvPr>
          <p:cNvSpPr txBox="1"/>
          <p:nvPr/>
        </p:nvSpPr>
        <p:spPr>
          <a:xfrm>
            <a:off x="6781800" y="5669344"/>
            <a:ext cx="5156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Durata arruolamento:  42 mesi</a:t>
            </a:r>
          </a:p>
        </p:txBody>
      </p:sp>
    </p:spTree>
    <p:extLst>
      <p:ext uri="{BB962C8B-B14F-4D97-AF65-F5344CB8AC3E}">
        <p14:creationId xmlns:p14="http://schemas.microsoft.com/office/powerpoint/2010/main" val="357260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EFABF1A0-0B45-4845-B100-EB3CEB54D23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45481" y="1117599"/>
            <a:ext cx="8229600" cy="58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dirty="0"/>
              <a:t>Obiettivi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8EBC94CA-AB33-4EA4-A14E-1A5835B23CE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667669" y="2286000"/>
            <a:ext cx="8856662" cy="373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altLang="it-IT" sz="1500" dirty="0"/>
              <a:t>indagare le potenziali strategie di trattamento a lungo termine per pazienti con MBC HER2–negativo;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altLang="it-IT" sz="1500" dirty="0"/>
              <a:t>esaminare il ruolo dell’</a:t>
            </a:r>
            <a:r>
              <a:rPr lang="it-IT" altLang="it-IT" sz="1500" dirty="0" err="1"/>
              <a:t>eribulina</a:t>
            </a:r>
            <a:r>
              <a:rPr lang="it-IT" altLang="it-IT" sz="1500" dirty="0"/>
              <a:t> nel contesto di un trattamento sequenziale;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altLang="it-IT" sz="1500" dirty="0"/>
              <a:t>valutare potenziali meccanismi di azione che sostengano l'uso di </a:t>
            </a:r>
            <a:r>
              <a:rPr lang="it-IT" altLang="it-IT" sz="1500" dirty="0" err="1"/>
              <a:t>eribulina</a:t>
            </a:r>
            <a:r>
              <a:rPr lang="it-IT" altLang="it-IT" sz="1500" dirty="0"/>
              <a:t> come primo farmaco nella strategia di trattamento MBC.</a:t>
            </a:r>
            <a:endParaRPr lang="it-IT" altLang="it-IT" sz="1500" b="1" dirty="0"/>
          </a:p>
        </p:txBody>
      </p:sp>
    </p:spTree>
    <p:extLst>
      <p:ext uri="{BB962C8B-B14F-4D97-AF65-F5344CB8AC3E}">
        <p14:creationId xmlns:p14="http://schemas.microsoft.com/office/powerpoint/2010/main" val="241678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937283C1-22CC-473B-B401-3896474B76C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81200" y="908844"/>
            <a:ext cx="822960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dirty="0"/>
              <a:t>Ricerca esploratoria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4A8EE242-6AD4-4572-8E4F-051AB8B3886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81200" y="1729581"/>
            <a:ext cx="82296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4D99"/>
              </a:buClr>
              <a:buFont typeface="Wingdings" panose="05000000000000000000" pitchFamily="2" charset="2"/>
              <a:buChar char="§"/>
              <a:defRPr kern="1200">
                <a:solidFill>
                  <a:srgbClr val="292929"/>
                </a:solidFill>
                <a:latin typeface="Dubai Medium" panose="020B0603030403030204" pitchFamily="34" charset="-78"/>
                <a:ea typeface="+mn-ea"/>
                <a:cs typeface="Dubai Medium" panose="020B0603030403030204" pitchFamily="34" charset="-7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it-IT" altLang="it-IT" sz="1400" dirty="0"/>
              <a:t>Analisi di biomarcatori sui campioni ematici dei pazienti arruolati, al fine di esaminare:</a:t>
            </a:r>
          </a:p>
          <a:p>
            <a:pPr lvl="1" algn="just"/>
            <a:r>
              <a:rPr lang="en-US" altLang="it-IT" sz="1400" dirty="0"/>
              <a:t>DNA </a:t>
            </a:r>
            <a:r>
              <a:rPr lang="en-US" altLang="it-IT" sz="1400" dirty="0" err="1"/>
              <a:t>tumorale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circolante</a:t>
            </a:r>
            <a:r>
              <a:rPr lang="en-US" altLang="it-IT" sz="1400" dirty="0"/>
              <a:t> (</a:t>
            </a:r>
            <a:r>
              <a:rPr lang="en-US" altLang="it-IT" sz="1400" dirty="0" err="1"/>
              <a:t>ctDNA</a:t>
            </a:r>
            <a:r>
              <a:rPr lang="en-US" altLang="it-IT" sz="1400" dirty="0"/>
              <a:t>)</a:t>
            </a:r>
            <a:endParaRPr lang="it-IT" altLang="it-IT" sz="1400" dirty="0"/>
          </a:p>
          <a:p>
            <a:pPr lvl="1" algn="just"/>
            <a:r>
              <a:rPr lang="it-IT" altLang="it-IT" sz="1400" dirty="0"/>
              <a:t>Marker </a:t>
            </a:r>
            <a:r>
              <a:rPr lang="it-IT" altLang="it-IT" sz="1400" dirty="0" err="1"/>
              <a:t>angiogenetici</a:t>
            </a:r>
            <a:r>
              <a:rPr lang="it-IT" altLang="it-IT" sz="1400" dirty="0"/>
              <a:t> (tra cui VEGF, </a:t>
            </a:r>
            <a:r>
              <a:rPr lang="it-IT" altLang="it-IT" sz="1400" dirty="0" err="1"/>
              <a:t>bFGF</a:t>
            </a:r>
            <a:r>
              <a:rPr lang="it-IT" altLang="it-IT" sz="1400" dirty="0"/>
              <a:t>) </a:t>
            </a:r>
          </a:p>
          <a:p>
            <a:pPr lvl="1" algn="just"/>
            <a:r>
              <a:rPr lang="it-IT" altLang="it-IT" sz="1400" dirty="0"/>
              <a:t>Biomarker EMT (E- </a:t>
            </a:r>
            <a:r>
              <a:rPr lang="it-IT" altLang="it-IT" sz="1400" dirty="0" err="1"/>
              <a:t>Cadherin</a:t>
            </a:r>
            <a:r>
              <a:rPr lang="it-IT" altLang="it-IT" sz="1400" dirty="0"/>
              <a:t>, N-</a:t>
            </a:r>
            <a:r>
              <a:rPr lang="it-IT" altLang="it-IT" sz="1400" dirty="0" err="1"/>
              <a:t>Cadherin</a:t>
            </a:r>
            <a:r>
              <a:rPr lang="it-IT" altLang="it-IT" sz="1400" dirty="0"/>
              <a:t>, </a:t>
            </a:r>
            <a:r>
              <a:rPr lang="it-IT" altLang="it-IT" sz="1400" dirty="0" err="1"/>
              <a:t>Vimentin</a:t>
            </a:r>
            <a:r>
              <a:rPr lang="it-IT" altLang="it-IT" sz="1400" dirty="0"/>
              <a:t>, TGF-beta) </a:t>
            </a:r>
          </a:p>
          <a:p>
            <a:pPr lvl="1" algn="just"/>
            <a:r>
              <a:rPr lang="en-GB" altLang="it-IT" sz="1400" dirty="0" err="1"/>
              <a:t>Sottopopolazioni</a:t>
            </a:r>
            <a:r>
              <a:rPr lang="en-GB" altLang="it-IT" sz="1400" dirty="0"/>
              <a:t> leuco-</a:t>
            </a:r>
            <a:r>
              <a:rPr lang="en-GB" altLang="it-IT" sz="1400" dirty="0" err="1"/>
              <a:t>linfocitarie</a:t>
            </a:r>
            <a:endParaRPr lang="it-IT" altLang="it-IT" sz="1400" dirty="0"/>
          </a:p>
          <a:p>
            <a:pPr lvl="1" algn="just"/>
            <a:r>
              <a:rPr lang="it-IT" altLang="it-IT" sz="1400" dirty="0"/>
              <a:t>Pannello di citochine</a:t>
            </a:r>
          </a:p>
          <a:p>
            <a:pPr algn="just"/>
            <a:endParaRPr lang="it-IT" altLang="it-IT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altLang="it-IT" sz="1400" dirty="0"/>
              <a:t>Prelievo </a:t>
            </a:r>
            <a:r>
              <a:rPr lang="it-IT" altLang="it-IT" sz="1400" b="1" dirty="0"/>
              <a:t>campioni ematici </a:t>
            </a:r>
            <a:r>
              <a:rPr lang="it-IT" altLang="it-IT" sz="1400" dirty="0"/>
              <a:t>(</a:t>
            </a:r>
            <a:r>
              <a:rPr lang="it-IT" altLang="it-IT" sz="1400" u="sng" dirty="0"/>
              <a:t>n. 5 prelievi</a:t>
            </a:r>
            <a:r>
              <a:rPr lang="it-IT" altLang="it-IT" sz="1400" dirty="0"/>
              <a:t> per paziente nell’arco dello studio) alle seguenti visite:</a:t>
            </a:r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it-IT" altLang="it-IT" sz="1400" b="1" dirty="0"/>
              <a:t>Screening</a:t>
            </a:r>
          </a:p>
          <a:p>
            <a:pPr lvl="1" algn="just">
              <a:buFont typeface="Arial" panose="020B0604020202020204" pitchFamily="34" charset="0"/>
              <a:buAutoNum type="arabicPeriod"/>
            </a:pPr>
            <a:r>
              <a:rPr lang="it-IT" altLang="it-IT" sz="1400" b="1" dirty="0"/>
              <a:t>Prima rivalutazione </a:t>
            </a:r>
            <a:r>
              <a:rPr lang="it-IT" altLang="it-IT" sz="1400" dirty="0"/>
              <a:t>strumentale della malattia, ossia a circa 8 settimane (± 7 giorni) dall’inizio della terapia con il primo farmaco in studio</a:t>
            </a:r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it-IT" altLang="it-IT" sz="1400" b="1" dirty="0"/>
              <a:t>Progressione di malattia (PD) </a:t>
            </a:r>
            <a:r>
              <a:rPr lang="it-IT" altLang="it-IT" sz="1400" dirty="0"/>
              <a:t>nel corso del trattamento </a:t>
            </a:r>
            <a:r>
              <a:rPr lang="it-IT" altLang="it-IT" sz="1400" b="1" dirty="0"/>
              <a:t>con il 1^ farmaco </a:t>
            </a:r>
            <a:r>
              <a:rPr lang="it-IT" altLang="it-IT" sz="1400" dirty="0"/>
              <a:t>in studio</a:t>
            </a:r>
          </a:p>
          <a:p>
            <a:pPr lvl="1" algn="just">
              <a:buFont typeface="Arial" panose="020B0604020202020204" pitchFamily="34" charset="0"/>
              <a:buAutoNum type="arabicPeriod"/>
            </a:pPr>
            <a:r>
              <a:rPr lang="it-IT" altLang="it-IT" sz="1400" b="1" dirty="0"/>
              <a:t>Prima rivalutazione </a:t>
            </a:r>
            <a:r>
              <a:rPr lang="it-IT" altLang="it-IT" sz="1400" dirty="0"/>
              <a:t>della malattia nel corso del trattamento </a:t>
            </a:r>
            <a:r>
              <a:rPr lang="it-IT" altLang="it-IT" sz="1400" b="1" dirty="0"/>
              <a:t>con il secondo farmaco</a:t>
            </a:r>
            <a:r>
              <a:rPr lang="it-IT" altLang="it-IT" sz="1400" dirty="0"/>
              <a:t>, sempre a circa 8 settimane (± 7 giorni) dall’inizio della terapia </a:t>
            </a:r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it-IT" altLang="it-IT" sz="1400" b="1" dirty="0"/>
              <a:t>Progressione di malattia (PD) </a:t>
            </a:r>
            <a:r>
              <a:rPr lang="it-IT" altLang="it-IT" sz="1400" dirty="0"/>
              <a:t>durante il trattamento </a:t>
            </a:r>
            <a:r>
              <a:rPr lang="it-IT" altLang="it-IT" sz="1400" b="1" dirty="0"/>
              <a:t>con il 2^ farmaco </a:t>
            </a:r>
            <a:r>
              <a:rPr lang="it-IT" altLang="it-IT" sz="1400" dirty="0"/>
              <a:t>in studio</a:t>
            </a:r>
          </a:p>
        </p:txBody>
      </p:sp>
    </p:spTree>
    <p:extLst>
      <p:ext uri="{BB962C8B-B14F-4D97-AF65-F5344CB8AC3E}">
        <p14:creationId xmlns:p14="http://schemas.microsoft.com/office/powerpoint/2010/main" val="9666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39396D29-0F78-487B-8023-41A10C757ED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81200" y="991394"/>
            <a:ext cx="82296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/>
              <a:t>Status etico-amministrativo</a:t>
            </a:r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69773FB4-94AD-4445-B7CA-7001198833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8488" y="2228057"/>
            <a:ext cx="5915025" cy="2774947"/>
          </a:xfrm>
          <a:prstGeom prst="rect">
            <a:avLst/>
          </a:prstGeom>
        </p:spPr>
      </p:pic>
      <p:sp>
        <p:nvSpPr>
          <p:cNvPr id="8" name="CasellaDiTesto 3">
            <a:extLst>
              <a:ext uri="{FF2B5EF4-FFF2-40B4-BE49-F238E27FC236}">
                <a16:creationId xmlns:a16="http://schemas.microsoft.com/office/drawing/2014/main" id="{E31BB522-2003-4226-9BEB-CAE9C3627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488" y="5266532"/>
            <a:ext cx="27416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100">
                <a:latin typeface="Dubai Medium" panose="020B0603030403030204" pitchFamily="34" charset="-78"/>
                <a:cs typeface="Dubai Medium" panose="020B0603030403030204" pitchFamily="34" charset="-78"/>
              </a:rPr>
              <a:t>Legenda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100">
                <a:latin typeface="Dubai Medium" panose="020B0603030403030204" pitchFamily="34" charset="-78"/>
                <a:cs typeface="Dubai Medium" panose="020B0603030403030204" pitchFamily="34" charset="-78"/>
              </a:rPr>
              <a:t>CE = Comitato Etico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100">
                <a:latin typeface="Dubai Medium" panose="020B0603030403030204" pitchFamily="34" charset="-78"/>
                <a:cs typeface="Dubai Medium" panose="020B0603030403030204" pitchFamily="34" charset="-78"/>
              </a:rPr>
              <a:t>EM4 = Emendamento n. 4 del 31.08.2020</a:t>
            </a:r>
            <a:endParaRPr lang="it-IT" altLang="it-IT" sz="1100">
              <a:solidFill>
                <a:schemeClr val="tx1"/>
              </a:solidFill>
              <a:latin typeface="Arial" panose="020B0604020202020204" pitchFamily="34" charset="0"/>
              <a:cs typeface="Dubai Medium" panose="020B0603030403030204" pitchFamily="34" charset="-78"/>
            </a:endParaRPr>
          </a:p>
        </p:txBody>
      </p:sp>
      <p:sp>
        <p:nvSpPr>
          <p:cNvPr id="9" name="CasellaDiTesto 3">
            <a:extLst>
              <a:ext uri="{FF2B5EF4-FFF2-40B4-BE49-F238E27FC236}">
                <a16:creationId xmlns:a16="http://schemas.microsoft.com/office/drawing/2014/main" id="{ED72736A-B680-402D-826E-3B333FCE5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624" y="1573073"/>
            <a:ext cx="22320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400" i="1" dirty="0">
                <a:latin typeface="Dubai Medium" panose="020B0603030403030204" pitchFamily="34" charset="-78"/>
                <a:cs typeface="Dubai Medium" panose="020B0603030403030204" pitchFamily="34" charset="-78"/>
              </a:rPr>
              <a:t>aggiornato al </a:t>
            </a:r>
            <a:r>
              <a:rPr lang="it-IT" altLang="it-IT" sz="1400" i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22/11/2021</a:t>
            </a:r>
            <a:endParaRPr lang="it-IT" altLang="it-IT" sz="1400" i="1" dirty="0">
              <a:solidFill>
                <a:schemeClr val="tx1"/>
              </a:solidFill>
              <a:latin typeface="Arial" panose="020B0604020202020204" pitchFamily="34" charset="0"/>
              <a:cs typeface="Dubai Medium" panose="020B060303040303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246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A02AF212-9124-42BB-A315-FB89D0B5EC7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06587" y="1894681"/>
            <a:ext cx="82296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/>
              <a:t>Emendamento di cambio P.I.</a:t>
            </a:r>
            <a:br>
              <a:rPr lang="it-IT" altLang="it-IT"/>
            </a:br>
            <a:r>
              <a:rPr lang="it-IT" altLang="it-IT" sz="2000"/>
              <a:t>(EM5 del 01.10.2021)</a:t>
            </a:r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E7EF9AC8-AB3B-40C3-B993-9776E678F4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9137" y="3240881"/>
            <a:ext cx="8296275" cy="172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36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62CA7918-D54C-4095-92A8-1F04F7672F2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81200" y="1512887"/>
            <a:ext cx="82296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/>
              <a:t>Status arruolamenti</a:t>
            </a:r>
          </a:p>
        </p:txBody>
      </p:sp>
      <p:sp>
        <p:nvSpPr>
          <p:cNvPr id="8" name="CasellaDiTesto 3">
            <a:extLst>
              <a:ext uri="{FF2B5EF4-FFF2-40B4-BE49-F238E27FC236}">
                <a16:creationId xmlns:a16="http://schemas.microsoft.com/office/drawing/2014/main" id="{A68C046C-E71F-41F0-A0FE-FF0513665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7409" y="2149475"/>
            <a:ext cx="19646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1400" i="1" dirty="0">
                <a:latin typeface="Dubai Medium" panose="020B0603030403030204" pitchFamily="34" charset="-78"/>
                <a:cs typeface="Dubai Medium" panose="020B0603030403030204" pitchFamily="34" charset="-78"/>
              </a:rPr>
              <a:t>aggiornato al </a:t>
            </a:r>
            <a:r>
              <a:rPr lang="it-IT" altLang="it-IT" sz="1400" i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22/11/2021</a:t>
            </a:r>
            <a:endParaRPr lang="it-IT" altLang="it-IT" sz="1400" i="1" dirty="0">
              <a:solidFill>
                <a:schemeClr val="tx1"/>
              </a:solidFill>
              <a:latin typeface="Arial" panose="020B0604020202020204" pitchFamily="34" charset="0"/>
              <a:cs typeface="Dubai Medium" panose="020B0603030403030204" pitchFamily="34" charset="-78"/>
            </a:endParaRPr>
          </a:p>
        </p:txBody>
      </p:sp>
      <p:graphicFrame>
        <p:nvGraphicFramePr>
          <p:cNvPr id="10" name="Tabell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299408"/>
              </p:ext>
            </p:extLst>
          </p:nvPr>
        </p:nvGraphicFramePr>
        <p:xfrm>
          <a:off x="3138487" y="2971511"/>
          <a:ext cx="5915025" cy="2308224"/>
        </p:xfrm>
        <a:graphic>
          <a:graphicData uri="http://schemas.openxmlformats.org/drawingml/2006/table">
            <a:tbl>
              <a:tblPr firstRow="1" bandRow="1"/>
              <a:tblGrid>
                <a:gridCol w="3029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5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0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it-IT" sz="17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Status pazienti arruolati</a:t>
                      </a: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Numero pazienti</a:t>
                      </a: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it-IT" sz="15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In screening</a:t>
                      </a: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t-IT" sz="15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1</a:t>
                      </a: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BE9932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it-IT" sz="15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Screening </a:t>
                      </a:r>
                      <a:r>
                        <a:rPr lang="it-IT" sz="1500" kern="1200" dirty="0" err="1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failures</a:t>
                      </a:r>
                      <a:endParaRPr lang="it-IT" sz="1500" kern="1200" dirty="0">
                        <a:solidFill>
                          <a:srgbClr val="292929"/>
                        </a:solidFill>
                        <a:latin typeface="Dubai Medium" panose="020B0603030403030204" pitchFamily="34" charset="-78"/>
                        <a:ea typeface="+mn-ea"/>
                        <a:cs typeface="Dubai Medium" panose="020B0603030403030204" pitchFamily="34" charset="-78"/>
                      </a:endParaRP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t-IT" sz="15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8</a:t>
                      </a: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2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it-IT" sz="15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Randomizzati</a:t>
                      </a: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pt-BR" sz="1500" b="1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87</a:t>
                      </a:r>
                    </a:p>
                    <a:p>
                      <a:pPr algn="ctr"/>
                      <a:r>
                        <a:rPr lang="pt-BR" sz="15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Arm </a:t>
                      </a:r>
                      <a:r>
                        <a:rPr lang="pt-BR" sz="1500" b="1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A: 44   </a:t>
                      </a:r>
                      <a:r>
                        <a:rPr lang="pt-BR" sz="1500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vs   Arm </a:t>
                      </a:r>
                      <a:r>
                        <a:rPr lang="pt-BR" sz="1500" b="1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B: 43</a:t>
                      </a:r>
                      <a:endParaRPr lang="it-IT" sz="1500" b="1" kern="1200" dirty="0">
                        <a:solidFill>
                          <a:srgbClr val="292929"/>
                        </a:solidFill>
                        <a:latin typeface="Dubai Medium" panose="020B0603030403030204" pitchFamily="34" charset="-78"/>
                        <a:ea typeface="+mn-ea"/>
                        <a:cs typeface="Dubai Medium" panose="020B0603030403030204" pitchFamily="34" charset="-78"/>
                      </a:endParaRP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993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6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it-IT" sz="1700" b="1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Totale arruolati</a:t>
                      </a: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it-IT" sz="1700" b="1" kern="1200" dirty="0">
                          <a:solidFill>
                            <a:srgbClr val="292929"/>
                          </a:solidFill>
                          <a:latin typeface="Dubai Medium" panose="020B0603030403030204" pitchFamily="34" charset="-78"/>
                          <a:ea typeface="+mn-ea"/>
                          <a:cs typeface="Dubai Medium" panose="020B0603030403030204" pitchFamily="34" charset="-78"/>
                        </a:rPr>
                        <a:t>96</a:t>
                      </a:r>
                    </a:p>
                  </a:txBody>
                  <a:tcPr marT="42513" marB="42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BE993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80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04EEF75-F7FD-49C7-84DD-00094E220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516" y="80979"/>
            <a:ext cx="1664516" cy="710252"/>
          </a:xfrm>
          <a:prstGeom prst="rect">
            <a:avLst/>
          </a:prstGeom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C85AA31A-9D6A-44F6-BC5C-E7694821161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981200" y="851694"/>
            <a:ext cx="82296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3366"/>
                </a:solidFill>
                <a:latin typeface="Dubai Medium" panose="020B0603030403030204" pitchFamily="34" charset="-78"/>
                <a:ea typeface="+mj-ea"/>
                <a:cs typeface="Dubai Medium" panose="020B0603030403030204" pitchFamily="34" charset="-7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/>
              <a:t>Arruolati per mese </a:t>
            </a:r>
            <a:r>
              <a:rPr lang="it-IT" altLang="it-IT" sz="1400"/>
              <a:t>(1 di 2)</a:t>
            </a: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63435AA8-E0A6-47DF-82BF-A92BFE38B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072" y="1329532"/>
            <a:ext cx="2987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it-IT" altLang="it-IT" sz="1400" i="1" dirty="0">
                <a:latin typeface="Dubai Medium" panose="020B0603030403030204" pitchFamily="34" charset="-78"/>
                <a:cs typeface="Dubai Medium" panose="020B0603030403030204" pitchFamily="34" charset="-78"/>
              </a:rPr>
              <a:t>Prospetto aggiornato al </a:t>
            </a:r>
            <a:r>
              <a:rPr lang="it-IT" altLang="it-IT" sz="1400" i="1" dirty="0" smtClean="0">
                <a:latin typeface="Dubai Medium" panose="020B0603030403030204" pitchFamily="34" charset="-78"/>
                <a:cs typeface="Dubai Medium" panose="020B0603030403030204" pitchFamily="34" charset="-78"/>
              </a:rPr>
              <a:t>22/11/2021</a:t>
            </a:r>
            <a:endParaRPr lang="it-IT" altLang="it-IT" sz="1400" i="1" dirty="0">
              <a:solidFill>
                <a:schemeClr val="tx1"/>
              </a:solidFill>
              <a:latin typeface="Arial" panose="020B0604020202020204" pitchFamily="34" charset="0"/>
              <a:cs typeface="Dubai Medium" panose="020B0603030403030204" pitchFamily="34" charset="-78"/>
            </a:endParaRPr>
          </a:p>
        </p:txBody>
      </p:sp>
      <p:pic>
        <p:nvPicPr>
          <p:cNvPr id="9" name="Immagin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909" y="1966120"/>
            <a:ext cx="9144000" cy="404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6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704</Words>
  <Application>Microsoft Office PowerPoint</Application>
  <PresentationFormat>Widescreen</PresentationFormat>
  <Paragraphs>140</Paragraphs>
  <Slides>14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Dubai Medium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grafica</dc:creator>
  <cp:lastModifiedBy>Utente Ambulatorio Oncologia</cp:lastModifiedBy>
  <cp:revision>53</cp:revision>
  <dcterms:created xsi:type="dcterms:W3CDTF">2021-10-13T12:30:32Z</dcterms:created>
  <dcterms:modified xsi:type="dcterms:W3CDTF">2021-11-22T13:41:50Z</dcterms:modified>
</cp:coreProperties>
</file>