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3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899" autoAdjust="0"/>
    <p:restoredTop sz="94840" autoAdjust="0"/>
  </p:normalViewPr>
  <p:slideViewPr>
    <p:cSldViewPr snapToGrid="0" showGuides="1">
      <p:cViewPr varScale="1">
        <p:scale>
          <a:sx n="94" d="100"/>
          <a:sy n="94" d="100"/>
        </p:scale>
        <p:origin x="-1184" y="-96"/>
      </p:cViewPr>
      <p:guideLst>
        <p:guide orient="horz" pos="73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310A7-F156-C846-B036-59249E2BF664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F6CCA-60A7-7841-9337-26467E17183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9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 effettuato in donne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 post-menopausa con carcinoma mammario con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recettori ormonali positivi e recettori per HER2 negativi (HR+ HER2-) in fase metastatica progredita in corso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trattamento con inibitori di CDK4/6 in associazione con NSAI in post-menopausa e progredita in corso di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trattamento con inibitori di CDK4/6 in associazione con LHRH analogo e NSAI in premenopausa (Figura 3).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 studio è di fase II in aperto, in cui le pazienti ricevono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Palbociclib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associazione 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Fulvestrant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(dosi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riportati in Figura 3).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dello studio è il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Benefit Rate (CBR), inteso come percentuale di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beneficio clinico inteso come risposta completa (CR), risposta parziale (PR) o malattia stabile (SD) &gt; di 24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settimane, indotto dal trattamento sperimentale.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 del trattamento ed 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(PD) viene effettuato un prelievo di sangue di 20 ml (biopsia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liquida) per raccolta di campioni di materiale biologico utile ai fini di valutazione di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biomarcatori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6CCA-60A7-7841-9337-26467E17183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64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 centro coordinatore di questi studi, abbiamo collezionato presso la nostra struttura campioni di sangue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laddove possibile di tessuto già destinati da protocollo ad analisi di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biomarcatori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predittivi di risposta o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resistenza al trattamento.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Sono previste nell’ambito dei singoli protocolli valutazioni quali: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Isolare ed analizzare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Circulating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DNA (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ctDNA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al basale di trattamento (T0) ed a ogni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rivalutazione dello stato di malattia per investigare presenza di mutazioni somatiche (PIK3CA, ERα,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AKT1), ed aberrazioni del numero di copie (PTEN-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per amplificazione di FGFR1/2 ed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amplificazione di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Ciclina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E1/D.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6CCA-60A7-7841-9337-26467E17183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44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D336385-1A4D-4695-8BF6-1988994A0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9613C3B-F7EF-4551-9DB9-783C9F851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4F90ECF-FC90-477A-859D-590A01D6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097ECF1-6DFE-4CBF-BE0C-98946D4E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842B78A-9F8B-4145-B4AF-6D2E662D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23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9A5813F-49F2-4302-A0D7-E8E88EA4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6DAE5182-CE6B-4770-B268-ECDE262FE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20DC87A-2D7C-418A-B074-9C5D8946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1283791-FC2F-425C-BE87-77A0F84C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1B3E7A-1313-4BF2-AEE2-F27904D4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4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F4859D4-2D38-4986-9F67-0BD331A50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FD6A250-9EC4-4D99-82EB-7D82B66D7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E5B3F3D-2AFA-42AD-8152-C9F08813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044A510-BB4F-4CEF-A624-D7460999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FC7349F-3C35-4CCF-9A4C-1FDE2025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1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A2AFC5E-43E5-4BF1-8B35-F8C00A9F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C4D0583-FB4A-4C5C-8712-2090F492B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7B82D76-2C0E-4273-85C9-0FC9A8E4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0D23CD6-830A-497D-AE25-013A6EDF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DD3AF4A-BBE4-4F12-91EE-30B29306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48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B907D41-E107-4BBA-87F4-828254A2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A4940BC-BBB6-4208-A093-9FCE13B68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7718137-7C72-4495-9087-09BFA9F9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46844FA-7768-4C66-A801-D16E823D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744AC05-F6C7-466C-88A7-20BD263B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35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93781A-1776-4711-8DD2-2EEED68E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9BF61BE-A454-4BFE-BF19-0798C1E09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CCC87F1-0AAF-4A94-9283-25880234F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DDDFF78-FDA8-461A-B38A-F6620A2C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E9142480-66F5-4101-8B33-6FDFFD2A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AD8199E-E0AC-4A54-A3E5-F89CA99E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99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45CCDBC-B0F5-43F8-8AAE-5FA6317E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786A95C-66F5-4E2C-8223-710FC8825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05CA6AB7-72D7-44CC-8A02-62305CFBE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5A97EF83-BF99-4E3E-A26E-7A22233C0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F0EDFE67-173B-490B-AC53-8983ECDE0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BC0E0F31-66FA-4874-B3DA-AA65AB0B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F7FDBE56-3D1A-42FF-B4AE-44413ED3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F1D8D5E0-E9AE-40F5-900A-72920608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31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4D26F0D-572D-4A6A-B068-425CD24D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E2270C4E-C61E-4A04-8C94-7E466DD1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EFAD4C1-F551-437B-96CA-DD37C452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31571A0-7C9B-4AAB-8DED-11AB9625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29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D81077DA-6A1C-418A-AFF5-511FCA35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B932D1D-C67C-4A58-9D05-85656A97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E075D92-A558-429C-AFB8-6D6B9DFC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53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A30F37-01B6-46FA-A66E-3461E22D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F1ED154-AE32-4241-9150-ABCA0B85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4B937D6-F277-4C5D-A043-DC03AD77E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CA851BD-A087-4B81-9408-BECE5B16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CD984E9-4799-4A11-B66D-45F2C5FD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C91C9CD-7E33-4BFB-B192-83466A4E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64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9746C9A-85AF-4713-8FBC-B0717EC7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473E3922-718A-47B2-88AC-A85CC7248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0373104-23E7-40E0-BC39-CC06B1995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86D7633-EE8D-4277-AB81-85DDCB1F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DCFE22D-C5BB-454B-BFD0-07C62C4A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80C187E-CFF6-4529-A75E-4159E58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A1F0540B-013B-4A78-8A27-D27C36C9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B75EB33-98F8-4974-87B4-0FE71339E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6B5EEFB-1490-4AC7-B079-436E02BF2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F7F7BE6-2C0A-4421-94FF-46044E279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3962CA5-0868-45A8-8F33-0F52E064A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21FF-2E98-486B-9E82-1EC66CC104D4}" type="slidenum">
              <a:rPr lang="it-IT" smtClean="0"/>
              <a:t>‹n.›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F966B30-7DB6-4793-BA7E-B592A463D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94676" r="6059"/>
          <a:stretch/>
        </p:blipFill>
        <p:spPr>
          <a:xfrm>
            <a:off x="0" y="6492874"/>
            <a:ext cx="1219200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865CEC3-FC85-41A3-9441-EC162C6AB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2F71D19-6580-429C-8C35-C972EB9D2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A3A0EFB6-C75E-467E-8627-B7DEF42D9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r="60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4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hospital desk top view .jpeg"/>
          <p:cNvPicPr>
            <a:picLocks noChangeAspect="1"/>
          </p:cNvPicPr>
          <p:nvPr/>
        </p:nvPicPr>
        <p:blipFill>
          <a:blip r:embed="rId2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12192000" cy="444507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11" name="Titolo 7"/>
          <p:cNvSpPr txBox="1">
            <a:spLocks noChangeArrowheads="1"/>
          </p:cNvSpPr>
          <p:nvPr/>
        </p:nvSpPr>
        <p:spPr bwMode="auto">
          <a:xfrm>
            <a:off x="1847056" y="4971257"/>
            <a:ext cx="8496300" cy="7905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endParaRPr lang="it-IT" altLang="it-IT" sz="1600" b="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Segnaposto titolo 3"/>
          <p:cNvSpPr>
            <a:spLocks noGrp="1" noChangeArrowheads="1"/>
          </p:cNvSpPr>
          <p:nvPr/>
        </p:nvSpPr>
        <p:spPr bwMode="auto">
          <a:xfrm>
            <a:off x="5674983" y="2348094"/>
            <a:ext cx="5808599" cy="273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Dubai Medium" panose="020B0603030403030204" pitchFamily="34" charset="-78"/>
                <a:ea typeface="ＭＳ Ｐゴシック" charset="0"/>
                <a:cs typeface="Dubai Medium" panose="020B0603030403030204" pitchFamily="34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solidFill>
                  <a:srgbClr val="234F77"/>
                </a:solidFill>
                <a:latin typeface="Calibri" charset="0"/>
                <a:cs typeface="Calibri" charset="0"/>
              </a:rPr>
              <a:t>“</a:t>
            </a:r>
            <a:r>
              <a:rPr lang="en-US" sz="2000" i="1" dirty="0" err="1">
                <a:solidFill>
                  <a:srgbClr val="234F77"/>
                </a:solidFill>
                <a:latin typeface="Calibri" charset="0"/>
                <a:cs typeface="Calibri" charset="0"/>
              </a:rPr>
              <a:t>Palbociclib</a:t>
            </a:r>
            <a:r>
              <a:rPr lang="en-US" sz="2000" i="1" dirty="0">
                <a:solidFill>
                  <a:srgbClr val="234F77"/>
                </a:solidFill>
                <a:latin typeface="Calibri" charset="0"/>
                <a:cs typeface="Calibri" charset="0"/>
              </a:rPr>
              <a:t> plus </a:t>
            </a:r>
            <a:r>
              <a:rPr lang="en-US" sz="2000" i="1" dirty="0" err="1">
                <a:solidFill>
                  <a:srgbClr val="234F77"/>
                </a:solidFill>
                <a:latin typeface="Calibri" charset="0"/>
                <a:cs typeface="Calibri" charset="0"/>
              </a:rPr>
              <a:t>Fulvestrant</a:t>
            </a:r>
            <a:r>
              <a:rPr lang="en-US" sz="2000" i="1" dirty="0">
                <a:solidFill>
                  <a:srgbClr val="234F77"/>
                </a:solidFill>
                <a:latin typeface="Calibri" charset="0"/>
                <a:cs typeface="Calibri" charset="0"/>
              </a:rPr>
              <a:t> in women with hormone receptor positive (HR+) and human epidermal growth factor receptor type 2 negative (HER2-) locally advanced (LABC) or metastatic breast cancer (MBC) previously treated with a </a:t>
            </a:r>
            <a:r>
              <a:rPr lang="en-US" sz="2000" i="1" dirty="0" err="1">
                <a:solidFill>
                  <a:srgbClr val="234F77"/>
                </a:solidFill>
                <a:latin typeface="Calibri" charset="0"/>
                <a:cs typeface="Calibri" charset="0"/>
              </a:rPr>
              <a:t>cycline</a:t>
            </a:r>
            <a:r>
              <a:rPr lang="en-US" sz="2000" i="1" dirty="0">
                <a:solidFill>
                  <a:srgbClr val="234F77"/>
                </a:solidFill>
                <a:latin typeface="Calibri" charset="0"/>
                <a:cs typeface="Calibri" charset="0"/>
              </a:rPr>
              <a:t> inhibitor in combination with an aromatase inhibitor  hormonal therapy: a </a:t>
            </a:r>
            <a:r>
              <a:rPr lang="en-US" sz="2000" i="1" dirty="0" err="1">
                <a:solidFill>
                  <a:srgbClr val="234F77"/>
                </a:solidFill>
                <a:latin typeface="Calibri" charset="0"/>
                <a:cs typeface="Calibri" charset="0"/>
              </a:rPr>
              <a:t>multicentre</a:t>
            </a:r>
            <a:r>
              <a:rPr lang="en-US" sz="2000" i="1" dirty="0">
                <a:solidFill>
                  <a:srgbClr val="234F77"/>
                </a:solidFill>
                <a:latin typeface="Calibri" charset="0"/>
                <a:cs typeface="Calibri" charset="0"/>
              </a:rPr>
              <a:t>, phase II trial’’</a:t>
            </a:r>
            <a:r>
              <a:rPr lang="en-US" i="1" dirty="0">
                <a:solidFill>
                  <a:srgbClr val="234F77"/>
                </a:solidFill>
                <a:latin typeface="Calibri" charset="0"/>
                <a:cs typeface="Calibri" charset="0"/>
              </a:rPr>
              <a:t/>
            </a:r>
            <a:br>
              <a:rPr lang="en-US" i="1" dirty="0">
                <a:solidFill>
                  <a:srgbClr val="234F77"/>
                </a:solidFill>
                <a:latin typeface="Calibri" charset="0"/>
                <a:cs typeface="Calibri" charset="0"/>
              </a:rPr>
            </a:br>
            <a:endParaRPr lang="it-IT" sz="2000" dirty="0">
              <a:solidFill>
                <a:srgbClr val="234F77"/>
              </a:solidFill>
              <a:latin typeface="Dubai Medium" charset="0"/>
              <a:cs typeface="Calibri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022559" y="1627722"/>
            <a:ext cx="529455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1C1C1C"/>
            </a:outerShdw>
          </a:effectLst>
        </p:spPr>
        <p:txBody>
          <a:bodyPr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GIM-24: PALBO</a:t>
            </a:r>
            <a:r>
              <a:rPr lang="it-IT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-BP</a:t>
            </a:r>
            <a:r>
              <a:rPr lang="it-IT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it-IT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it-IT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8612" y="5570045"/>
            <a:ext cx="5105400" cy="92333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altLang="it-IT" b="1" dirty="0">
                <a:solidFill>
                  <a:srgbClr val="234F77"/>
                </a:solidFill>
                <a:latin typeface="Calibri" pitchFamily="34" charset="0"/>
                <a:ea typeface="+mj-ea"/>
                <a:cs typeface="+mj-cs"/>
              </a:rPr>
              <a:t>Dott</a:t>
            </a:r>
            <a:r>
              <a:rPr lang="it-IT" altLang="it-IT" b="1" dirty="0" smtClean="0">
                <a:solidFill>
                  <a:srgbClr val="234F77"/>
                </a:solidFill>
                <a:latin typeface="Calibri" pitchFamily="34" charset="0"/>
                <a:ea typeface="+mj-ea"/>
                <a:cs typeface="+mj-cs"/>
              </a:rPr>
              <a:t>. Pietro De Placido</a:t>
            </a:r>
            <a:endParaRPr lang="it-IT" altLang="it-IT" b="1" dirty="0">
              <a:solidFill>
                <a:srgbClr val="234F77"/>
              </a:solidFill>
              <a:latin typeface="Calibri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it-IT" altLang="it-IT" b="1" dirty="0">
                <a:solidFill>
                  <a:srgbClr val="234F77"/>
                </a:solidFill>
                <a:latin typeface="Calibri" pitchFamily="34" charset="0"/>
                <a:ea typeface="+mj-ea"/>
                <a:cs typeface="+mj-cs"/>
              </a:rPr>
              <a:t>Meeting GIM (Gruppo Italiano Mammella)</a:t>
            </a:r>
          </a:p>
          <a:p>
            <a:pPr eaLnBrk="1" hangingPunct="1">
              <a:defRPr/>
            </a:pPr>
            <a:r>
              <a:rPr lang="it-IT" altLang="it-IT" b="1" i="1" dirty="0">
                <a:solidFill>
                  <a:srgbClr val="234F77"/>
                </a:solidFill>
                <a:latin typeface="Calibri" pitchFamily="34" charset="0"/>
                <a:ea typeface="+mj-ea"/>
                <a:cs typeface="+mj-cs"/>
              </a:rPr>
              <a:t>25-26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133360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arrotondato 23">
            <a:extLst>
              <a:ext uri="{FF2B5EF4-FFF2-40B4-BE49-F238E27FC236}">
                <a16:creationId xmlns:a16="http://schemas.microsoft.com/office/drawing/2014/main" xmlns="" id="{B38CB56A-7586-0F4D-BBDB-6F6247F75AAF}"/>
              </a:ext>
            </a:extLst>
          </p:cNvPr>
          <p:cNvSpPr/>
          <p:nvPr/>
        </p:nvSpPr>
        <p:spPr>
          <a:xfrm>
            <a:off x="134923" y="2406513"/>
            <a:ext cx="2806262" cy="30269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POPOLAZIONE </a:t>
            </a:r>
            <a:r>
              <a:rPr lang="it-IT" b="1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DELLO STUDIO</a:t>
            </a:r>
          </a:p>
          <a:p>
            <a:pPr algn="ctr"/>
            <a:r>
              <a:rPr lang="en-GB" sz="1200" b="1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(n=168)</a:t>
            </a:r>
            <a:endParaRPr lang="it-IT" sz="1200" dirty="0">
              <a:solidFill>
                <a:srgbClr val="234F77"/>
              </a:solidFill>
              <a:latin typeface="Calibri Light" charset="0"/>
              <a:ea typeface="MS Mincho" charset="0"/>
              <a:cs typeface="MS Mincho" charset="0"/>
            </a:endParaRPr>
          </a:p>
          <a:p>
            <a:pPr algn="ctr"/>
            <a:r>
              <a:rPr lang="en-GB" sz="11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 </a:t>
            </a:r>
            <a:endParaRPr lang="it-IT" sz="1100" dirty="0">
              <a:solidFill>
                <a:srgbClr val="234F77"/>
              </a:solidFill>
              <a:latin typeface="Calibri Light" charset="0"/>
              <a:ea typeface="MS Mincho" charset="0"/>
              <a:cs typeface="MS Mincho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sz="1200" dirty="0" err="1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Pazienti</a:t>
            </a:r>
            <a:r>
              <a:rPr lang="en-GB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  </a:t>
            </a:r>
            <a:r>
              <a:rPr lang="en-GB" sz="1200" dirty="0" smtClean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pre- </a:t>
            </a:r>
            <a:r>
              <a:rPr lang="en-GB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e </a:t>
            </a:r>
            <a:r>
              <a:rPr lang="en-GB" sz="1200" dirty="0" smtClean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post- </a:t>
            </a:r>
            <a:r>
              <a:rPr lang="en-GB" sz="1200" dirty="0" err="1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menopausale</a:t>
            </a:r>
            <a:r>
              <a:rPr lang="en-GB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 con Carcinoma </a:t>
            </a:r>
            <a:r>
              <a:rPr lang="en-GB" sz="1200" dirty="0" err="1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mammario</a:t>
            </a:r>
            <a:r>
              <a:rPr lang="en-GB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 </a:t>
            </a:r>
            <a:r>
              <a:rPr lang="en-GB" sz="1200" dirty="0" err="1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alla</a:t>
            </a:r>
            <a:r>
              <a:rPr lang="en-GB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 </a:t>
            </a:r>
            <a:r>
              <a:rPr lang="en-GB" sz="1200" dirty="0" err="1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mammella</a:t>
            </a:r>
            <a:r>
              <a:rPr lang="en-GB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 HER2 </a:t>
            </a:r>
            <a:r>
              <a:rPr lang="en-GB" sz="1200" dirty="0" err="1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negativo</a:t>
            </a:r>
            <a:r>
              <a:rPr lang="it-IT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 HR+</a:t>
            </a:r>
          </a:p>
          <a:p>
            <a:pPr algn="ctr"/>
            <a:r>
              <a:rPr lang="en-US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 </a:t>
            </a:r>
            <a:endParaRPr lang="it-IT" sz="1200" dirty="0">
              <a:solidFill>
                <a:srgbClr val="234F77"/>
              </a:solidFill>
              <a:latin typeface="Calibri Light" charset="0"/>
              <a:ea typeface="MS Mincho" charset="0"/>
              <a:cs typeface="MS Mincho" charset="0"/>
            </a:endParaRPr>
          </a:p>
          <a:p>
            <a:pPr marL="171450" indent="-171450">
              <a:buFont typeface="Arial"/>
              <a:buChar char="•"/>
            </a:pPr>
            <a:r>
              <a:rPr lang="it-IT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Progressione dopo la terapia standard di prima  </a:t>
            </a:r>
            <a:r>
              <a:rPr lang="it-IT" sz="1200" dirty="0" smtClean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linea con AI or </a:t>
            </a:r>
            <a:r>
              <a:rPr lang="it-IT" sz="1200" dirty="0" err="1" smtClean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Tamoxifene</a:t>
            </a:r>
            <a:r>
              <a:rPr lang="it-IT" sz="1200" dirty="0" smtClean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 ± Analogo LHRH + </a:t>
            </a:r>
            <a:r>
              <a:rPr lang="it-IT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inibitore CDK4/6</a:t>
            </a:r>
            <a:endParaRPr lang="it-IT" sz="1200" dirty="0">
              <a:solidFill>
                <a:srgbClr val="234F77"/>
              </a:solidFill>
              <a:latin typeface="Calibri Light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xmlns="" id="{925D19A7-3074-C44F-987C-1417CD72C9A2}"/>
              </a:ext>
            </a:extLst>
          </p:cNvPr>
          <p:cNvSpPr/>
          <p:nvPr/>
        </p:nvSpPr>
        <p:spPr>
          <a:xfrm>
            <a:off x="3230391" y="169333"/>
            <a:ext cx="6994947" cy="17803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it-IT" sz="1400" b="1" dirty="0" smtClean="0">
                <a:solidFill>
                  <a:srgbClr val="234F77"/>
                </a:solidFill>
                <a:latin typeface="Arial" charset="0"/>
                <a:cs typeface="Dubai Medium" charset="0"/>
              </a:rPr>
              <a:t>Studio farmacologico di fase II, multicentrico, interventistico a singolo braccio</a:t>
            </a:r>
          </a:p>
          <a:p>
            <a:pPr algn="just">
              <a:spcAft>
                <a:spcPts val="600"/>
              </a:spcAft>
            </a:pPr>
            <a:r>
              <a:rPr lang="it-IT" sz="1200" b="1" dirty="0" smtClean="0">
                <a:solidFill>
                  <a:srgbClr val="234F77"/>
                </a:solidFill>
                <a:latin typeface="Arial" charset="0"/>
                <a:cs typeface="Dubai Medium" charset="0"/>
              </a:rPr>
              <a:t>Promotore</a:t>
            </a:r>
            <a:r>
              <a:rPr lang="it-IT" sz="1200" b="1" dirty="0">
                <a:solidFill>
                  <a:srgbClr val="234F77"/>
                </a:solidFill>
                <a:latin typeface="Arial" charset="0"/>
                <a:cs typeface="Dubai Medium" charset="0"/>
              </a:rPr>
              <a:t>: </a:t>
            </a:r>
            <a:r>
              <a:rPr lang="it-IT" sz="1200" dirty="0">
                <a:solidFill>
                  <a:srgbClr val="234F77"/>
                </a:solidFill>
                <a:latin typeface="Arial" charset="0"/>
                <a:cs typeface="Dubai Medium" charset="0"/>
              </a:rPr>
              <a:t>Consorzio </a:t>
            </a:r>
            <a:r>
              <a:rPr lang="it-IT" sz="1200" dirty="0" err="1">
                <a:solidFill>
                  <a:srgbClr val="234F77"/>
                </a:solidFill>
                <a:latin typeface="Arial" charset="0"/>
                <a:cs typeface="Dubai Medium" charset="0"/>
              </a:rPr>
              <a:t>Oncotech</a:t>
            </a:r>
            <a:endParaRPr lang="it-IT" sz="1200" dirty="0">
              <a:solidFill>
                <a:srgbClr val="234F77"/>
              </a:solidFill>
              <a:latin typeface="Arial" charset="0"/>
              <a:cs typeface="Dubai Medium" charset="0"/>
            </a:endParaRPr>
          </a:p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srgbClr val="234F77"/>
                </a:solidFill>
                <a:latin typeface="Arial" charset="0"/>
                <a:cs typeface="Dubai Medium" charset="0"/>
              </a:rPr>
              <a:t>Chairman: </a:t>
            </a:r>
            <a:r>
              <a:rPr lang="it-IT" sz="1200" dirty="0">
                <a:solidFill>
                  <a:srgbClr val="234F77"/>
                </a:solidFill>
                <a:latin typeface="Arial" charset="0"/>
                <a:cs typeface="Dubai Medium" charset="0"/>
              </a:rPr>
              <a:t>Prof. Sabino De Placido </a:t>
            </a:r>
          </a:p>
          <a:p>
            <a:pPr algn="just">
              <a:spcAft>
                <a:spcPts val="600"/>
              </a:spcAft>
            </a:pPr>
            <a:r>
              <a:rPr lang="it-IT" sz="1200" b="1" dirty="0" err="1">
                <a:solidFill>
                  <a:srgbClr val="234F77"/>
                </a:solidFill>
                <a:latin typeface="Arial" charset="0"/>
                <a:cs typeface="Dubai Medium" charset="0"/>
              </a:rPr>
              <a:t>Principal</a:t>
            </a:r>
            <a:r>
              <a:rPr lang="it-IT" sz="1200" b="1" dirty="0">
                <a:solidFill>
                  <a:srgbClr val="234F77"/>
                </a:solidFill>
                <a:latin typeface="Arial" charset="0"/>
                <a:cs typeface="Dubai Medium" charset="0"/>
              </a:rPr>
              <a:t> Investigator: </a:t>
            </a:r>
            <a:r>
              <a:rPr lang="it-IT" sz="1200" dirty="0">
                <a:solidFill>
                  <a:srgbClr val="234F77"/>
                </a:solidFill>
                <a:latin typeface="Arial" charset="0"/>
                <a:cs typeface="Dubai Medium" charset="0"/>
              </a:rPr>
              <a:t>Prof.ssa Grazia Arpino - Università Federico II di Napoli </a:t>
            </a:r>
          </a:p>
          <a:p>
            <a:pPr algn="just">
              <a:spcAft>
                <a:spcPts val="600"/>
              </a:spcAft>
            </a:pPr>
            <a:r>
              <a:rPr lang="it-IT" sz="1200" b="1" dirty="0" err="1">
                <a:solidFill>
                  <a:srgbClr val="234F77"/>
                </a:solidFill>
                <a:latin typeface="Arial" charset="0"/>
                <a:cs typeface="Dubai Medium" charset="0"/>
              </a:rPr>
              <a:t>Medical</a:t>
            </a:r>
            <a:r>
              <a:rPr lang="it-IT" sz="1200" b="1" dirty="0">
                <a:solidFill>
                  <a:srgbClr val="234F77"/>
                </a:solidFill>
                <a:latin typeface="Arial" charset="0"/>
                <a:cs typeface="Dubai Medium" charset="0"/>
              </a:rPr>
              <a:t> Monitor/Responsabile della Ricerca Traslazionale: </a:t>
            </a:r>
            <a:r>
              <a:rPr lang="it-IT" sz="1200" dirty="0" smtClean="0">
                <a:solidFill>
                  <a:srgbClr val="234F77"/>
                </a:solidFill>
                <a:latin typeface="Arial" charset="0"/>
                <a:cs typeface="Dubai Medium" charset="0"/>
              </a:rPr>
              <a:t>Carmine </a:t>
            </a:r>
            <a:r>
              <a:rPr lang="it-IT" sz="1200" dirty="0">
                <a:solidFill>
                  <a:srgbClr val="234F77"/>
                </a:solidFill>
                <a:latin typeface="Arial" charset="0"/>
                <a:cs typeface="Dubai Medium" charset="0"/>
              </a:rPr>
              <a:t>De </a:t>
            </a:r>
            <a:r>
              <a:rPr lang="it-IT" sz="1200" dirty="0" smtClean="0">
                <a:solidFill>
                  <a:srgbClr val="234F77"/>
                </a:solidFill>
                <a:latin typeface="Arial" charset="0"/>
                <a:cs typeface="Dubai Medium" charset="0"/>
              </a:rPr>
              <a:t>Angelis/Mario Giuliano</a:t>
            </a:r>
            <a:endParaRPr lang="it-IT" sz="1200" dirty="0">
              <a:solidFill>
                <a:srgbClr val="234F77"/>
              </a:solidFill>
              <a:latin typeface="Arial" charset="0"/>
              <a:cs typeface="Dubai Medium" charset="0"/>
            </a:endParaRPr>
          </a:p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srgbClr val="234F77"/>
                </a:solidFill>
                <a:latin typeface="Arial" charset="0"/>
                <a:cs typeface="Dubai Medium" charset="0"/>
              </a:rPr>
              <a:t>Centri partecipanti: </a:t>
            </a:r>
            <a:r>
              <a:rPr lang="it-IT" sz="1200" dirty="0">
                <a:solidFill>
                  <a:srgbClr val="234F77"/>
                </a:solidFill>
                <a:latin typeface="Arial" charset="0"/>
                <a:cs typeface="Dubai Medium" charset="0"/>
              </a:rPr>
              <a:t>26</a:t>
            </a:r>
          </a:p>
        </p:txBody>
      </p:sp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xmlns="" id="{7AB9956B-D555-EE41-9E3A-F2918D33FE00}"/>
              </a:ext>
            </a:extLst>
          </p:cNvPr>
          <p:cNvSpPr/>
          <p:nvPr/>
        </p:nvSpPr>
        <p:spPr>
          <a:xfrm>
            <a:off x="8536609" y="2137976"/>
            <a:ext cx="3456443" cy="39544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rgbClr val="234F77"/>
                </a:solidFill>
              </a:rPr>
              <a:t>ENDPOINTS PRIMARI</a:t>
            </a:r>
            <a:endParaRPr lang="it-IT" sz="1600" b="1" dirty="0">
              <a:solidFill>
                <a:srgbClr val="234F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Valutare il </a:t>
            </a:r>
            <a:r>
              <a:rPr lang="it-IT" sz="1400" b="1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tasso di beneficio clinico </a:t>
            </a:r>
            <a:r>
              <a:rPr lang="it-IT" sz="14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(</a:t>
            </a:r>
            <a:r>
              <a:rPr lang="it-IT" sz="1400" dirty="0" err="1">
                <a:solidFill>
                  <a:srgbClr val="234F77"/>
                </a:solidFill>
                <a:latin typeface="Arial" charset="0"/>
                <a:ea typeface="ＭＳ Ｐゴシック" charset="0"/>
              </a:rPr>
              <a:t>Clinical</a:t>
            </a:r>
            <a:r>
              <a:rPr lang="it-IT" sz="14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 Benefit Rate, CBR</a:t>
            </a:r>
            <a:r>
              <a:rPr lang="it-IT" sz="1400" dirty="0" smtClean="0">
                <a:solidFill>
                  <a:srgbClr val="234F77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Valutare la </a:t>
            </a:r>
            <a:r>
              <a:rPr lang="it-IT" sz="1400" b="1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qualità della vita </a:t>
            </a:r>
            <a:r>
              <a:rPr lang="it-IT" sz="14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(</a:t>
            </a:r>
            <a:r>
              <a:rPr lang="it-IT" sz="1400" dirty="0" err="1">
                <a:solidFill>
                  <a:srgbClr val="234F77"/>
                </a:solidFill>
                <a:latin typeface="Arial" charset="0"/>
                <a:ea typeface="ＭＳ Ｐゴシック" charset="0"/>
              </a:rPr>
              <a:t>Quality</a:t>
            </a:r>
            <a:r>
              <a:rPr lang="it-IT" sz="14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 of Life, </a:t>
            </a:r>
            <a:r>
              <a:rPr lang="it-IT" sz="1400" dirty="0" err="1">
                <a:solidFill>
                  <a:srgbClr val="234F77"/>
                </a:solidFill>
                <a:latin typeface="Arial" charset="0"/>
                <a:ea typeface="ＭＳ Ｐゴシック" charset="0"/>
              </a:rPr>
              <a:t>QoL</a:t>
            </a:r>
            <a:r>
              <a:rPr lang="it-IT" sz="14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) delle pazienti </a:t>
            </a:r>
            <a:endParaRPr lang="it-IT" sz="1400" dirty="0" smtClean="0">
              <a:solidFill>
                <a:srgbClr val="234F77"/>
              </a:solidFill>
              <a:latin typeface="Arial" charset="0"/>
              <a:ea typeface="ＭＳ Ｐゴシック" charset="0"/>
            </a:endParaRPr>
          </a:p>
          <a:p>
            <a:r>
              <a:rPr lang="it-IT" sz="1600" b="1" dirty="0" smtClean="0">
                <a:solidFill>
                  <a:srgbClr val="234F77"/>
                </a:solidFill>
              </a:rPr>
              <a:t>ENDPOINTS SECONDARI</a:t>
            </a:r>
          </a:p>
          <a:p>
            <a:pPr marL="285750" indent="-285750">
              <a:buFont typeface="Arial"/>
              <a:buChar char="•"/>
            </a:pPr>
            <a:r>
              <a:rPr lang="it-IT" sz="1300" dirty="0" smtClean="0">
                <a:solidFill>
                  <a:srgbClr val="234F77"/>
                </a:solidFill>
                <a:latin typeface="Arial" charset="0"/>
                <a:ea typeface="ＭＳ Ｐゴシック" charset="0"/>
              </a:rPr>
              <a:t>Tasso </a:t>
            </a:r>
            <a:r>
              <a:rPr lang="it-IT" sz="13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di risposta globale (</a:t>
            </a:r>
            <a:r>
              <a:rPr lang="it-IT" sz="1300" dirty="0" err="1">
                <a:solidFill>
                  <a:srgbClr val="234F77"/>
                </a:solidFill>
                <a:latin typeface="Arial" charset="0"/>
                <a:ea typeface="ＭＳ Ｐゴシック" charset="0"/>
              </a:rPr>
              <a:t>Overall</a:t>
            </a:r>
            <a:r>
              <a:rPr lang="it-IT" sz="13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 </a:t>
            </a:r>
            <a:r>
              <a:rPr lang="it-IT" sz="1300" dirty="0" err="1">
                <a:solidFill>
                  <a:srgbClr val="234F77"/>
                </a:solidFill>
                <a:latin typeface="Arial" charset="0"/>
                <a:ea typeface="ＭＳ Ｐゴシック" charset="0"/>
              </a:rPr>
              <a:t>Response</a:t>
            </a:r>
            <a:r>
              <a:rPr lang="it-IT" sz="13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 Rate, ORR</a:t>
            </a:r>
            <a:r>
              <a:rPr lang="it-IT" sz="1300" dirty="0" smtClean="0">
                <a:solidFill>
                  <a:srgbClr val="234F77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sz="1300" dirty="0" smtClean="0">
                <a:solidFill>
                  <a:srgbClr val="234F77"/>
                </a:solidFill>
                <a:latin typeface="Arial" charset="0"/>
                <a:ea typeface="ＭＳ Ｐゴシック" charset="0"/>
              </a:rPr>
              <a:t>Sopravvivenza </a:t>
            </a:r>
            <a:r>
              <a:rPr lang="it-IT" sz="13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libera da progressione (</a:t>
            </a:r>
            <a:r>
              <a:rPr lang="it-IT" sz="1300" dirty="0" err="1">
                <a:solidFill>
                  <a:srgbClr val="234F77"/>
                </a:solidFill>
                <a:latin typeface="Arial" charset="0"/>
                <a:ea typeface="ＭＳ Ｐゴシック" charset="0"/>
              </a:rPr>
              <a:t>Progression</a:t>
            </a:r>
            <a:r>
              <a:rPr lang="it-IT" sz="13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-free </a:t>
            </a:r>
            <a:r>
              <a:rPr lang="it-IT" sz="1300" dirty="0" err="1">
                <a:solidFill>
                  <a:srgbClr val="234F77"/>
                </a:solidFill>
                <a:latin typeface="Arial" charset="0"/>
                <a:ea typeface="ＭＳ Ｐゴシック" charset="0"/>
              </a:rPr>
              <a:t>survival</a:t>
            </a:r>
            <a:r>
              <a:rPr lang="it-IT" sz="13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, PFS</a:t>
            </a:r>
            <a:r>
              <a:rPr lang="it-IT" sz="1300" dirty="0" smtClean="0">
                <a:solidFill>
                  <a:srgbClr val="234F77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sz="1300" dirty="0" smtClean="0">
                <a:solidFill>
                  <a:srgbClr val="234F77"/>
                </a:solidFill>
                <a:latin typeface="Arial" charset="0"/>
                <a:ea typeface="ＭＳ Ｐゴシック" charset="0"/>
              </a:rPr>
              <a:t>Sopravvivenza </a:t>
            </a:r>
            <a:r>
              <a:rPr lang="it-IT" sz="13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globale (</a:t>
            </a:r>
            <a:r>
              <a:rPr lang="it-IT" sz="1300" dirty="0" err="1">
                <a:solidFill>
                  <a:srgbClr val="234F77"/>
                </a:solidFill>
                <a:latin typeface="Arial" charset="0"/>
                <a:ea typeface="ＭＳ Ｐゴシック" charset="0"/>
              </a:rPr>
              <a:t>Overall</a:t>
            </a:r>
            <a:r>
              <a:rPr lang="it-IT" sz="13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 </a:t>
            </a:r>
            <a:r>
              <a:rPr lang="it-IT" sz="1300" dirty="0" err="1">
                <a:solidFill>
                  <a:srgbClr val="234F77"/>
                </a:solidFill>
                <a:latin typeface="Arial" charset="0"/>
                <a:ea typeface="ＭＳ Ｐゴシック" charset="0"/>
              </a:rPr>
              <a:t>survival</a:t>
            </a:r>
            <a:r>
              <a:rPr lang="it-IT" sz="13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, OS</a:t>
            </a:r>
            <a:r>
              <a:rPr lang="it-IT" sz="1300" dirty="0" smtClean="0">
                <a:solidFill>
                  <a:srgbClr val="234F77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sz="1300" dirty="0" smtClean="0">
                <a:solidFill>
                  <a:srgbClr val="234F77"/>
                </a:solidFill>
                <a:latin typeface="Arial" charset="0"/>
                <a:ea typeface="ＭＳ Ｐゴシック" charset="0"/>
              </a:rPr>
              <a:t>Sicurezza </a:t>
            </a:r>
            <a:r>
              <a:rPr lang="it-IT" sz="13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e </a:t>
            </a:r>
            <a:r>
              <a:rPr lang="it-IT" sz="1300" dirty="0" smtClean="0">
                <a:solidFill>
                  <a:srgbClr val="234F77"/>
                </a:solidFill>
                <a:latin typeface="Arial" charset="0"/>
                <a:ea typeface="ＭＳ Ｐゴシック" charset="0"/>
              </a:rPr>
              <a:t>tollerabilità</a:t>
            </a:r>
          </a:p>
          <a:p>
            <a:pPr marL="285750" indent="-285750">
              <a:buFont typeface="Arial"/>
              <a:buChar char="•"/>
            </a:pPr>
            <a:r>
              <a:rPr lang="it-IT" sz="1300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Valutare </a:t>
            </a:r>
            <a:r>
              <a:rPr lang="it-IT" sz="1300" b="1" dirty="0" err="1">
                <a:solidFill>
                  <a:srgbClr val="234F77"/>
                </a:solidFill>
                <a:latin typeface="Arial" charset="0"/>
                <a:ea typeface="ＭＳ Ｐゴシック" charset="0"/>
              </a:rPr>
              <a:t>biomarcatori</a:t>
            </a:r>
            <a:r>
              <a:rPr lang="it-IT" sz="1300" b="1" dirty="0">
                <a:solidFill>
                  <a:srgbClr val="234F77"/>
                </a:solidFill>
                <a:latin typeface="Arial" charset="0"/>
                <a:ea typeface="ＭＳ Ｐゴシック" charset="0"/>
              </a:rPr>
              <a:t> predittivi di risposta/resistenza</a:t>
            </a:r>
            <a:endParaRPr lang="it-IT" sz="1300" dirty="0">
              <a:solidFill>
                <a:srgbClr val="234F77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xmlns="" id="{ADF8EFE9-8499-FD46-A2D6-CFDCEDA60B32}"/>
              </a:ext>
            </a:extLst>
          </p:cNvPr>
          <p:cNvSpPr/>
          <p:nvPr/>
        </p:nvSpPr>
        <p:spPr>
          <a:xfrm>
            <a:off x="3520765" y="3690368"/>
            <a:ext cx="2834868" cy="588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234F77"/>
                </a:solidFill>
              </a:rPr>
              <a:t>FULVESTRANT + PALBOCICLIB</a:t>
            </a:r>
            <a:endParaRPr lang="it-IT" sz="1600" dirty="0">
              <a:solidFill>
                <a:srgbClr val="234F77"/>
              </a:solidFill>
            </a:endParaRP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xmlns="" id="{4BE0BC01-FDB4-1A4C-B8AD-7CAED369B284}"/>
              </a:ext>
            </a:extLst>
          </p:cNvPr>
          <p:cNvSpPr/>
          <p:nvPr/>
        </p:nvSpPr>
        <p:spPr>
          <a:xfrm>
            <a:off x="6781613" y="3327526"/>
            <a:ext cx="1304871" cy="13310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234F77"/>
                </a:solidFill>
              </a:rPr>
              <a:t>Progressione o tossicità inaccettabile</a:t>
            </a:r>
            <a:endParaRPr lang="it-IT" sz="1400" dirty="0">
              <a:solidFill>
                <a:srgbClr val="234F77"/>
              </a:solidFill>
            </a:endParaRPr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xmlns="" id="{83575F15-00F2-FB46-8474-92350F235D6F}"/>
              </a:ext>
            </a:extLst>
          </p:cNvPr>
          <p:cNvSpPr/>
          <p:nvPr/>
        </p:nvSpPr>
        <p:spPr>
          <a:xfrm rot="16200000">
            <a:off x="3122900" y="4680564"/>
            <a:ext cx="813067" cy="242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34F77"/>
              </a:solidFill>
            </a:endParaRPr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xmlns="" id="{17379B6A-BFFB-A045-90A7-B801AF3FB8F6}"/>
              </a:ext>
            </a:extLst>
          </p:cNvPr>
          <p:cNvSpPr/>
          <p:nvPr/>
        </p:nvSpPr>
        <p:spPr>
          <a:xfrm>
            <a:off x="6503622" y="3862614"/>
            <a:ext cx="178674" cy="26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34F77"/>
              </a:solidFill>
            </a:endParaRPr>
          </a:p>
        </p:txBody>
      </p:sp>
      <p:sp>
        <p:nvSpPr>
          <p:cNvPr id="17" name="Freccia destra 16">
            <a:extLst>
              <a:ext uri="{FF2B5EF4-FFF2-40B4-BE49-F238E27FC236}">
                <a16:creationId xmlns:a16="http://schemas.microsoft.com/office/drawing/2014/main" xmlns="" id="{657CD41E-F341-CA48-AD17-D3AC0DE46C96}"/>
              </a:ext>
            </a:extLst>
          </p:cNvPr>
          <p:cNvSpPr/>
          <p:nvPr/>
        </p:nvSpPr>
        <p:spPr>
          <a:xfrm>
            <a:off x="8238826" y="3857200"/>
            <a:ext cx="178674" cy="26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34F77"/>
              </a:solidFill>
            </a:endParaRPr>
          </a:p>
        </p:txBody>
      </p:sp>
      <p:sp>
        <p:nvSpPr>
          <p:cNvPr id="18" name="Freccia destra 17">
            <a:extLst>
              <a:ext uri="{FF2B5EF4-FFF2-40B4-BE49-F238E27FC236}">
                <a16:creationId xmlns:a16="http://schemas.microsoft.com/office/drawing/2014/main" xmlns="" id="{E05AF16A-9B28-E44E-ADD4-F614C25AF18C}"/>
              </a:ext>
            </a:extLst>
          </p:cNvPr>
          <p:cNvSpPr/>
          <p:nvPr/>
        </p:nvSpPr>
        <p:spPr>
          <a:xfrm>
            <a:off x="3119369" y="3862614"/>
            <a:ext cx="262755" cy="26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34F77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12532" y="319479"/>
            <a:ext cx="3070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234F77"/>
                </a:solidFill>
              </a:rPr>
              <a:t>Disegno dello studio</a:t>
            </a:r>
            <a:endParaRPr lang="it-IT" sz="4400" b="1" dirty="0">
              <a:solidFill>
                <a:srgbClr val="234F77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469277" y="4340252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34F77"/>
                </a:solidFill>
              </a:rPr>
              <a:t>2-linea</a:t>
            </a:r>
            <a:endParaRPr lang="it-IT" dirty="0">
              <a:solidFill>
                <a:srgbClr val="234F77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580029" y="2569887"/>
            <a:ext cx="2689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dirty="0" smtClean="0">
                <a:solidFill>
                  <a:srgbClr val="234F77"/>
                </a:solidFill>
                <a:latin typeface="+mn-lt"/>
                <a:ea typeface="+mn-ea"/>
                <a:cs typeface="Arial" charset="0"/>
              </a:rPr>
              <a:t>(</a:t>
            </a:r>
            <a:r>
              <a:rPr lang="it-IT" sz="1200" dirty="0" err="1">
                <a:solidFill>
                  <a:srgbClr val="234F77"/>
                </a:solidFill>
                <a:cs typeface="Arial" charset="0"/>
              </a:rPr>
              <a:t>F</a:t>
            </a:r>
            <a:r>
              <a:rPr lang="it-IT" sz="1200" dirty="0" err="1" smtClean="0">
                <a:solidFill>
                  <a:srgbClr val="234F77"/>
                </a:solidFill>
                <a:latin typeface="+mn-lt"/>
                <a:ea typeface="+mn-ea"/>
                <a:cs typeface="Arial" charset="0"/>
              </a:rPr>
              <a:t>ulvestrant</a:t>
            </a:r>
            <a:r>
              <a:rPr lang="it-IT" sz="1200" dirty="0" smtClean="0">
                <a:solidFill>
                  <a:srgbClr val="234F77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it-IT" sz="1200" dirty="0">
                <a:solidFill>
                  <a:srgbClr val="234F77"/>
                </a:solidFill>
                <a:latin typeface="+mn-lt"/>
                <a:ea typeface="+mn-ea"/>
                <a:cs typeface="Arial" charset="0"/>
              </a:rPr>
              <a:t>500 mg nei giorni 1, 15 e 29 e successivamente ogni 28 giorni +  </a:t>
            </a:r>
            <a:r>
              <a:rPr lang="it-IT" sz="1200" dirty="0" err="1">
                <a:solidFill>
                  <a:srgbClr val="234F77"/>
                </a:solidFill>
                <a:latin typeface="+mn-lt"/>
                <a:ea typeface="+mn-ea"/>
                <a:cs typeface="Arial" charset="0"/>
              </a:rPr>
              <a:t>palbociclib</a:t>
            </a:r>
            <a:r>
              <a:rPr lang="it-IT" sz="1200" dirty="0">
                <a:solidFill>
                  <a:srgbClr val="234F77"/>
                </a:solidFill>
                <a:latin typeface="+mn-lt"/>
                <a:ea typeface="+mn-ea"/>
                <a:cs typeface="Arial" charset="0"/>
              </a:rPr>
              <a:t> 125 mg  dal giorno 1 al 21 ogni 28 giorni)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001730" y="4746550"/>
            <a:ext cx="21601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altLang="it-IT" sz="1200" b="1" dirty="0" smtClean="0">
                <a:solidFill>
                  <a:srgbClr val="234F77"/>
                </a:solidFill>
              </a:rPr>
              <a:t>Ad arruolamento (T0) e progressione (T1)</a:t>
            </a:r>
            <a:r>
              <a:rPr lang="it-IT" altLang="it-IT" sz="1200" b="1" dirty="0" smtClean="0">
                <a:solidFill>
                  <a:srgbClr val="234F77"/>
                </a:solidFill>
                <a:latin typeface="+mn-lt"/>
                <a:ea typeface="+mn-ea"/>
              </a:rPr>
              <a:t>: </a:t>
            </a:r>
            <a:endParaRPr lang="it-IT" altLang="it-IT" sz="1200" b="1" dirty="0">
              <a:solidFill>
                <a:srgbClr val="234F77"/>
              </a:solidFill>
              <a:latin typeface="+mn-lt"/>
              <a:ea typeface="+mn-ea"/>
            </a:endParaRP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it-IT" altLang="it-IT" sz="1200" b="1" dirty="0">
                <a:solidFill>
                  <a:srgbClr val="234F77"/>
                </a:solidFill>
                <a:latin typeface="+mn-lt"/>
                <a:ea typeface="+mn-ea"/>
              </a:rPr>
              <a:t>20 ml sangue (obbligatorio)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it-IT" altLang="it-IT" sz="1200" b="1" dirty="0">
                <a:solidFill>
                  <a:srgbClr val="234F77"/>
                </a:solidFill>
                <a:latin typeface="+mn-lt"/>
                <a:ea typeface="+mn-ea"/>
              </a:rPr>
              <a:t>Biopsia tissutale (facoltativo)</a:t>
            </a:r>
            <a:endParaRPr lang="it-IT" altLang="it-IT" sz="1200" b="1" i="1" dirty="0">
              <a:solidFill>
                <a:srgbClr val="234F77"/>
              </a:solidFill>
              <a:latin typeface="+mn-lt"/>
              <a:ea typeface="+mn-ea"/>
            </a:endParaRPr>
          </a:p>
          <a:p>
            <a:pPr eaLnBrk="1" hangingPunct="1">
              <a:defRPr/>
            </a:pPr>
            <a:endParaRPr lang="it-IT" altLang="it-IT" sz="1200" b="1" dirty="0">
              <a:solidFill>
                <a:srgbClr val="234F77"/>
              </a:solidFill>
              <a:latin typeface="+mn-lt"/>
              <a:ea typeface="+mn-ea"/>
            </a:endParaRPr>
          </a:p>
        </p:txBody>
      </p:sp>
      <p:sp>
        <p:nvSpPr>
          <p:cNvPr id="22" name="Freccia destra 21">
            <a:extLst>
              <a:ext uri="{FF2B5EF4-FFF2-40B4-BE49-F238E27FC236}">
                <a16:creationId xmlns:a16="http://schemas.microsoft.com/office/drawing/2014/main" xmlns="" id="{83575F15-00F2-FB46-8474-92350F235D6F}"/>
              </a:ext>
            </a:extLst>
          </p:cNvPr>
          <p:cNvSpPr/>
          <p:nvPr/>
        </p:nvSpPr>
        <p:spPr>
          <a:xfrm rot="16200000">
            <a:off x="6037118" y="4670122"/>
            <a:ext cx="821417" cy="254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34F77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376075" y="5144002"/>
            <a:ext cx="375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34F77"/>
                </a:solidFill>
              </a:rPr>
              <a:t>T</a:t>
            </a:r>
            <a:r>
              <a:rPr lang="it-IT" baseline="-25000" dirty="0" smtClean="0">
                <a:solidFill>
                  <a:srgbClr val="234F77"/>
                </a:solidFill>
              </a:rPr>
              <a:t>0</a:t>
            </a:r>
            <a:endParaRPr lang="it-IT" dirty="0">
              <a:solidFill>
                <a:srgbClr val="234F77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277554" y="515172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34F77"/>
                </a:solidFill>
              </a:rPr>
              <a:t>T</a:t>
            </a:r>
            <a:r>
              <a:rPr lang="it-IT" baseline="-25000" dirty="0">
                <a:solidFill>
                  <a:srgbClr val="234F77"/>
                </a:solidFill>
              </a:rPr>
              <a:t>1</a:t>
            </a:r>
            <a:endParaRPr lang="it-IT" dirty="0">
              <a:solidFill>
                <a:srgbClr val="234F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6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3850" y="1357313"/>
            <a:ext cx="7537548" cy="16319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charset="0"/>
              <a:buChar char="Ø"/>
            </a:pPr>
            <a:r>
              <a:rPr lang="it-IT" sz="2000" b="1" dirty="0">
                <a:solidFill>
                  <a:srgbClr val="234F77"/>
                </a:solidFill>
                <a:latin typeface="+mj-lt"/>
                <a:ea typeface="ＭＳ Ｐゴシック" charset="0"/>
              </a:rPr>
              <a:t> </a:t>
            </a:r>
            <a:r>
              <a:rPr lang="it-IT" sz="2000" b="1" dirty="0" smtClean="0">
                <a:solidFill>
                  <a:srgbClr val="234F77"/>
                </a:solidFill>
                <a:latin typeface="+mj-lt"/>
                <a:ea typeface="ＭＳ Ｐゴシック" charset="0"/>
              </a:rPr>
              <a:t>Numerosità campionaria: </a:t>
            </a:r>
            <a:r>
              <a:rPr lang="it-IT" sz="2000" b="1" dirty="0">
                <a:solidFill>
                  <a:srgbClr val="234F77"/>
                </a:solidFill>
                <a:latin typeface="+mj-lt"/>
                <a:ea typeface="ＭＳ Ｐゴシック" charset="0"/>
              </a:rPr>
              <a:t>168 pazienti/64 arruolati</a:t>
            </a:r>
          </a:p>
          <a:p>
            <a:pPr lvl="1" algn="just">
              <a:buFont typeface="Wingdings" charset="0"/>
              <a:buNone/>
            </a:pPr>
            <a:endParaRPr lang="it-IT" sz="2000" b="1" dirty="0">
              <a:solidFill>
                <a:srgbClr val="234F77"/>
              </a:solidFill>
              <a:latin typeface="+mj-lt"/>
              <a:ea typeface="ＭＳ Ｐゴシック" charset="0"/>
            </a:endParaRPr>
          </a:p>
          <a:p>
            <a:pPr algn="just">
              <a:spcAft>
                <a:spcPts val="300"/>
              </a:spcAft>
              <a:buFont typeface="Wingdings" charset="0"/>
              <a:buChar char="Ø"/>
            </a:pPr>
            <a:r>
              <a:rPr lang="it-IT" sz="2000" b="1" dirty="0">
                <a:solidFill>
                  <a:srgbClr val="234F77"/>
                </a:solidFill>
                <a:latin typeface="+mj-lt"/>
                <a:ea typeface="ＭＳ Ｐゴシック" charset="0"/>
              </a:rPr>
              <a:t> Il primo </a:t>
            </a:r>
            <a:r>
              <a:rPr lang="it-IT" sz="2000" b="1" dirty="0" err="1">
                <a:solidFill>
                  <a:srgbClr val="234F77"/>
                </a:solidFill>
                <a:latin typeface="+mj-lt"/>
                <a:ea typeface="ＭＳ Ｐゴシック" charset="0"/>
              </a:rPr>
              <a:t>step</a:t>
            </a:r>
            <a:r>
              <a:rPr lang="it-IT" sz="2000" b="1" dirty="0">
                <a:solidFill>
                  <a:srgbClr val="234F77"/>
                </a:solidFill>
                <a:latin typeface="+mj-lt"/>
                <a:ea typeface="ＭＳ Ｐゴシック" charset="0"/>
              </a:rPr>
              <a:t> di Simon è stato superato in data 15 ottobre con la 20esima risposta registrata da </a:t>
            </a:r>
            <a:r>
              <a:rPr lang="it-IT" sz="2000" b="1" dirty="0" err="1">
                <a:solidFill>
                  <a:srgbClr val="234F77"/>
                </a:solidFill>
                <a:latin typeface="+mj-lt"/>
                <a:ea typeface="ＭＳ Ｐゴシック" charset="0"/>
              </a:rPr>
              <a:t>eCRF</a:t>
            </a:r>
            <a:r>
              <a:rPr lang="it-IT" sz="2000" b="1" dirty="0">
                <a:solidFill>
                  <a:srgbClr val="234F77"/>
                </a:solidFill>
                <a:latin typeface="+mj-lt"/>
                <a:ea typeface="ＭＳ Ｐゴシック" charset="0"/>
              </a:rPr>
              <a:t> nei primi 59 pazienti arruolati per un periodo di tempo maggiore di 24 settimane 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28638" y="3214688"/>
            <a:ext cx="782478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it-IT" b="1" dirty="0">
                <a:solidFill>
                  <a:srgbClr val="234F77"/>
                </a:solidFill>
                <a:latin typeface="+mj-lt"/>
                <a:cs typeface="Arial" charset="0"/>
              </a:rPr>
              <a:t>Disegno statistico a due </a:t>
            </a:r>
            <a:r>
              <a:rPr lang="it-IT" b="1" dirty="0" err="1" smtClean="0">
                <a:solidFill>
                  <a:srgbClr val="234F77"/>
                </a:solidFill>
                <a:latin typeface="+mj-lt"/>
                <a:cs typeface="Arial" charset="0"/>
              </a:rPr>
              <a:t>steps</a:t>
            </a:r>
            <a:r>
              <a:rPr lang="it-IT" b="1" dirty="0" smtClean="0">
                <a:solidFill>
                  <a:srgbClr val="234F77"/>
                </a:solidFill>
                <a:latin typeface="+mj-lt"/>
                <a:cs typeface="Arial" charset="0"/>
              </a:rPr>
              <a:t> </a:t>
            </a:r>
            <a:r>
              <a:rPr lang="it-IT" b="1" dirty="0">
                <a:solidFill>
                  <a:srgbClr val="234F77"/>
                </a:solidFill>
                <a:latin typeface="+mj-lt"/>
                <a:cs typeface="Arial" charset="0"/>
              </a:rPr>
              <a:t>di Simon </a:t>
            </a:r>
          </a:p>
          <a:p>
            <a:pPr algn="ctr" eaLnBrk="1" hangingPunct="1"/>
            <a:r>
              <a:rPr lang="it-IT" b="1" dirty="0">
                <a:solidFill>
                  <a:srgbClr val="234F77"/>
                </a:solidFill>
                <a:latin typeface="+mj-lt"/>
                <a:cs typeface="Arial" charset="0"/>
              </a:rPr>
              <a:t>(</a:t>
            </a:r>
            <a:r>
              <a:rPr lang="it-IT" b="1" i="1" dirty="0" err="1">
                <a:solidFill>
                  <a:srgbClr val="234F77"/>
                </a:solidFill>
                <a:latin typeface="+mj-lt"/>
                <a:cs typeface="Arial" charset="0"/>
              </a:rPr>
              <a:t>Simon's</a:t>
            </a:r>
            <a:r>
              <a:rPr lang="it-IT" b="1" i="1" dirty="0">
                <a:solidFill>
                  <a:srgbClr val="234F77"/>
                </a:solidFill>
                <a:latin typeface="+mj-lt"/>
                <a:cs typeface="Arial" charset="0"/>
              </a:rPr>
              <a:t> </a:t>
            </a:r>
            <a:r>
              <a:rPr lang="it-IT" b="1" i="1" dirty="0" err="1">
                <a:solidFill>
                  <a:srgbClr val="234F77"/>
                </a:solidFill>
                <a:latin typeface="+mj-lt"/>
                <a:cs typeface="Arial" charset="0"/>
              </a:rPr>
              <a:t>two</a:t>
            </a:r>
            <a:r>
              <a:rPr lang="it-IT" b="1" i="1" dirty="0">
                <a:solidFill>
                  <a:srgbClr val="234F77"/>
                </a:solidFill>
                <a:latin typeface="+mj-lt"/>
                <a:cs typeface="Arial" charset="0"/>
              </a:rPr>
              <a:t> stage </a:t>
            </a:r>
            <a:r>
              <a:rPr lang="it-IT" b="1" i="1" dirty="0" err="1">
                <a:solidFill>
                  <a:srgbClr val="234F77"/>
                </a:solidFill>
                <a:latin typeface="+mj-lt"/>
                <a:cs typeface="Arial" charset="0"/>
              </a:rPr>
              <a:t>optimal</a:t>
            </a:r>
            <a:r>
              <a:rPr lang="it-IT" b="1" i="1" dirty="0">
                <a:solidFill>
                  <a:srgbClr val="234F77"/>
                </a:solidFill>
                <a:latin typeface="+mj-lt"/>
                <a:cs typeface="Arial" charset="0"/>
              </a:rPr>
              <a:t> design)</a:t>
            </a:r>
            <a:endParaRPr lang="it-IT" b="1" dirty="0">
              <a:solidFill>
                <a:srgbClr val="234F77"/>
              </a:solidFill>
              <a:latin typeface="+mj-lt"/>
              <a:cs typeface="Arial" charset="0"/>
            </a:endParaRPr>
          </a:p>
          <a:p>
            <a:pPr algn="ctr" eaLnBrk="1" hangingPunct="1"/>
            <a:endParaRPr lang="it-IT" sz="1400" b="1" i="1" dirty="0">
              <a:solidFill>
                <a:srgbClr val="234F77"/>
              </a:solidFill>
              <a:latin typeface="+mj-lt"/>
              <a:cs typeface="Arial" charset="0"/>
            </a:endParaRP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3516895" y="4408488"/>
            <a:ext cx="1633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234F77"/>
                </a:solidFill>
                <a:latin typeface="+mj-lt"/>
                <a:cs typeface="Arial" charset="0"/>
              </a:rPr>
              <a:t>≥ 19 RC+RP+SD</a:t>
            </a:r>
          </a:p>
        </p:txBody>
      </p:sp>
      <p:sp>
        <p:nvSpPr>
          <p:cNvPr id="10" name="Titolo 1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636587"/>
          </a:xfrm>
        </p:spPr>
        <p:txBody>
          <a:bodyPr>
            <a:noAutofit/>
          </a:bodyPr>
          <a:lstStyle/>
          <a:p>
            <a:pPr eaLnBrk="1" hangingPunct="1"/>
            <a:r>
              <a:rPr lang="it-IT" sz="4400" dirty="0" smtClean="0">
                <a:solidFill>
                  <a:srgbClr val="234F77"/>
                </a:solidFill>
                <a:latin typeface="+mn-lt"/>
                <a:cs typeface="Arial" charset="0"/>
              </a:rPr>
              <a:t>Disegno statistico</a:t>
            </a:r>
            <a:endParaRPr lang="it-IT" sz="4400" dirty="0">
              <a:solidFill>
                <a:srgbClr val="234F77"/>
              </a:solidFill>
              <a:latin typeface="+mn-lt"/>
              <a:cs typeface="Arial" charset="0"/>
            </a:endParaRPr>
          </a:p>
        </p:txBody>
      </p:sp>
      <p:sp>
        <p:nvSpPr>
          <p:cNvPr id="12" name="CasellaDiTesto 10"/>
          <p:cNvSpPr txBox="1">
            <a:spLocks noChangeArrowheads="1"/>
          </p:cNvSpPr>
          <p:nvPr/>
        </p:nvSpPr>
        <p:spPr bwMode="auto">
          <a:xfrm>
            <a:off x="-71438" y="5622925"/>
            <a:ext cx="378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1400" i="1">
                <a:solidFill>
                  <a:srgbClr val="234F77"/>
                </a:solidFill>
              </a:rPr>
              <a:t>Interruzione degli arruolamenti </a:t>
            </a:r>
          </a:p>
          <a:p>
            <a:pPr algn="ctr"/>
            <a:r>
              <a:rPr lang="it-IT" sz="1400" i="1">
                <a:solidFill>
                  <a:srgbClr val="234F77"/>
                </a:solidFill>
              </a:rPr>
              <a:t>per analisi statistica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3171784" y="5433863"/>
            <a:ext cx="2214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234F77"/>
                </a:solidFill>
                <a:latin typeface="+mj-lt"/>
                <a:cs typeface="Arial" charset="0"/>
              </a:rPr>
              <a:t>Step I </a:t>
            </a:r>
            <a:r>
              <a:rPr lang="en-US" sz="2000" b="1" dirty="0" err="1">
                <a:solidFill>
                  <a:srgbClr val="234F77"/>
                </a:solidFill>
                <a:latin typeface="+mj-lt"/>
                <a:cs typeface="Arial" charset="0"/>
              </a:rPr>
              <a:t>superato</a:t>
            </a:r>
            <a:endParaRPr lang="en-US" sz="2000" b="1" dirty="0">
              <a:solidFill>
                <a:srgbClr val="234F77"/>
              </a:solidFill>
              <a:latin typeface="+mj-lt"/>
              <a:cs typeface="Arial" charset="0"/>
            </a:endParaRPr>
          </a:p>
          <a:p>
            <a:pPr algn="ctr" eaLnBrk="1" hangingPunct="1"/>
            <a:r>
              <a:rPr lang="en-US" sz="2000" b="1" dirty="0" err="1">
                <a:solidFill>
                  <a:srgbClr val="234F77"/>
                </a:solidFill>
                <a:latin typeface="+mj-lt"/>
                <a:cs typeface="Arial" charset="0"/>
              </a:rPr>
              <a:t>Arruolamenti</a:t>
            </a:r>
            <a:r>
              <a:rPr lang="en-US" sz="2000" b="1" dirty="0">
                <a:solidFill>
                  <a:srgbClr val="234F77"/>
                </a:solidFill>
                <a:latin typeface="+mj-lt"/>
                <a:cs typeface="Arial" charset="0"/>
              </a:rPr>
              <a:t> </a:t>
            </a:r>
            <a:r>
              <a:rPr lang="en-US" sz="2000" b="1" dirty="0" err="1">
                <a:solidFill>
                  <a:srgbClr val="234F77"/>
                </a:solidFill>
                <a:latin typeface="+mj-lt"/>
                <a:cs typeface="Arial" charset="0"/>
              </a:rPr>
              <a:t>attivi</a:t>
            </a:r>
            <a:endParaRPr lang="en-US" sz="2000" b="1" dirty="0">
              <a:solidFill>
                <a:srgbClr val="234F77"/>
              </a:solidFill>
              <a:latin typeface="+mj-lt"/>
              <a:cs typeface="Arial" charset="0"/>
            </a:endParaRPr>
          </a:p>
        </p:txBody>
      </p:sp>
      <p:sp>
        <p:nvSpPr>
          <p:cNvPr id="15" name="CasellaDiTesto 10"/>
          <p:cNvSpPr txBox="1">
            <a:spLocks noChangeArrowheads="1"/>
          </p:cNvSpPr>
          <p:nvPr/>
        </p:nvSpPr>
        <p:spPr bwMode="auto">
          <a:xfrm>
            <a:off x="5221809" y="5595938"/>
            <a:ext cx="3313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1600" b="1" i="1">
                <a:solidFill>
                  <a:srgbClr val="234F77"/>
                </a:solidFill>
                <a:latin typeface="+mj-lt"/>
              </a:rPr>
              <a:t>Ongoing: prossimo obiettivo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490694"/>
              </p:ext>
            </p:extLst>
          </p:nvPr>
        </p:nvGraphicFramePr>
        <p:xfrm>
          <a:off x="8532863" y="1607056"/>
          <a:ext cx="3379810" cy="447001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14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3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5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3097">
                <a:tc gridSpan="3"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solidFill>
                            <a:srgbClr val="234F77"/>
                          </a:solidFill>
                        </a:rPr>
                        <a:t>Response-Evaluable</a:t>
                      </a:r>
                      <a:r>
                        <a:rPr lang="it-IT" sz="1600" b="1" dirty="0">
                          <a:solidFill>
                            <a:srgbClr val="234F77"/>
                          </a:solidFill>
                        </a:rPr>
                        <a:t> </a:t>
                      </a:r>
                      <a:r>
                        <a:rPr lang="it-IT" sz="1600" b="1" dirty="0" err="1">
                          <a:solidFill>
                            <a:srgbClr val="234F77"/>
                          </a:solidFill>
                        </a:rPr>
                        <a:t>Population</a:t>
                      </a:r>
                      <a:r>
                        <a:rPr lang="it-IT" sz="1600" b="1" dirty="0">
                          <a:solidFill>
                            <a:srgbClr val="234F77"/>
                          </a:solidFill>
                        </a:rPr>
                        <a:t> (</a:t>
                      </a:r>
                      <a:r>
                        <a:rPr lang="it-IT" sz="1600" b="1" dirty="0" err="1">
                          <a:solidFill>
                            <a:srgbClr val="234F77"/>
                          </a:solidFill>
                        </a:rPr>
                        <a:t>n=</a:t>
                      </a:r>
                      <a:r>
                        <a:rPr lang="it-IT" sz="1600" b="1" dirty="0">
                          <a:solidFill>
                            <a:srgbClr val="234F77"/>
                          </a:solidFill>
                        </a:rPr>
                        <a:t> </a:t>
                      </a:r>
                      <a:r>
                        <a:rPr lang="it-IT" sz="1600" b="1" dirty="0" smtClean="0">
                          <a:solidFill>
                            <a:srgbClr val="234F77"/>
                          </a:solidFill>
                        </a:rPr>
                        <a:t>64)</a:t>
                      </a:r>
                      <a:endParaRPr lang="it-IT" sz="1600" b="1" dirty="0">
                        <a:solidFill>
                          <a:srgbClr val="234F77"/>
                        </a:solidFill>
                      </a:endParaRP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097">
                <a:tc rowSpan="7"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234F77"/>
                          </a:solidFill>
                        </a:rPr>
                        <a:t>Best </a:t>
                      </a:r>
                      <a:r>
                        <a:rPr lang="it-IT" sz="1600" b="1" dirty="0" err="1">
                          <a:solidFill>
                            <a:srgbClr val="234F77"/>
                          </a:solidFill>
                        </a:rPr>
                        <a:t>overall</a:t>
                      </a:r>
                      <a:r>
                        <a:rPr lang="it-IT" sz="1600" b="1" dirty="0">
                          <a:solidFill>
                            <a:srgbClr val="234F77"/>
                          </a:solidFill>
                        </a:rPr>
                        <a:t> </a:t>
                      </a:r>
                      <a:r>
                        <a:rPr lang="it-IT" sz="1600" b="1" dirty="0" err="1" smtClean="0">
                          <a:solidFill>
                            <a:srgbClr val="234F77"/>
                          </a:solidFill>
                        </a:rPr>
                        <a:t>response</a:t>
                      </a:r>
                      <a:r>
                        <a:rPr lang="it-IT" sz="1600" b="1" dirty="0" smtClean="0">
                          <a:solidFill>
                            <a:srgbClr val="234F77"/>
                          </a:solidFill>
                        </a:rPr>
                        <a:t>*</a:t>
                      </a:r>
                      <a:endParaRPr lang="it-IT" sz="1600" b="1" dirty="0">
                        <a:solidFill>
                          <a:srgbClr val="234F77"/>
                        </a:solidFill>
                      </a:endParaRP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234F77"/>
                          </a:solidFill>
                        </a:rPr>
                        <a:t>CR - Complete </a:t>
                      </a:r>
                      <a:r>
                        <a:rPr lang="it-IT" sz="1600" dirty="0" err="1">
                          <a:solidFill>
                            <a:srgbClr val="234F77"/>
                          </a:solidFill>
                        </a:rPr>
                        <a:t>Response</a:t>
                      </a:r>
                      <a:endParaRPr lang="it-IT" sz="1600" dirty="0">
                        <a:solidFill>
                          <a:srgbClr val="234F77"/>
                        </a:solidFill>
                      </a:endParaRP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34F77"/>
                          </a:solidFill>
                        </a:rPr>
                        <a:t>1</a:t>
                      </a:r>
                      <a:endParaRPr lang="it-IT" sz="1600" b="1" dirty="0">
                        <a:solidFill>
                          <a:srgbClr val="234F77"/>
                        </a:solidFill>
                      </a:endParaRP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0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234F77"/>
                          </a:solidFill>
                        </a:rPr>
                        <a:t>PR - </a:t>
                      </a:r>
                      <a:r>
                        <a:rPr lang="it-IT" sz="1600" dirty="0" err="1" smtClean="0">
                          <a:solidFill>
                            <a:srgbClr val="234F77"/>
                          </a:solidFill>
                        </a:rPr>
                        <a:t>Partial</a:t>
                      </a:r>
                      <a:r>
                        <a:rPr lang="it-IT" sz="1600" dirty="0" smtClean="0">
                          <a:solidFill>
                            <a:srgbClr val="234F77"/>
                          </a:solidFill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234F77"/>
                          </a:solidFill>
                        </a:rPr>
                        <a:t>Response</a:t>
                      </a:r>
                      <a:endParaRPr lang="it-IT" sz="1600" dirty="0">
                        <a:solidFill>
                          <a:srgbClr val="234F77"/>
                        </a:solidFill>
                      </a:endParaRP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34F77"/>
                          </a:solidFill>
                        </a:rPr>
                        <a:t>3</a:t>
                      </a:r>
                      <a:endParaRPr lang="it-IT" sz="1600" b="1" dirty="0">
                        <a:solidFill>
                          <a:srgbClr val="234F77"/>
                        </a:solidFill>
                      </a:endParaRP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0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234F77"/>
                          </a:solidFill>
                        </a:rPr>
                        <a:t>SD - </a:t>
                      </a:r>
                      <a:r>
                        <a:rPr lang="it-IT" sz="1600" dirty="0" err="1">
                          <a:solidFill>
                            <a:srgbClr val="234F77"/>
                          </a:solidFill>
                        </a:rPr>
                        <a:t>Stable</a:t>
                      </a:r>
                      <a:r>
                        <a:rPr lang="it-IT" sz="1600" dirty="0">
                          <a:solidFill>
                            <a:srgbClr val="234F77"/>
                          </a:solidFill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234F77"/>
                          </a:solidFill>
                        </a:rPr>
                        <a:t>Disease</a:t>
                      </a:r>
                      <a:endParaRPr lang="it-IT" sz="1600" dirty="0">
                        <a:solidFill>
                          <a:srgbClr val="234F77"/>
                        </a:solidFill>
                      </a:endParaRP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34F77"/>
                          </a:solidFill>
                        </a:rPr>
                        <a:t>23</a:t>
                      </a:r>
                      <a:endParaRPr lang="it-IT" sz="1600" b="1" dirty="0">
                        <a:solidFill>
                          <a:srgbClr val="234F77"/>
                        </a:solidFill>
                      </a:endParaRP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8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234F77"/>
                          </a:solidFill>
                        </a:rPr>
                        <a:t>PD - Progression of Disease</a:t>
                      </a: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34F77"/>
                          </a:solidFill>
                        </a:rPr>
                        <a:t>26</a:t>
                      </a:r>
                      <a:endParaRPr lang="it-IT" sz="1600" dirty="0">
                        <a:solidFill>
                          <a:srgbClr val="234F77"/>
                        </a:solidFill>
                      </a:endParaRP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6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4F77"/>
                          </a:solidFill>
                        </a:rPr>
                        <a:t>ND - Not Done </a:t>
                      </a:r>
                      <a:endParaRPr lang="en-US" sz="1600" dirty="0" smtClean="0">
                        <a:solidFill>
                          <a:srgbClr val="234F77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234F77"/>
                          </a:solidFill>
                        </a:rPr>
                        <a:t>(</a:t>
                      </a:r>
                      <a:r>
                        <a:rPr lang="en-US" sz="1600" dirty="0">
                          <a:solidFill>
                            <a:srgbClr val="234F77"/>
                          </a:solidFill>
                        </a:rPr>
                        <a:t>dropout patient)</a:t>
                      </a: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34F77"/>
                          </a:solidFill>
                        </a:rPr>
                        <a:t>6</a:t>
                      </a:r>
                      <a:endParaRPr lang="it-IT" sz="1600" dirty="0">
                        <a:solidFill>
                          <a:srgbClr val="234F77"/>
                        </a:solidFill>
                      </a:endParaRP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774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34F77"/>
                          </a:solidFill>
                        </a:rPr>
                        <a:t>TA </a:t>
                      </a:r>
                      <a:r>
                        <a:rPr lang="it-IT" sz="1600" dirty="0" err="1" smtClean="0">
                          <a:solidFill>
                            <a:srgbClr val="234F77"/>
                          </a:solidFill>
                        </a:rPr>
                        <a:t>pending</a:t>
                      </a:r>
                      <a:r>
                        <a:rPr lang="it-IT" sz="1600" dirty="0" smtClean="0">
                          <a:solidFill>
                            <a:srgbClr val="234F77"/>
                          </a:solidFill>
                        </a:rPr>
                        <a:t> - </a:t>
                      </a:r>
                      <a:r>
                        <a:rPr lang="it-IT" sz="1600" dirty="0" err="1" smtClean="0">
                          <a:solidFill>
                            <a:srgbClr val="234F77"/>
                          </a:solidFill>
                        </a:rPr>
                        <a:t>Enrolled</a:t>
                      </a:r>
                      <a:endParaRPr lang="it-IT" sz="1600" dirty="0" smtClean="0">
                        <a:solidFill>
                          <a:srgbClr val="234F77"/>
                        </a:solidFill>
                      </a:endParaRP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234F77"/>
                          </a:solidFill>
                        </a:rPr>
                        <a:t>(</a:t>
                      </a:r>
                      <a:r>
                        <a:rPr lang="it-IT" sz="1600" dirty="0" err="1" smtClean="0">
                          <a:solidFill>
                            <a:srgbClr val="234F77"/>
                          </a:solidFill>
                        </a:rPr>
                        <a:t>Pz</a:t>
                      </a:r>
                      <a:r>
                        <a:rPr lang="it-IT" sz="1600" dirty="0" smtClean="0">
                          <a:solidFill>
                            <a:srgbClr val="234F77"/>
                          </a:solidFill>
                        </a:rPr>
                        <a:t>. eleggibili con TA</a:t>
                      </a:r>
                      <a:r>
                        <a:rPr lang="it-IT" sz="1600" baseline="0" dirty="0" smtClean="0">
                          <a:solidFill>
                            <a:srgbClr val="234F77"/>
                          </a:solidFill>
                        </a:rPr>
                        <a:t> da registrare)</a:t>
                      </a:r>
                      <a:endParaRPr lang="it-IT" sz="1600" dirty="0">
                        <a:solidFill>
                          <a:srgbClr val="234F77"/>
                        </a:solidFill>
                      </a:endParaRP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34F77"/>
                          </a:solidFill>
                        </a:rPr>
                        <a:t>2</a:t>
                      </a:r>
                      <a:endParaRPr lang="it-IT" sz="1600" dirty="0">
                        <a:solidFill>
                          <a:srgbClr val="234F77"/>
                        </a:solidFill>
                      </a:endParaRP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7744">
                <a:tc vMerge="1"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34F77"/>
                          </a:solidFill>
                        </a:rPr>
                        <a:t>TA </a:t>
                      </a:r>
                      <a:r>
                        <a:rPr lang="it-IT" sz="1600" dirty="0" err="1" smtClean="0">
                          <a:solidFill>
                            <a:srgbClr val="234F77"/>
                          </a:solidFill>
                        </a:rPr>
                        <a:t>pending</a:t>
                      </a:r>
                      <a:r>
                        <a:rPr lang="it-IT" sz="1600" dirty="0" smtClean="0">
                          <a:solidFill>
                            <a:srgbClr val="234F77"/>
                          </a:solidFill>
                        </a:rPr>
                        <a:t> - </a:t>
                      </a:r>
                      <a:r>
                        <a:rPr lang="it-IT" sz="1600" dirty="0" err="1" smtClean="0">
                          <a:solidFill>
                            <a:srgbClr val="234F77"/>
                          </a:solidFill>
                        </a:rPr>
                        <a:t>To</a:t>
                      </a:r>
                      <a:r>
                        <a:rPr lang="it-IT" sz="1600" dirty="0" smtClean="0">
                          <a:solidFill>
                            <a:srgbClr val="234F77"/>
                          </a:solidFill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234F77"/>
                          </a:solidFill>
                        </a:rPr>
                        <a:t>be</a:t>
                      </a:r>
                      <a:r>
                        <a:rPr lang="it-IT" sz="1600" dirty="0" smtClean="0">
                          <a:solidFill>
                            <a:srgbClr val="234F77"/>
                          </a:solidFill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234F77"/>
                          </a:solidFill>
                        </a:rPr>
                        <a:t>enrolled</a:t>
                      </a:r>
                      <a:endParaRPr lang="it-IT" sz="1600" dirty="0" smtClean="0">
                        <a:solidFill>
                          <a:srgbClr val="234F77"/>
                        </a:solidFill>
                      </a:endParaRP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234F77"/>
                          </a:solidFill>
                        </a:rPr>
                        <a:t>(</a:t>
                      </a:r>
                      <a:r>
                        <a:rPr lang="it-IT" sz="1600" dirty="0" err="1" smtClean="0">
                          <a:solidFill>
                            <a:srgbClr val="234F77"/>
                          </a:solidFill>
                        </a:rPr>
                        <a:t>Pz</a:t>
                      </a:r>
                      <a:r>
                        <a:rPr lang="it-IT" sz="1600" dirty="0" smtClean="0">
                          <a:solidFill>
                            <a:srgbClr val="234F77"/>
                          </a:solidFill>
                        </a:rPr>
                        <a:t>. con screening in corso)</a:t>
                      </a:r>
                      <a:endParaRPr lang="it-IT" sz="1600" dirty="0">
                        <a:solidFill>
                          <a:srgbClr val="234F77"/>
                        </a:solidFill>
                      </a:endParaRP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34F77"/>
                          </a:solidFill>
                        </a:rPr>
                        <a:t>3</a:t>
                      </a:r>
                      <a:endParaRPr lang="it-IT" sz="1600" dirty="0">
                        <a:solidFill>
                          <a:srgbClr val="234F77"/>
                        </a:solidFill>
                      </a:endParaRPr>
                    </a:p>
                  </a:txBody>
                  <a:tcPr marL="0" marR="0" marT="0" marB="0" anchor="ctr">
                    <a:pattFill prst="pct50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7" name="Freccia destra 16">
            <a:extLst>
              <a:ext uri="{FF2B5EF4-FFF2-40B4-BE49-F238E27FC236}">
                <a16:creationId xmlns:a16="http://schemas.microsoft.com/office/drawing/2014/main" xmlns="" id="{17379B6A-BFFB-A045-90A7-B801AF3FB8F6}"/>
              </a:ext>
            </a:extLst>
          </p:cNvPr>
          <p:cNvSpPr/>
          <p:nvPr/>
        </p:nvSpPr>
        <p:spPr>
          <a:xfrm>
            <a:off x="3716915" y="4730664"/>
            <a:ext cx="1331099" cy="284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234F77"/>
              </a:solidFill>
              <a:latin typeface="+mj-lt"/>
            </a:endParaRPr>
          </a:p>
        </p:txBody>
      </p:sp>
      <p:sp>
        <p:nvSpPr>
          <p:cNvPr id="18" name="Rettangolo arrotondato 17">
            <a:extLst>
              <a:ext uri="{FF2B5EF4-FFF2-40B4-BE49-F238E27FC236}">
                <a16:creationId xmlns:a16="http://schemas.microsoft.com/office/drawing/2014/main" xmlns="" id="{ADF8EFE9-8499-FD46-A2D6-CFDCEDA60B32}"/>
              </a:ext>
            </a:extLst>
          </p:cNvPr>
          <p:cNvSpPr/>
          <p:nvPr/>
        </p:nvSpPr>
        <p:spPr>
          <a:xfrm>
            <a:off x="514462" y="4574493"/>
            <a:ext cx="2834868" cy="588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234F77"/>
                </a:solidFill>
                <a:latin typeface="+mj-lt"/>
              </a:rPr>
              <a:t>STEP </a:t>
            </a:r>
            <a:r>
              <a:rPr lang="it-IT" sz="1600" b="1" dirty="0" smtClean="0">
                <a:solidFill>
                  <a:srgbClr val="234F77"/>
                </a:solidFill>
                <a:latin typeface="+mj-lt"/>
              </a:rPr>
              <a:t>1</a:t>
            </a:r>
          </a:p>
          <a:p>
            <a:pPr algn="ctr"/>
            <a:r>
              <a:rPr lang="it-IT" sz="1600" b="1" dirty="0" smtClean="0">
                <a:solidFill>
                  <a:srgbClr val="234F77"/>
                </a:solidFill>
                <a:latin typeface="+mj-lt"/>
              </a:rPr>
              <a:t>Arruolamento 59 pazienti</a:t>
            </a:r>
            <a:endParaRPr lang="it-IT" sz="1600" b="1" dirty="0">
              <a:solidFill>
                <a:srgbClr val="234F77"/>
              </a:solidFill>
              <a:latin typeface="+mj-lt"/>
            </a:endParaRPr>
          </a:p>
        </p:txBody>
      </p:sp>
      <p:sp>
        <p:nvSpPr>
          <p:cNvPr id="19" name="Rettangolo arrotondato 18">
            <a:extLst>
              <a:ext uri="{FF2B5EF4-FFF2-40B4-BE49-F238E27FC236}">
                <a16:creationId xmlns:a16="http://schemas.microsoft.com/office/drawing/2014/main" xmlns="" id="{ADF8EFE9-8499-FD46-A2D6-CFDCEDA60B32}"/>
              </a:ext>
            </a:extLst>
          </p:cNvPr>
          <p:cNvSpPr/>
          <p:nvPr/>
        </p:nvSpPr>
        <p:spPr>
          <a:xfrm>
            <a:off x="5312964" y="4598293"/>
            <a:ext cx="2834868" cy="588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234F77"/>
                </a:solidFill>
                <a:latin typeface="+mj-lt"/>
              </a:rPr>
              <a:t>STEP </a:t>
            </a:r>
            <a:r>
              <a:rPr lang="it-IT" sz="1600" b="1" dirty="0" smtClean="0">
                <a:solidFill>
                  <a:srgbClr val="234F77"/>
                </a:solidFill>
                <a:latin typeface="+mj-lt"/>
              </a:rPr>
              <a:t>2</a:t>
            </a:r>
          </a:p>
          <a:p>
            <a:pPr algn="ctr"/>
            <a:r>
              <a:rPr lang="it-IT" sz="1600" b="1" dirty="0" smtClean="0">
                <a:solidFill>
                  <a:srgbClr val="234F77"/>
                </a:solidFill>
                <a:latin typeface="+mj-lt"/>
              </a:rPr>
              <a:t>Arruolamento 109 pazienti</a:t>
            </a:r>
            <a:endParaRPr lang="it-IT" sz="1600" b="1" dirty="0">
              <a:solidFill>
                <a:srgbClr val="234F77"/>
              </a:solidFill>
              <a:latin typeface="+mj-lt"/>
            </a:endParaRPr>
          </a:p>
        </p:txBody>
      </p:sp>
      <p:sp>
        <p:nvSpPr>
          <p:cNvPr id="20" name="Freccia destra 19">
            <a:extLst>
              <a:ext uri="{FF2B5EF4-FFF2-40B4-BE49-F238E27FC236}">
                <a16:creationId xmlns:a16="http://schemas.microsoft.com/office/drawing/2014/main" xmlns="" id="{17379B6A-BFFB-A045-90A7-B801AF3FB8F6}"/>
              </a:ext>
            </a:extLst>
          </p:cNvPr>
          <p:cNvSpPr/>
          <p:nvPr/>
        </p:nvSpPr>
        <p:spPr>
          <a:xfrm rot="5400000">
            <a:off x="1739864" y="5324405"/>
            <a:ext cx="382246" cy="253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234F77"/>
              </a:solidFill>
              <a:latin typeface="+mj-lt"/>
            </a:endParaRPr>
          </a:p>
        </p:txBody>
      </p:sp>
      <p:sp>
        <p:nvSpPr>
          <p:cNvPr id="21" name="Freccia destra 20">
            <a:extLst>
              <a:ext uri="{FF2B5EF4-FFF2-40B4-BE49-F238E27FC236}">
                <a16:creationId xmlns:a16="http://schemas.microsoft.com/office/drawing/2014/main" xmlns="" id="{17379B6A-BFFB-A045-90A7-B801AF3FB8F6}"/>
              </a:ext>
            </a:extLst>
          </p:cNvPr>
          <p:cNvSpPr/>
          <p:nvPr/>
        </p:nvSpPr>
        <p:spPr>
          <a:xfrm rot="5400000">
            <a:off x="6538357" y="5332132"/>
            <a:ext cx="382246" cy="253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234F7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203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53912" y="776242"/>
            <a:ext cx="8229600" cy="636637"/>
          </a:xfrm>
        </p:spPr>
        <p:txBody>
          <a:bodyPr/>
          <a:lstStyle/>
          <a:p>
            <a:pPr eaLnBrk="1" hangingPunct="1"/>
            <a:r>
              <a:rPr lang="it-IT" sz="3600" dirty="0">
                <a:solidFill>
                  <a:srgbClr val="FFFFFF"/>
                </a:solidFill>
                <a:latin typeface="Calibri" charset="0"/>
                <a:cs typeface="Tahoma" charset="0"/>
              </a:rPr>
              <a:t>Stato dei trattamenti </a:t>
            </a:r>
            <a:r>
              <a:rPr lang="it-IT" sz="2800" dirty="0">
                <a:solidFill>
                  <a:srgbClr val="FFFFFF"/>
                </a:solidFill>
                <a:latin typeface="Calibri" charset="0"/>
                <a:cs typeface="Tahoma" charset="0"/>
              </a:rPr>
              <a:t>(al 18/11/2020)</a:t>
            </a:r>
          </a:p>
        </p:txBody>
      </p:sp>
      <p:sp>
        <p:nvSpPr>
          <p:cNvPr id="5" name="Titolo 1"/>
          <p:cNvSpPr txBox="1">
            <a:spLocks noChangeArrowheads="1"/>
          </p:cNvSpPr>
          <p:nvPr/>
        </p:nvSpPr>
        <p:spPr bwMode="auto">
          <a:xfrm>
            <a:off x="192967" y="139745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4400" b="1" dirty="0">
                <a:solidFill>
                  <a:srgbClr val="003366"/>
                </a:solidFill>
                <a:latin typeface="+mn-lt"/>
                <a:ea typeface="+mj-ea"/>
                <a:cs typeface="Tahoma" panose="020B0604030504040204" pitchFamily="34" charset="0"/>
              </a:rPr>
              <a:t>Status dei trattamenti </a:t>
            </a:r>
            <a:r>
              <a:rPr lang="it-IT" altLang="it-IT" sz="2000" b="1" dirty="0">
                <a:solidFill>
                  <a:srgbClr val="003366"/>
                </a:solidFill>
                <a:latin typeface="+mn-lt"/>
                <a:ea typeface="+mj-ea"/>
                <a:cs typeface="Tahoma" panose="020B0604030504040204" pitchFamily="34" charset="0"/>
              </a:rPr>
              <a:t>al 22/11/2021</a:t>
            </a:r>
            <a:endParaRPr lang="it-IT" altLang="it-IT" sz="3200" b="1" dirty="0">
              <a:solidFill>
                <a:srgbClr val="003366"/>
              </a:solidFill>
              <a:latin typeface="+mn-lt"/>
              <a:ea typeface="+mj-ea"/>
              <a:cs typeface="Tahoma" panose="020B0604030504040204" pitchFamily="34" charset="0"/>
            </a:endParaRPr>
          </a:p>
        </p:txBody>
      </p:sp>
      <p:sp>
        <p:nvSpPr>
          <p:cNvPr id="7" name="CasellaDiTesto 5"/>
          <p:cNvSpPr txBox="1">
            <a:spLocks noChangeArrowheads="1"/>
          </p:cNvSpPr>
          <p:nvPr/>
        </p:nvSpPr>
        <p:spPr bwMode="auto">
          <a:xfrm>
            <a:off x="1353900" y="55595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 b="1" dirty="0">
                <a:solidFill>
                  <a:srgbClr val="FF0000"/>
                </a:solidFill>
              </a:rPr>
              <a:t>* </a:t>
            </a:r>
            <a:r>
              <a:rPr lang="it-IT" sz="1200" dirty="0">
                <a:solidFill>
                  <a:srgbClr val="FF0000"/>
                </a:solidFill>
              </a:rPr>
              <a:t>Chiesta registrazione in </a:t>
            </a:r>
            <a:r>
              <a:rPr lang="it-IT" sz="1200" dirty="0" err="1">
                <a:solidFill>
                  <a:srgbClr val="FF0000"/>
                </a:solidFill>
              </a:rPr>
              <a:t>eCRF</a:t>
            </a:r>
            <a:endParaRPr lang="it-IT" sz="1200" dirty="0">
              <a:solidFill>
                <a:srgbClr val="FF0000"/>
              </a:solidFill>
            </a:endParaRPr>
          </a:p>
        </p:txBody>
      </p:sp>
      <p:graphicFrame>
        <p:nvGraphicFramePr>
          <p:cNvPr id="8" name="Segnaposto contenut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897133"/>
              </p:ext>
            </p:extLst>
          </p:nvPr>
        </p:nvGraphicFramePr>
        <p:xfrm>
          <a:off x="150537" y="1008117"/>
          <a:ext cx="11890944" cy="5336336"/>
        </p:xfrm>
        <a:graphic>
          <a:graphicData uri="http://schemas.openxmlformats.org/drawingml/2006/table">
            <a:tbl>
              <a:tblPr/>
              <a:tblGrid>
                <a:gridCol w="1462274"/>
                <a:gridCol w="1046017"/>
                <a:gridCol w="2399235"/>
                <a:gridCol w="3104259"/>
                <a:gridCol w="836785"/>
                <a:gridCol w="1703301"/>
                <a:gridCol w="1339073"/>
              </a:tblGrid>
              <a:tr h="21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PI</a:t>
                      </a:r>
                      <a:endParaRPr kumimoji="0" lang="it-IT" sz="9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91426" marR="91426" marT="45710" marB="45710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Città</a:t>
                      </a:r>
                      <a:endParaRPr kumimoji="0" lang="it-IT" sz="9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91426" marR="91426"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Denominazione centro</a:t>
                      </a:r>
                      <a:endParaRPr kumimoji="0" lang="it-IT" sz="9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91426" marR="91426"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Status</a:t>
                      </a:r>
                      <a:endParaRPr kumimoji="0" lang="it-IT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91426" marR="91426"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Active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91426" marR="91426"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End of Treatment</a:t>
                      </a:r>
                    </a:p>
                  </a:txBody>
                  <a:tcPr marL="91426" marR="91426"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Tot Arruolati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91426" marR="91426"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Grazia Arpino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Napoli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Università degli Studi Federico II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Attivo: 18 pazienti arruolati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17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Vincenzo Montesarchio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Napoli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Ospedale Monaldi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Attivo: 12 pazienti arruolati 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Fabio Puglisi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Aviano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Istituto Nazionale Tumori - Aviano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Attivo: 9 pazienti arruolati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Simona Gasparro *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Roma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Ist. Nazionale Tumori Regina Elena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Attivo: 8 pazienti arruolati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Michele Orditura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Napoli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Università degli Studi L. Vanvitelli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Attivo: 5 pazienti arruolati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Lucia Del Mastro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Genova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A.O.U. - San Martino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Attivo: 5 pazienti arruolati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Giuseppina Sanna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Prato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Nuovo </a:t>
                      </a:r>
                      <a:r>
                        <a:rPr kumimoji="0" lang="it-IT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Osp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 di Prato S. Stefano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Attivo: 4 pazienti arruolati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Vincenzo Adamo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Messina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A.O. Papardo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Attivo: 1 paziente arruolato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Teresa Gamucci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Roma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Ospedale Sandro Pertini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Attivo: 1 paziente arruolato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Giuseppe Cairo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Lecce 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Ospedale Vito Fazzi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Attivo: 1 paziente arruolato (attesa registrazione)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*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Paola Lucia Poletti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Bergamo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Osp. Riuniti ASST Papa Giovanni XXIII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Attivo: atteso 1° paziente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Ferdinando Riccardi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Napoli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A.O.R.N. "A. Cardarelli"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Atteso parere completo - Convenzione in gestione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Antonio Febbraro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Benevento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Fatebenefratelli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Convenzione in gestione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Michelino De Laurentiis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Napoli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Fondazione G.Pascale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Convenzione in gestione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Filippo Montemurro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Candiolo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Fond. Piemonte per l'Oncologia IRCCS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Attesa parere CE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Saverio Cineri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Brindisi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ASL - Brindisi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Attesa parere CE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Andrea Michelotti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Pisa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A.O.U. Ospedale S. Chiara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Richieste CE in gestione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Salvatore Del 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Prete</a:t>
                      </a: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Frattamaggiore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Ospedale civile S. Giovanni di Dio 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Atteso riscontro del centro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Angela Toss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Modena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A.O.U. di Modena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Richieste CE su natura studio</a:t>
                      </a: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853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Tot. centri partecipanti: 19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 : 12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 EOT: 52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 PTS: 64</a:t>
                      </a:r>
                    </a:p>
                  </a:txBody>
                  <a:tcPr marL="91426" marR="91426" marT="45710" marB="45710" anchor="ctr" horzOverflow="overflow">
                    <a:lnL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8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66967" y="6530432"/>
            <a:ext cx="27146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 dirty="0">
                <a:solidFill>
                  <a:schemeClr val="bg1"/>
                </a:solidFill>
              </a:rPr>
              <a:t>* </a:t>
            </a:r>
            <a:r>
              <a:rPr lang="it-IT" sz="900" dirty="0">
                <a:solidFill>
                  <a:schemeClr val="bg1"/>
                </a:solidFill>
              </a:rPr>
              <a:t>Chiesta registrazione in </a:t>
            </a:r>
            <a:r>
              <a:rPr lang="it-IT" sz="900" dirty="0" err="1">
                <a:solidFill>
                  <a:schemeClr val="bg1"/>
                </a:solidFill>
              </a:rPr>
              <a:t>eCRF</a:t>
            </a:r>
            <a:endParaRPr lang="it-IT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9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1175917" y="1448732"/>
            <a:ext cx="9849556" cy="4412074"/>
            <a:chOff x="2821338" y="3915950"/>
            <a:chExt cx="6837363" cy="2352674"/>
          </a:xfrm>
        </p:grpSpPr>
        <p:cxnSp>
          <p:nvCxnSpPr>
            <p:cNvPr id="205" name="Connettore 1 204"/>
            <p:cNvCxnSpPr>
              <a:cxnSpLocks noChangeShapeType="1"/>
              <a:endCxn id="206" idx="0"/>
            </p:cNvCxnSpPr>
            <p:nvPr/>
          </p:nvCxnSpPr>
          <p:spPr bwMode="auto">
            <a:xfrm>
              <a:off x="4303745" y="4608211"/>
              <a:ext cx="30481" cy="5783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Connettore 1 144"/>
            <p:cNvCxnSpPr>
              <a:cxnSpLocks noChangeShapeType="1"/>
              <a:endCxn id="163" idx="4"/>
            </p:cNvCxnSpPr>
            <p:nvPr/>
          </p:nvCxnSpPr>
          <p:spPr bwMode="auto">
            <a:xfrm rot="16200000" flipV="1">
              <a:off x="6718650" y="5011326"/>
              <a:ext cx="8032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Connettore 1 146"/>
            <p:cNvCxnSpPr>
              <a:cxnSpLocks noChangeShapeType="1"/>
            </p:cNvCxnSpPr>
            <p:nvPr/>
          </p:nvCxnSpPr>
          <p:spPr bwMode="auto">
            <a:xfrm>
              <a:off x="3332513" y="4568413"/>
              <a:ext cx="0" cy="10810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CasellaDiTesto 147"/>
            <p:cNvSpPr txBox="1">
              <a:spLocks noChangeArrowheads="1"/>
            </p:cNvSpPr>
            <p:nvPr/>
          </p:nvSpPr>
          <p:spPr bwMode="auto">
            <a:xfrm>
              <a:off x="3619851" y="4314413"/>
              <a:ext cx="9429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it-IT" sz="1000">
                  <a:solidFill>
                    <a:schemeClr val="bg2"/>
                  </a:solidFill>
                </a:rPr>
                <a:t> </a:t>
              </a:r>
            </a:p>
            <a:p>
              <a:endParaRPr lang="it-IT" sz="1000">
                <a:solidFill>
                  <a:schemeClr val="bg2"/>
                </a:solidFill>
              </a:endParaRPr>
            </a:p>
          </p:txBody>
        </p:sp>
        <p:cxnSp>
          <p:nvCxnSpPr>
            <p:cNvPr id="149" name="Connettore 2 148"/>
            <p:cNvCxnSpPr>
              <a:cxnSpLocks/>
            </p:cNvCxnSpPr>
            <p:nvPr/>
          </p:nvCxnSpPr>
          <p:spPr bwMode="auto">
            <a:xfrm>
              <a:off x="3088038" y="4562063"/>
              <a:ext cx="5746750" cy="635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Connettore 1 149"/>
            <p:cNvCxnSpPr>
              <a:cxnSpLocks noChangeShapeType="1"/>
            </p:cNvCxnSpPr>
            <p:nvPr/>
          </p:nvCxnSpPr>
          <p:spPr bwMode="auto">
            <a:xfrm>
              <a:off x="4131026" y="4562063"/>
              <a:ext cx="0" cy="244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1" name="Ovale 150"/>
            <p:cNvSpPr>
              <a:spLocks noChangeArrowheads="1"/>
            </p:cNvSpPr>
            <p:nvPr/>
          </p:nvSpPr>
          <p:spPr bwMode="auto">
            <a:xfrm>
              <a:off x="3146776" y="4519200"/>
              <a:ext cx="90487" cy="90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152" name="Ovale 151"/>
            <p:cNvSpPr>
              <a:spLocks noChangeArrowheads="1"/>
            </p:cNvSpPr>
            <p:nvPr/>
          </p:nvSpPr>
          <p:spPr bwMode="auto">
            <a:xfrm>
              <a:off x="3303938" y="4519200"/>
              <a:ext cx="90488" cy="90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153" name="Ovale 152"/>
            <p:cNvSpPr>
              <a:spLocks noChangeArrowheads="1"/>
            </p:cNvSpPr>
            <p:nvPr/>
          </p:nvSpPr>
          <p:spPr bwMode="auto">
            <a:xfrm>
              <a:off x="3461101" y="4519200"/>
              <a:ext cx="90487" cy="90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154" name="Ovale 153"/>
            <p:cNvSpPr>
              <a:spLocks noChangeArrowheads="1"/>
            </p:cNvSpPr>
            <p:nvPr/>
          </p:nvSpPr>
          <p:spPr bwMode="auto">
            <a:xfrm>
              <a:off x="3618263" y="4519200"/>
              <a:ext cx="90488" cy="904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155" name="Ovale 154"/>
            <p:cNvSpPr>
              <a:spLocks noChangeArrowheads="1"/>
            </p:cNvSpPr>
            <p:nvPr/>
          </p:nvSpPr>
          <p:spPr bwMode="auto">
            <a:xfrm>
              <a:off x="3775426" y="4519200"/>
              <a:ext cx="90487" cy="904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156" name="Ovale 155"/>
            <p:cNvSpPr>
              <a:spLocks noChangeArrowheads="1"/>
            </p:cNvSpPr>
            <p:nvPr/>
          </p:nvSpPr>
          <p:spPr bwMode="auto">
            <a:xfrm>
              <a:off x="4089751" y="4519200"/>
              <a:ext cx="90487" cy="904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157" name="Ovale 156"/>
            <p:cNvSpPr>
              <a:spLocks noChangeArrowheads="1"/>
            </p:cNvSpPr>
            <p:nvPr/>
          </p:nvSpPr>
          <p:spPr bwMode="auto">
            <a:xfrm>
              <a:off x="4561238" y="4519200"/>
              <a:ext cx="88900" cy="904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158" name="Ovale 157"/>
            <p:cNvSpPr/>
            <p:nvPr/>
          </p:nvSpPr>
          <p:spPr bwMode="auto">
            <a:xfrm>
              <a:off x="5032726" y="4519200"/>
              <a:ext cx="88900" cy="904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159" name="Ovale 158"/>
            <p:cNvSpPr>
              <a:spLocks noChangeArrowheads="1"/>
            </p:cNvSpPr>
            <p:nvPr/>
          </p:nvSpPr>
          <p:spPr bwMode="auto">
            <a:xfrm>
              <a:off x="5345463" y="4519200"/>
              <a:ext cx="90488" cy="904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160" name="Ovale 159"/>
            <p:cNvSpPr/>
            <p:nvPr/>
          </p:nvSpPr>
          <p:spPr bwMode="auto">
            <a:xfrm>
              <a:off x="5816951" y="4519200"/>
              <a:ext cx="90487" cy="9048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1" name="Ovale 160"/>
            <p:cNvSpPr/>
            <p:nvPr/>
          </p:nvSpPr>
          <p:spPr bwMode="auto">
            <a:xfrm>
              <a:off x="6288438" y="4519200"/>
              <a:ext cx="90488" cy="9048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2" name="Ovale 161"/>
            <p:cNvSpPr/>
            <p:nvPr/>
          </p:nvSpPr>
          <p:spPr bwMode="auto">
            <a:xfrm>
              <a:off x="6602763" y="4519200"/>
              <a:ext cx="90488" cy="9048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3" name="Ovale 162"/>
            <p:cNvSpPr/>
            <p:nvPr/>
          </p:nvSpPr>
          <p:spPr bwMode="auto">
            <a:xfrm>
              <a:off x="7074251" y="4519200"/>
              <a:ext cx="90487" cy="9048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4" name="Rettangolo 163"/>
            <p:cNvSpPr/>
            <p:nvPr/>
          </p:nvSpPr>
          <p:spPr bwMode="auto">
            <a:xfrm>
              <a:off x="3588101" y="4822413"/>
              <a:ext cx="1060450" cy="288925"/>
            </a:xfrm>
            <a:prstGeom prst="rect">
              <a:avLst/>
            </a:prstGeom>
            <a:ln w="9525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it-IT" sz="1200" b="1" dirty="0">
                  <a:solidFill>
                    <a:srgbClr val="000000"/>
                  </a:solidFill>
                  <a:latin typeface="+mj-lt"/>
                </a:rPr>
                <a:t>Approvazione CE </a:t>
              </a:r>
            </a:p>
            <a:p>
              <a:pPr algn="ctr" eaLnBrk="1" hangingPunct="1">
                <a:defRPr/>
              </a:pPr>
              <a:r>
                <a:rPr lang="it-IT" sz="1200" b="1" dirty="0">
                  <a:solidFill>
                    <a:srgbClr val="000000"/>
                  </a:solidFill>
                  <a:latin typeface="+mj-lt"/>
                </a:rPr>
                <a:t>Coordinatore</a:t>
              </a:r>
            </a:p>
          </p:txBody>
        </p:sp>
        <p:sp>
          <p:nvSpPr>
            <p:cNvPr id="165" name="Ovale 164"/>
            <p:cNvSpPr>
              <a:spLocks noChangeArrowheads="1"/>
            </p:cNvSpPr>
            <p:nvPr/>
          </p:nvSpPr>
          <p:spPr bwMode="auto">
            <a:xfrm>
              <a:off x="3932588" y="4519200"/>
              <a:ext cx="90488" cy="904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166" name="Ovale 165"/>
            <p:cNvSpPr>
              <a:spLocks noChangeArrowheads="1"/>
            </p:cNvSpPr>
            <p:nvPr/>
          </p:nvSpPr>
          <p:spPr bwMode="auto">
            <a:xfrm>
              <a:off x="4404076" y="4519200"/>
              <a:ext cx="90487" cy="904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167" name="Ovale 166"/>
            <p:cNvSpPr>
              <a:spLocks noChangeArrowheads="1"/>
            </p:cNvSpPr>
            <p:nvPr/>
          </p:nvSpPr>
          <p:spPr bwMode="auto">
            <a:xfrm>
              <a:off x="4718401" y="4519200"/>
              <a:ext cx="88900" cy="904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168" name="Ovale 167"/>
            <p:cNvSpPr>
              <a:spLocks noChangeArrowheads="1"/>
            </p:cNvSpPr>
            <p:nvPr/>
          </p:nvSpPr>
          <p:spPr bwMode="auto">
            <a:xfrm>
              <a:off x="4875563" y="4519200"/>
              <a:ext cx="88900" cy="904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169" name="Ovale 168"/>
            <p:cNvSpPr>
              <a:spLocks noChangeArrowheads="1"/>
            </p:cNvSpPr>
            <p:nvPr/>
          </p:nvSpPr>
          <p:spPr bwMode="auto">
            <a:xfrm>
              <a:off x="5189888" y="4519200"/>
              <a:ext cx="88900" cy="904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/>
              <a:endParaRPr lang="it-IT" sz="1000">
                <a:solidFill>
                  <a:srgbClr val="000000"/>
                </a:solidFill>
              </a:endParaRPr>
            </a:p>
          </p:txBody>
        </p:sp>
        <p:sp>
          <p:nvSpPr>
            <p:cNvPr id="170" name="Ovale 169"/>
            <p:cNvSpPr/>
            <p:nvPr/>
          </p:nvSpPr>
          <p:spPr bwMode="auto">
            <a:xfrm>
              <a:off x="5512151" y="4519200"/>
              <a:ext cx="90487" cy="9048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1" name="Ovale 170"/>
            <p:cNvSpPr/>
            <p:nvPr/>
          </p:nvSpPr>
          <p:spPr bwMode="auto">
            <a:xfrm>
              <a:off x="5659788" y="4519200"/>
              <a:ext cx="90488" cy="9048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2" name="Ovale 171"/>
            <p:cNvSpPr/>
            <p:nvPr/>
          </p:nvSpPr>
          <p:spPr bwMode="auto">
            <a:xfrm>
              <a:off x="5974113" y="4519200"/>
              <a:ext cx="90488" cy="9048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3" name="Ovale 172"/>
            <p:cNvSpPr/>
            <p:nvPr/>
          </p:nvSpPr>
          <p:spPr bwMode="auto">
            <a:xfrm>
              <a:off x="6131276" y="4519200"/>
              <a:ext cx="90487" cy="9048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4" name="Ovale 173"/>
            <p:cNvSpPr/>
            <p:nvPr/>
          </p:nvSpPr>
          <p:spPr bwMode="auto">
            <a:xfrm>
              <a:off x="6445601" y="4519200"/>
              <a:ext cx="90487" cy="9048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5" name="Ovale 174"/>
            <p:cNvSpPr/>
            <p:nvPr/>
          </p:nvSpPr>
          <p:spPr bwMode="auto">
            <a:xfrm>
              <a:off x="6759926" y="4519200"/>
              <a:ext cx="90487" cy="9048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6" name="Ovale 175"/>
            <p:cNvSpPr/>
            <p:nvPr/>
          </p:nvSpPr>
          <p:spPr bwMode="auto">
            <a:xfrm>
              <a:off x="6917088" y="4519200"/>
              <a:ext cx="90488" cy="9048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7" name="Ovale 176"/>
            <p:cNvSpPr/>
            <p:nvPr/>
          </p:nvSpPr>
          <p:spPr bwMode="auto">
            <a:xfrm>
              <a:off x="7231413" y="4519200"/>
              <a:ext cx="90488" cy="9048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8" name="Rettangolo 177"/>
            <p:cNvSpPr/>
            <p:nvPr/>
          </p:nvSpPr>
          <p:spPr bwMode="auto">
            <a:xfrm>
              <a:off x="2919291" y="5621262"/>
              <a:ext cx="829365" cy="147706"/>
            </a:xfrm>
            <a:prstGeom prst="rect">
              <a:avLst/>
            </a:prstGeom>
            <a:ln w="9525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it-IT" sz="1200" b="1" dirty="0">
                  <a:solidFill>
                    <a:srgbClr val="000000"/>
                  </a:solidFill>
                  <a:latin typeface="+mj-lt"/>
                </a:rPr>
                <a:t>Protocollo 1.0</a:t>
              </a:r>
            </a:p>
          </p:txBody>
        </p:sp>
        <p:cxnSp>
          <p:nvCxnSpPr>
            <p:cNvPr id="179" name="Connettore 2 178"/>
            <p:cNvCxnSpPr>
              <a:cxnSpLocks/>
            </p:cNvCxnSpPr>
            <p:nvPr/>
          </p:nvCxnSpPr>
          <p:spPr bwMode="auto">
            <a:xfrm>
              <a:off x="4377088" y="4171538"/>
              <a:ext cx="42751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0" name="CasellaDiTesto 179"/>
            <p:cNvSpPr txBox="1">
              <a:spLocks noChangeArrowheads="1"/>
            </p:cNvSpPr>
            <p:nvPr/>
          </p:nvSpPr>
          <p:spPr bwMode="auto">
            <a:xfrm>
              <a:off x="8438126" y="4314417"/>
              <a:ext cx="5238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it-IT" sz="900">
                  <a:solidFill>
                    <a:srgbClr val="000000"/>
                  </a:solidFill>
                </a:rPr>
                <a:t>Dec</a:t>
              </a:r>
            </a:p>
            <a:p>
              <a:endParaRPr lang="it-IT" sz="900">
                <a:solidFill>
                  <a:schemeClr val="bg2"/>
                </a:solidFill>
              </a:endParaRPr>
            </a:p>
          </p:txBody>
        </p:sp>
        <p:sp>
          <p:nvSpPr>
            <p:cNvPr id="181" name="CasellaDiTesto 180"/>
            <p:cNvSpPr txBox="1">
              <a:spLocks noChangeArrowheads="1"/>
            </p:cNvSpPr>
            <p:nvPr/>
          </p:nvSpPr>
          <p:spPr bwMode="auto">
            <a:xfrm>
              <a:off x="4719988" y="3915950"/>
              <a:ext cx="3810000" cy="14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/>
              <a:r>
                <a:rPr lang="it-IT" sz="1200" dirty="0">
                  <a:solidFill>
                    <a:srgbClr val="FF0000"/>
                  </a:solidFill>
                </a:rPr>
                <a:t>*</a:t>
              </a:r>
              <a:r>
                <a:rPr lang="it-IT" sz="1200" dirty="0">
                  <a:solidFill>
                    <a:srgbClr val="000000"/>
                  </a:solidFill>
                </a:rPr>
                <a:t> Ipotesi di 24 mesi di arruolamento stimati + 18 di trattamento  </a:t>
              </a:r>
            </a:p>
          </p:txBody>
        </p:sp>
        <p:sp>
          <p:nvSpPr>
            <p:cNvPr id="182" name="CasellaDiTesto 181"/>
            <p:cNvSpPr txBox="1">
              <a:spLocks noChangeArrowheads="1"/>
            </p:cNvSpPr>
            <p:nvPr/>
          </p:nvSpPr>
          <p:spPr bwMode="auto">
            <a:xfrm>
              <a:off x="2821338" y="4147725"/>
              <a:ext cx="10985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/>
              <a:r>
                <a:rPr lang="it-IT" sz="1000" b="1">
                  <a:solidFill>
                    <a:srgbClr val="000000"/>
                  </a:solidFill>
                </a:rPr>
                <a:t>2018</a:t>
              </a:r>
            </a:p>
          </p:txBody>
        </p:sp>
        <p:sp>
          <p:nvSpPr>
            <p:cNvPr id="183" name="CasellaDiTesto 182"/>
            <p:cNvSpPr txBox="1">
              <a:spLocks noChangeArrowheads="1"/>
            </p:cNvSpPr>
            <p:nvPr/>
          </p:nvSpPr>
          <p:spPr bwMode="auto">
            <a:xfrm>
              <a:off x="4134201" y="4166775"/>
              <a:ext cx="11001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/>
              <a:r>
                <a:rPr lang="it-IT" sz="1000" b="1" dirty="0">
                  <a:solidFill>
                    <a:srgbClr val="000000"/>
                  </a:solidFill>
                </a:rPr>
                <a:t>2019</a:t>
              </a:r>
            </a:p>
          </p:txBody>
        </p:sp>
        <p:sp>
          <p:nvSpPr>
            <p:cNvPr id="184" name="CasellaDiTesto 183"/>
            <p:cNvSpPr txBox="1">
              <a:spLocks noChangeArrowheads="1"/>
            </p:cNvSpPr>
            <p:nvPr/>
          </p:nvSpPr>
          <p:spPr bwMode="auto">
            <a:xfrm>
              <a:off x="5704238" y="4166775"/>
              <a:ext cx="11001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/>
              <a:r>
                <a:rPr lang="it-IT" sz="1000" b="1">
                  <a:solidFill>
                    <a:srgbClr val="000000"/>
                  </a:solidFill>
                </a:rPr>
                <a:t>2020</a:t>
              </a:r>
            </a:p>
          </p:txBody>
        </p:sp>
        <p:sp>
          <p:nvSpPr>
            <p:cNvPr id="185" name="Ovale 184"/>
            <p:cNvSpPr>
              <a:spLocks noChangeArrowheads="1"/>
            </p:cNvSpPr>
            <p:nvPr/>
          </p:nvSpPr>
          <p:spPr bwMode="auto">
            <a:xfrm>
              <a:off x="4261201" y="4519200"/>
              <a:ext cx="90487" cy="904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/>
              <a:endParaRPr lang="it-IT" sz="1000">
                <a:solidFill>
                  <a:srgbClr val="000000"/>
                </a:solidFill>
              </a:endParaRPr>
            </a:p>
          </p:txBody>
        </p:sp>
        <p:cxnSp>
          <p:nvCxnSpPr>
            <p:cNvPr id="186" name="Connettore 1 185"/>
            <p:cNvCxnSpPr>
              <a:cxnSpLocks noChangeShapeType="1"/>
            </p:cNvCxnSpPr>
            <p:nvPr/>
          </p:nvCxnSpPr>
          <p:spPr bwMode="auto">
            <a:xfrm flipH="1">
              <a:off x="8590313" y="4623975"/>
              <a:ext cx="1588" cy="5397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7" name="Rettangolo 186"/>
            <p:cNvSpPr/>
            <p:nvPr/>
          </p:nvSpPr>
          <p:spPr bwMode="auto">
            <a:xfrm>
              <a:off x="7672738" y="4911313"/>
              <a:ext cx="1985963" cy="288925"/>
            </a:xfrm>
            <a:prstGeom prst="rect">
              <a:avLst/>
            </a:prstGeom>
            <a:ln w="9525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it-IT" sz="1400" b="1" dirty="0">
                  <a:solidFill>
                    <a:srgbClr val="FF0000"/>
                  </a:solidFill>
                  <a:latin typeface="+mj-lt"/>
                </a:rPr>
                <a:t>Stima Last </a:t>
              </a:r>
              <a:r>
                <a:rPr lang="it-IT" sz="1400" b="1" dirty="0" err="1">
                  <a:solidFill>
                    <a:srgbClr val="FF0000"/>
                  </a:solidFill>
                  <a:latin typeface="+mj-lt"/>
                </a:rPr>
                <a:t>Patient</a:t>
              </a:r>
              <a:r>
                <a:rPr lang="it-IT" sz="1400" b="1" dirty="0">
                  <a:solidFill>
                    <a:srgbClr val="FF0000"/>
                  </a:solidFill>
                  <a:latin typeface="+mj-lt"/>
                </a:rPr>
                <a:t> Last </a:t>
              </a:r>
              <a:r>
                <a:rPr lang="it-IT" sz="1400" b="1" dirty="0" err="1">
                  <a:solidFill>
                    <a:srgbClr val="FF0000"/>
                  </a:solidFill>
                  <a:latin typeface="+mj-lt"/>
                </a:rPr>
                <a:t>Visit</a:t>
              </a:r>
              <a:endParaRPr lang="it-IT" sz="1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8" name="CasellaDiTesto 187"/>
            <p:cNvSpPr txBox="1">
              <a:spLocks noChangeArrowheads="1"/>
            </p:cNvSpPr>
            <p:nvPr/>
          </p:nvSpPr>
          <p:spPr bwMode="auto">
            <a:xfrm>
              <a:off x="3208180" y="4309901"/>
              <a:ext cx="4619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it-IT" sz="900" dirty="0" err="1">
                  <a:solidFill>
                    <a:srgbClr val="000000"/>
                  </a:solidFill>
                </a:rPr>
                <a:t>Nov</a:t>
              </a:r>
              <a:r>
                <a:rPr lang="it-IT" sz="1000" dirty="0">
                  <a:solidFill>
                    <a:srgbClr val="000000"/>
                  </a:solidFill>
                </a:rPr>
                <a:t> </a:t>
              </a:r>
            </a:p>
            <a:p>
              <a:endParaRPr lang="it-IT" sz="1000" dirty="0">
                <a:solidFill>
                  <a:srgbClr val="000000"/>
                </a:solidFill>
              </a:endParaRPr>
            </a:p>
          </p:txBody>
        </p:sp>
        <p:sp>
          <p:nvSpPr>
            <p:cNvPr id="189" name="Ovale 188"/>
            <p:cNvSpPr/>
            <p:nvPr/>
          </p:nvSpPr>
          <p:spPr bwMode="auto">
            <a:xfrm>
              <a:off x="7736238" y="4520788"/>
              <a:ext cx="90488" cy="904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0" name="Ovale 189"/>
            <p:cNvSpPr/>
            <p:nvPr/>
          </p:nvSpPr>
          <p:spPr bwMode="auto">
            <a:xfrm>
              <a:off x="8207726" y="4520788"/>
              <a:ext cx="90487" cy="904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1" name="Ovale 190"/>
            <p:cNvSpPr/>
            <p:nvPr/>
          </p:nvSpPr>
          <p:spPr bwMode="auto">
            <a:xfrm>
              <a:off x="8522051" y="4520788"/>
              <a:ext cx="90487" cy="9048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2" name="Ovale 191"/>
            <p:cNvSpPr/>
            <p:nvPr/>
          </p:nvSpPr>
          <p:spPr bwMode="auto">
            <a:xfrm>
              <a:off x="7421913" y="4520788"/>
              <a:ext cx="90488" cy="904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3" name="Ovale 192"/>
            <p:cNvSpPr/>
            <p:nvPr/>
          </p:nvSpPr>
          <p:spPr bwMode="auto">
            <a:xfrm>
              <a:off x="7579076" y="4520788"/>
              <a:ext cx="90487" cy="904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4" name="Ovale 193"/>
            <p:cNvSpPr/>
            <p:nvPr/>
          </p:nvSpPr>
          <p:spPr bwMode="auto">
            <a:xfrm>
              <a:off x="7893401" y="4520788"/>
              <a:ext cx="90487" cy="904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5" name="Ovale 194"/>
            <p:cNvSpPr/>
            <p:nvPr/>
          </p:nvSpPr>
          <p:spPr bwMode="auto">
            <a:xfrm>
              <a:off x="8050563" y="4520788"/>
              <a:ext cx="90488" cy="904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6" name="Ovale 195"/>
            <p:cNvSpPr/>
            <p:nvPr/>
          </p:nvSpPr>
          <p:spPr bwMode="auto">
            <a:xfrm>
              <a:off x="8364888" y="4520788"/>
              <a:ext cx="90488" cy="904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it-IT" sz="1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7" name="Rettangolo 196"/>
            <p:cNvSpPr/>
            <p:nvPr/>
          </p:nvSpPr>
          <p:spPr bwMode="auto">
            <a:xfrm>
              <a:off x="4485038" y="5614575"/>
              <a:ext cx="1098550" cy="288925"/>
            </a:xfrm>
            <a:prstGeom prst="rect">
              <a:avLst/>
            </a:prstGeom>
            <a:ln w="9525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it-IT" sz="1400" b="1" dirty="0">
                  <a:solidFill>
                    <a:srgbClr val="FF0000"/>
                  </a:solidFill>
                  <a:latin typeface="+mj-lt"/>
                </a:rPr>
                <a:t>First </a:t>
              </a:r>
              <a:r>
                <a:rPr lang="it-IT" sz="1400" b="1" dirty="0" err="1">
                  <a:solidFill>
                    <a:srgbClr val="FF0000"/>
                  </a:solidFill>
                  <a:latin typeface="+mj-lt"/>
                </a:rPr>
                <a:t>Patient</a:t>
              </a:r>
              <a:r>
                <a:rPr lang="it-IT" sz="1400" b="1" dirty="0">
                  <a:solidFill>
                    <a:srgbClr val="FF0000"/>
                  </a:solidFill>
                  <a:latin typeface="+mj-lt"/>
                </a:rPr>
                <a:t> In</a:t>
              </a:r>
            </a:p>
          </p:txBody>
        </p:sp>
        <p:sp>
          <p:nvSpPr>
            <p:cNvPr id="198" name="CasellaDiTesto 197"/>
            <p:cNvSpPr txBox="1">
              <a:spLocks noChangeArrowheads="1"/>
            </p:cNvSpPr>
            <p:nvPr/>
          </p:nvSpPr>
          <p:spPr bwMode="auto">
            <a:xfrm>
              <a:off x="3968593" y="4309904"/>
              <a:ext cx="4619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it-IT" sz="900" dirty="0" err="1">
                  <a:solidFill>
                    <a:srgbClr val="000000"/>
                  </a:solidFill>
                </a:rPr>
                <a:t>Apr</a:t>
              </a:r>
              <a:r>
                <a:rPr lang="it-IT" sz="1000" dirty="0">
                  <a:solidFill>
                    <a:srgbClr val="000000"/>
                  </a:solidFill>
                </a:rPr>
                <a:t> </a:t>
              </a:r>
            </a:p>
            <a:p>
              <a:endParaRPr lang="it-IT" sz="1000" dirty="0">
                <a:solidFill>
                  <a:srgbClr val="000000"/>
                </a:solidFill>
              </a:endParaRPr>
            </a:p>
          </p:txBody>
        </p:sp>
        <p:sp>
          <p:nvSpPr>
            <p:cNvPr id="199" name="CasellaDiTesto 198"/>
            <p:cNvSpPr txBox="1">
              <a:spLocks noChangeArrowheads="1"/>
            </p:cNvSpPr>
            <p:nvPr/>
          </p:nvSpPr>
          <p:spPr bwMode="auto">
            <a:xfrm>
              <a:off x="4948261" y="4298538"/>
              <a:ext cx="463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it-IT" sz="900" dirty="0" err="1">
                  <a:solidFill>
                    <a:srgbClr val="000000"/>
                  </a:solidFill>
                </a:rPr>
                <a:t>Oct</a:t>
              </a:r>
              <a:endParaRPr lang="it-IT" sz="1000" dirty="0">
                <a:solidFill>
                  <a:srgbClr val="000000"/>
                </a:solidFill>
              </a:endParaRPr>
            </a:p>
            <a:p>
              <a:endParaRPr lang="it-IT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200" name="Connettore 1 199"/>
            <p:cNvCxnSpPr>
              <a:cxnSpLocks noChangeShapeType="1"/>
            </p:cNvCxnSpPr>
            <p:nvPr/>
          </p:nvCxnSpPr>
          <p:spPr bwMode="auto">
            <a:xfrm>
              <a:off x="5080351" y="4608100"/>
              <a:ext cx="0" cy="10064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1" name="CasellaDiTesto 200"/>
            <p:cNvSpPr txBox="1">
              <a:spLocks noChangeArrowheads="1"/>
            </p:cNvSpPr>
            <p:nvPr/>
          </p:nvSpPr>
          <p:spPr bwMode="auto">
            <a:xfrm>
              <a:off x="8088663" y="4166775"/>
              <a:ext cx="11001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/>
              <a:r>
                <a:rPr lang="it-IT" sz="1000" b="1">
                  <a:solidFill>
                    <a:srgbClr val="000000"/>
                  </a:solidFill>
                </a:rPr>
                <a:t>2022</a:t>
              </a:r>
            </a:p>
          </p:txBody>
        </p:sp>
        <p:sp>
          <p:nvSpPr>
            <p:cNvPr id="202" name="Rettangolo 201"/>
            <p:cNvSpPr/>
            <p:nvPr/>
          </p:nvSpPr>
          <p:spPr bwMode="auto">
            <a:xfrm>
              <a:off x="5167156" y="4819238"/>
              <a:ext cx="1872837" cy="436562"/>
            </a:xfrm>
            <a:prstGeom prst="rect">
              <a:avLst/>
            </a:prstGeom>
            <a:ln w="9525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it-IT" sz="1200" b="1" dirty="0">
                  <a:solidFill>
                    <a:srgbClr val="000000"/>
                  </a:solidFill>
                  <a:latin typeface="+mj-lt"/>
                </a:rPr>
                <a:t>Approvazione EM I:</a:t>
              </a:r>
            </a:p>
            <a:p>
              <a:pPr eaLnBrk="1" hangingPunct="1">
                <a:defRPr/>
              </a:pPr>
              <a:r>
                <a:rPr lang="it-IT" sz="1200" b="1" dirty="0">
                  <a:solidFill>
                    <a:srgbClr val="000000"/>
                  </a:solidFill>
                  <a:latin typeface="+mj-lt"/>
                </a:rPr>
                <a:t>Aggiunta centri/cambio P.I. </a:t>
              </a:r>
            </a:p>
            <a:p>
              <a:pPr eaLnBrk="1" hangingPunct="1">
                <a:defRPr/>
              </a:pPr>
              <a:r>
                <a:rPr lang="it-IT" sz="1200" b="1" dirty="0">
                  <a:solidFill>
                    <a:srgbClr val="000000"/>
                  </a:solidFill>
                  <a:latin typeface="+mj-lt"/>
                </a:rPr>
                <a:t>e aggiornamento IB/materiale informativo</a:t>
              </a:r>
            </a:p>
          </p:txBody>
        </p:sp>
        <p:sp>
          <p:nvSpPr>
            <p:cNvPr id="203" name="CasellaDiTesto 202"/>
            <p:cNvSpPr txBox="1">
              <a:spLocks noChangeArrowheads="1"/>
            </p:cNvSpPr>
            <p:nvPr/>
          </p:nvSpPr>
          <p:spPr bwMode="auto">
            <a:xfrm>
              <a:off x="5416033" y="4298538"/>
              <a:ext cx="411163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it-IT" sz="900" dirty="0" err="1">
                  <a:solidFill>
                    <a:srgbClr val="000000"/>
                  </a:solidFill>
                </a:rPr>
                <a:t>Jan</a:t>
              </a:r>
              <a:endParaRPr lang="it-IT" sz="900" dirty="0">
                <a:solidFill>
                  <a:srgbClr val="000000"/>
                </a:solidFill>
              </a:endParaRPr>
            </a:p>
          </p:txBody>
        </p:sp>
        <p:cxnSp>
          <p:nvCxnSpPr>
            <p:cNvPr id="204" name="Connettore 1 203"/>
            <p:cNvCxnSpPr>
              <a:cxnSpLocks noChangeShapeType="1"/>
            </p:cNvCxnSpPr>
            <p:nvPr/>
          </p:nvCxnSpPr>
          <p:spPr bwMode="auto">
            <a:xfrm>
              <a:off x="5567713" y="4608100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" name="Rettangolo 205"/>
            <p:cNvSpPr/>
            <p:nvPr/>
          </p:nvSpPr>
          <p:spPr bwMode="auto">
            <a:xfrm>
              <a:off x="3732563" y="5186578"/>
              <a:ext cx="1203325" cy="288925"/>
            </a:xfrm>
            <a:prstGeom prst="rect">
              <a:avLst/>
            </a:prstGeom>
            <a:ln w="9525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it-IT" sz="1200" b="1" dirty="0">
                  <a:solidFill>
                    <a:srgbClr val="000000"/>
                  </a:solidFill>
                  <a:latin typeface="+mj-lt"/>
                </a:rPr>
                <a:t>Autorizzazione AIFA</a:t>
              </a:r>
            </a:p>
          </p:txBody>
        </p:sp>
        <p:sp>
          <p:nvSpPr>
            <p:cNvPr id="207" name="CasellaDiTesto 206"/>
            <p:cNvSpPr txBox="1">
              <a:spLocks noChangeArrowheads="1"/>
            </p:cNvSpPr>
            <p:nvPr/>
          </p:nvSpPr>
          <p:spPr bwMode="auto">
            <a:xfrm>
              <a:off x="4223313" y="4315747"/>
              <a:ext cx="411163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it-IT" sz="900" dirty="0" err="1">
                  <a:solidFill>
                    <a:srgbClr val="000000"/>
                  </a:solidFill>
                </a:rPr>
                <a:t>May</a:t>
              </a:r>
              <a:endParaRPr lang="it-IT" sz="900" dirty="0">
                <a:solidFill>
                  <a:srgbClr val="000000"/>
                </a:solidFill>
              </a:endParaRPr>
            </a:p>
          </p:txBody>
        </p:sp>
        <p:sp>
          <p:nvSpPr>
            <p:cNvPr id="208" name="CasellaDiTesto 207"/>
            <p:cNvSpPr txBox="1">
              <a:spLocks noChangeArrowheads="1"/>
            </p:cNvSpPr>
            <p:nvPr/>
          </p:nvSpPr>
          <p:spPr bwMode="auto">
            <a:xfrm>
              <a:off x="7183788" y="4196938"/>
              <a:ext cx="11001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/>
              <a:r>
                <a:rPr lang="it-IT" sz="1000" b="1">
                  <a:solidFill>
                    <a:srgbClr val="000000"/>
                  </a:solidFill>
                </a:rPr>
                <a:t>2021</a:t>
              </a:r>
            </a:p>
          </p:txBody>
        </p:sp>
        <p:sp>
          <p:nvSpPr>
            <p:cNvPr id="209" name="CasellaDiTesto 208"/>
            <p:cNvSpPr txBox="1">
              <a:spLocks noChangeArrowheads="1"/>
            </p:cNvSpPr>
            <p:nvPr/>
          </p:nvSpPr>
          <p:spPr bwMode="auto">
            <a:xfrm>
              <a:off x="7329510" y="4298473"/>
              <a:ext cx="41116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it-IT" sz="900" dirty="0" err="1">
                  <a:solidFill>
                    <a:srgbClr val="000000"/>
                  </a:solidFill>
                </a:rPr>
                <a:t>Oct</a:t>
              </a:r>
              <a:endParaRPr lang="it-IT" sz="900" dirty="0">
                <a:solidFill>
                  <a:srgbClr val="000000"/>
                </a:solidFill>
              </a:endParaRPr>
            </a:p>
          </p:txBody>
        </p:sp>
        <p:cxnSp>
          <p:nvCxnSpPr>
            <p:cNvPr id="210" name="Connettore 1 209"/>
            <p:cNvCxnSpPr>
              <a:cxnSpLocks noChangeShapeType="1"/>
              <a:endCxn id="192" idx="4"/>
            </p:cNvCxnSpPr>
            <p:nvPr/>
          </p:nvCxnSpPr>
          <p:spPr bwMode="auto">
            <a:xfrm rot="16200000" flipV="1">
              <a:off x="6746432" y="5332794"/>
              <a:ext cx="1443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1" name="Rettangolo 210"/>
            <p:cNvSpPr/>
            <p:nvPr/>
          </p:nvSpPr>
          <p:spPr bwMode="auto">
            <a:xfrm>
              <a:off x="6926613" y="5982874"/>
              <a:ext cx="1785938" cy="285750"/>
            </a:xfrm>
            <a:prstGeom prst="rect">
              <a:avLst/>
            </a:prstGeom>
            <a:ln w="9525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it-IT" sz="1400" b="1" dirty="0">
                  <a:solidFill>
                    <a:srgbClr val="FF0000"/>
                  </a:solidFill>
                  <a:latin typeface="+mj-lt"/>
                </a:rPr>
                <a:t>Superamento I </a:t>
              </a:r>
              <a:r>
                <a:rPr lang="it-IT" sz="1400" b="1" dirty="0" err="1">
                  <a:solidFill>
                    <a:srgbClr val="FF0000"/>
                  </a:solidFill>
                  <a:latin typeface="+mj-lt"/>
                </a:rPr>
                <a:t>step</a:t>
              </a:r>
              <a:r>
                <a:rPr lang="it-IT" sz="1400" b="1" dirty="0">
                  <a:solidFill>
                    <a:srgbClr val="FF0000"/>
                  </a:solidFill>
                  <a:latin typeface="+mj-lt"/>
                </a:rPr>
                <a:t> Simon</a:t>
              </a:r>
            </a:p>
          </p:txBody>
        </p:sp>
        <p:sp>
          <p:nvSpPr>
            <p:cNvPr id="212" name="CasellaDiTesto 211"/>
            <p:cNvSpPr txBox="1">
              <a:spLocks noChangeArrowheads="1"/>
            </p:cNvSpPr>
            <p:nvPr/>
          </p:nvSpPr>
          <p:spPr bwMode="auto">
            <a:xfrm>
              <a:off x="6972323" y="4298473"/>
              <a:ext cx="4111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it-IT" sz="900" dirty="0" err="1">
                  <a:solidFill>
                    <a:srgbClr val="000000"/>
                  </a:solidFill>
                </a:rPr>
                <a:t>Aug</a:t>
              </a:r>
              <a:endParaRPr lang="it-IT" sz="900" dirty="0">
                <a:solidFill>
                  <a:srgbClr val="000000"/>
                </a:solidFill>
              </a:endParaRPr>
            </a:p>
          </p:txBody>
        </p:sp>
        <p:sp>
          <p:nvSpPr>
            <p:cNvPr id="213" name="Rettangolo 212"/>
            <p:cNvSpPr/>
            <p:nvPr/>
          </p:nvSpPr>
          <p:spPr bwMode="auto">
            <a:xfrm>
              <a:off x="5855051" y="5411375"/>
              <a:ext cx="2000250" cy="285750"/>
            </a:xfrm>
            <a:prstGeom prst="rect">
              <a:avLst/>
            </a:prstGeom>
            <a:ln w="9525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it-IT" sz="1200" b="1" dirty="0">
                  <a:solidFill>
                    <a:srgbClr val="000000"/>
                  </a:solidFill>
                  <a:latin typeface="+mj-lt"/>
                </a:rPr>
                <a:t>Interruzione per analisi di Simon</a:t>
              </a:r>
            </a:p>
          </p:txBody>
        </p:sp>
      </p:grpSp>
      <p:sp>
        <p:nvSpPr>
          <p:cNvPr id="216" name="CasellaDiTesto 215"/>
          <p:cNvSpPr txBox="1"/>
          <p:nvPr/>
        </p:nvSpPr>
        <p:spPr>
          <a:xfrm>
            <a:off x="3234075" y="212916"/>
            <a:ext cx="5731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rgbClr val="234F77"/>
                </a:solidFill>
                <a:cs typeface="Lucida Fax"/>
              </a:rPr>
              <a:t>Time-line </a:t>
            </a:r>
            <a:r>
              <a:rPr lang="it-IT" sz="5400" b="1" dirty="0" smtClean="0">
                <a:solidFill>
                  <a:srgbClr val="234F77"/>
                </a:solidFill>
                <a:cs typeface="Lucida Fax"/>
              </a:rPr>
              <a:t>stimata</a:t>
            </a:r>
            <a:endParaRPr lang="it-IT" sz="5400" b="1" dirty="0">
              <a:solidFill>
                <a:srgbClr val="234F77"/>
              </a:solidFill>
              <a:cs typeface="Lucida Fax"/>
            </a:endParaRPr>
          </a:p>
        </p:txBody>
      </p:sp>
    </p:spTree>
    <p:extLst>
      <p:ext uri="{BB962C8B-B14F-4D97-AF65-F5344CB8AC3E}">
        <p14:creationId xmlns:p14="http://schemas.microsoft.com/office/powerpoint/2010/main" val="302312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xmlns="" id="{B38CB56A-7586-0F4D-BBDB-6F6247F75AAF}"/>
              </a:ext>
            </a:extLst>
          </p:cNvPr>
          <p:cNvSpPr/>
          <p:nvPr/>
        </p:nvSpPr>
        <p:spPr>
          <a:xfrm>
            <a:off x="624108" y="1456366"/>
            <a:ext cx="2806262" cy="30269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POPOLAZIONE </a:t>
            </a:r>
            <a:r>
              <a:rPr lang="it-IT" b="1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DELLO STUDIO</a:t>
            </a:r>
          </a:p>
          <a:p>
            <a:pPr algn="ctr"/>
            <a:r>
              <a:rPr lang="en-GB" sz="1200" b="1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(n=168)</a:t>
            </a:r>
            <a:endParaRPr lang="it-IT" sz="1200" dirty="0">
              <a:solidFill>
                <a:srgbClr val="234F77"/>
              </a:solidFill>
              <a:latin typeface="Calibri Light" charset="0"/>
              <a:ea typeface="MS Mincho" charset="0"/>
              <a:cs typeface="MS Mincho" charset="0"/>
            </a:endParaRPr>
          </a:p>
          <a:p>
            <a:pPr algn="ctr"/>
            <a:r>
              <a:rPr lang="en-GB" sz="11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 </a:t>
            </a:r>
            <a:endParaRPr lang="it-IT" sz="1100" dirty="0">
              <a:solidFill>
                <a:srgbClr val="234F77"/>
              </a:solidFill>
              <a:latin typeface="Calibri Light" charset="0"/>
              <a:ea typeface="MS Mincho" charset="0"/>
              <a:cs typeface="MS Mincho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sz="1200" dirty="0" err="1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Pazienti</a:t>
            </a:r>
            <a:r>
              <a:rPr lang="en-GB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  </a:t>
            </a:r>
            <a:r>
              <a:rPr lang="en-GB" sz="1200" dirty="0" smtClean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pre- </a:t>
            </a:r>
            <a:r>
              <a:rPr lang="en-GB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e </a:t>
            </a:r>
            <a:r>
              <a:rPr lang="en-GB" sz="1200" dirty="0" smtClean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post- </a:t>
            </a:r>
            <a:r>
              <a:rPr lang="en-GB" sz="1200" dirty="0" err="1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menopausale</a:t>
            </a:r>
            <a:r>
              <a:rPr lang="en-GB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 con Carcinoma </a:t>
            </a:r>
            <a:r>
              <a:rPr lang="en-GB" sz="1200" dirty="0" err="1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mammario</a:t>
            </a:r>
            <a:r>
              <a:rPr lang="en-GB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 </a:t>
            </a:r>
            <a:r>
              <a:rPr lang="en-GB" sz="1200" dirty="0" err="1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alla</a:t>
            </a:r>
            <a:r>
              <a:rPr lang="en-GB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 </a:t>
            </a:r>
            <a:r>
              <a:rPr lang="en-GB" sz="1200" dirty="0" err="1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mammella</a:t>
            </a:r>
            <a:r>
              <a:rPr lang="en-GB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 HER2 </a:t>
            </a:r>
            <a:r>
              <a:rPr lang="en-GB" sz="1200" dirty="0" err="1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negativo</a:t>
            </a:r>
            <a:r>
              <a:rPr lang="it-IT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 HR+</a:t>
            </a:r>
          </a:p>
          <a:p>
            <a:pPr algn="ctr"/>
            <a:r>
              <a:rPr lang="en-US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 </a:t>
            </a:r>
            <a:endParaRPr lang="it-IT" sz="1200" dirty="0">
              <a:solidFill>
                <a:srgbClr val="234F77"/>
              </a:solidFill>
              <a:latin typeface="Calibri Light" charset="0"/>
              <a:ea typeface="MS Mincho" charset="0"/>
              <a:cs typeface="MS Mincho" charset="0"/>
            </a:endParaRPr>
          </a:p>
          <a:p>
            <a:pPr marL="171450" indent="-171450">
              <a:buFont typeface="Arial"/>
              <a:buChar char="•"/>
            </a:pPr>
            <a:r>
              <a:rPr lang="it-IT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Progressione dopo la terapia standard di prima  </a:t>
            </a:r>
            <a:r>
              <a:rPr lang="it-IT" sz="1200" dirty="0" smtClean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linea con AI or </a:t>
            </a:r>
            <a:r>
              <a:rPr lang="it-IT" sz="1200" dirty="0" err="1" smtClean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Tamoxifene</a:t>
            </a:r>
            <a:r>
              <a:rPr lang="it-IT" sz="1200" dirty="0" smtClean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 ± Analogo LHRH + </a:t>
            </a:r>
            <a:r>
              <a:rPr lang="it-IT" sz="1200" dirty="0">
                <a:solidFill>
                  <a:srgbClr val="234F77"/>
                </a:solidFill>
                <a:latin typeface="Calibri Light" charset="0"/>
                <a:ea typeface="MS Mincho" charset="0"/>
                <a:cs typeface="MS Mincho" charset="0"/>
              </a:rPr>
              <a:t>inibitore CDK4/6</a:t>
            </a:r>
            <a:endParaRPr lang="it-IT" sz="1200" dirty="0">
              <a:solidFill>
                <a:srgbClr val="234F77"/>
              </a:solidFill>
              <a:latin typeface="Calibri Light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xmlns="" id="{ADF8EFE9-8499-FD46-A2D6-CFDCEDA60B32}"/>
              </a:ext>
            </a:extLst>
          </p:cNvPr>
          <p:cNvSpPr/>
          <p:nvPr/>
        </p:nvSpPr>
        <p:spPr>
          <a:xfrm>
            <a:off x="4006419" y="2743573"/>
            <a:ext cx="2834868" cy="588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234F77"/>
                </a:solidFill>
              </a:rPr>
              <a:t>FULVESTRANT + PALBOCICLIB</a:t>
            </a:r>
            <a:endParaRPr lang="it-IT" sz="1600" dirty="0">
              <a:solidFill>
                <a:srgbClr val="234F77"/>
              </a:solidFill>
            </a:endParaRPr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xmlns="" id="{4BE0BC01-FDB4-1A4C-B8AD-7CAED369B284}"/>
              </a:ext>
            </a:extLst>
          </p:cNvPr>
          <p:cNvSpPr/>
          <p:nvPr/>
        </p:nvSpPr>
        <p:spPr>
          <a:xfrm>
            <a:off x="7267267" y="2380731"/>
            <a:ext cx="1304871" cy="13310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234F77"/>
                </a:solidFill>
              </a:rPr>
              <a:t>Progressione o tossicità inaccettabile</a:t>
            </a:r>
            <a:endParaRPr lang="it-IT" sz="1400" dirty="0">
              <a:solidFill>
                <a:srgbClr val="234F77"/>
              </a:solidFill>
            </a:endParaRPr>
          </a:p>
        </p:txBody>
      </p:sp>
      <p:sp>
        <p:nvSpPr>
          <p:cNvPr id="8" name="Freccia destra 12">
            <a:extLst>
              <a:ext uri="{FF2B5EF4-FFF2-40B4-BE49-F238E27FC236}">
                <a16:creationId xmlns:a16="http://schemas.microsoft.com/office/drawing/2014/main" xmlns="" id="{83575F15-00F2-FB46-8474-92350F235D6F}"/>
              </a:ext>
            </a:extLst>
          </p:cNvPr>
          <p:cNvSpPr/>
          <p:nvPr/>
        </p:nvSpPr>
        <p:spPr>
          <a:xfrm rot="16200000">
            <a:off x="3608554" y="3733769"/>
            <a:ext cx="813067" cy="2424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9" name="Freccia destra 15">
            <a:extLst>
              <a:ext uri="{FF2B5EF4-FFF2-40B4-BE49-F238E27FC236}">
                <a16:creationId xmlns:a16="http://schemas.microsoft.com/office/drawing/2014/main" xmlns="" id="{17379B6A-BFFB-A045-90A7-B801AF3FB8F6}"/>
              </a:ext>
            </a:extLst>
          </p:cNvPr>
          <p:cNvSpPr/>
          <p:nvPr/>
        </p:nvSpPr>
        <p:spPr>
          <a:xfrm>
            <a:off x="6951648" y="2915819"/>
            <a:ext cx="178674" cy="26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34F77"/>
              </a:solidFill>
            </a:endParaRPr>
          </a:p>
        </p:txBody>
      </p:sp>
      <p:sp>
        <p:nvSpPr>
          <p:cNvPr id="10" name="Freccia destra 17">
            <a:extLst>
              <a:ext uri="{FF2B5EF4-FFF2-40B4-BE49-F238E27FC236}">
                <a16:creationId xmlns:a16="http://schemas.microsoft.com/office/drawing/2014/main" xmlns="" id="{E05AF16A-9B28-E44E-ADD4-F614C25AF18C}"/>
              </a:ext>
            </a:extLst>
          </p:cNvPr>
          <p:cNvSpPr/>
          <p:nvPr/>
        </p:nvSpPr>
        <p:spPr>
          <a:xfrm>
            <a:off x="3605023" y="2915819"/>
            <a:ext cx="262755" cy="26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34F77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954931" y="3393457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34F77"/>
                </a:solidFill>
              </a:rPr>
              <a:t>2-linea</a:t>
            </a:r>
            <a:endParaRPr lang="it-IT" dirty="0">
              <a:solidFill>
                <a:srgbClr val="234F77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065683" y="1623092"/>
            <a:ext cx="2689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dirty="0" smtClean="0">
                <a:solidFill>
                  <a:srgbClr val="234F77"/>
                </a:solidFill>
                <a:latin typeface="+mn-lt"/>
                <a:ea typeface="+mn-ea"/>
                <a:cs typeface="Arial" charset="0"/>
              </a:rPr>
              <a:t>(</a:t>
            </a:r>
            <a:r>
              <a:rPr lang="it-IT" sz="1200" dirty="0" err="1">
                <a:solidFill>
                  <a:srgbClr val="234F77"/>
                </a:solidFill>
                <a:cs typeface="Arial" charset="0"/>
              </a:rPr>
              <a:t>F</a:t>
            </a:r>
            <a:r>
              <a:rPr lang="it-IT" sz="1200" dirty="0" err="1" smtClean="0">
                <a:solidFill>
                  <a:srgbClr val="234F77"/>
                </a:solidFill>
                <a:latin typeface="+mn-lt"/>
                <a:ea typeface="+mn-ea"/>
                <a:cs typeface="Arial" charset="0"/>
              </a:rPr>
              <a:t>ulvestrant</a:t>
            </a:r>
            <a:r>
              <a:rPr lang="it-IT" sz="1200" dirty="0" smtClean="0">
                <a:solidFill>
                  <a:srgbClr val="234F77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it-IT" sz="1200" dirty="0">
                <a:solidFill>
                  <a:srgbClr val="234F77"/>
                </a:solidFill>
                <a:latin typeface="+mn-lt"/>
                <a:ea typeface="+mn-ea"/>
                <a:cs typeface="Arial" charset="0"/>
              </a:rPr>
              <a:t>500 mg nei giorni 1, 15 e 29 e successivamente ogni 28 giorni +  </a:t>
            </a:r>
            <a:r>
              <a:rPr lang="it-IT" sz="1200" dirty="0" err="1">
                <a:solidFill>
                  <a:srgbClr val="234F77"/>
                </a:solidFill>
                <a:latin typeface="+mn-lt"/>
                <a:ea typeface="+mn-ea"/>
                <a:cs typeface="Arial" charset="0"/>
              </a:rPr>
              <a:t>palbociclib</a:t>
            </a:r>
            <a:r>
              <a:rPr lang="it-IT" sz="1200" dirty="0">
                <a:solidFill>
                  <a:srgbClr val="234F77"/>
                </a:solidFill>
                <a:latin typeface="+mn-lt"/>
                <a:ea typeface="+mn-ea"/>
                <a:cs typeface="Arial" charset="0"/>
              </a:rPr>
              <a:t> 125 mg  dal giorno 1 al 21 ogni 28 giorni)</a:t>
            </a:r>
          </a:p>
        </p:txBody>
      </p:sp>
      <p:sp>
        <p:nvSpPr>
          <p:cNvPr id="14" name="Freccia destra 21">
            <a:extLst>
              <a:ext uri="{FF2B5EF4-FFF2-40B4-BE49-F238E27FC236}">
                <a16:creationId xmlns:a16="http://schemas.microsoft.com/office/drawing/2014/main" xmlns="" id="{83575F15-00F2-FB46-8474-92350F235D6F}"/>
              </a:ext>
            </a:extLst>
          </p:cNvPr>
          <p:cNvSpPr/>
          <p:nvPr/>
        </p:nvSpPr>
        <p:spPr>
          <a:xfrm rot="16200000">
            <a:off x="6522772" y="3723327"/>
            <a:ext cx="821417" cy="254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34F77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861729" y="4197207"/>
            <a:ext cx="45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T</a:t>
            </a:r>
            <a:r>
              <a:rPr lang="it-IT" baseline="-25000" dirty="0" smtClean="0">
                <a:solidFill>
                  <a:srgbClr val="C00000"/>
                </a:solidFill>
              </a:rPr>
              <a:t>0*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763208" y="4204932"/>
            <a:ext cx="45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34F77"/>
                </a:solidFill>
              </a:rPr>
              <a:t>T</a:t>
            </a:r>
            <a:r>
              <a:rPr lang="it-IT" baseline="-25000" dirty="0" smtClean="0">
                <a:solidFill>
                  <a:srgbClr val="234F77"/>
                </a:solidFill>
              </a:rPr>
              <a:t>1*</a:t>
            </a:r>
            <a:endParaRPr lang="it-IT" dirty="0">
              <a:solidFill>
                <a:srgbClr val="234F77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89597" y="211095"/>
            <a:ext cx="8478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234F77"/>
                </a:solidFill>
              </a:rPr>
              <a:t>Analisi Traslazionale: Liquid </a:t>
            </a:r>
            <a:r>
              <a:rPr lang="it-IT" sz="4400" dirty="0" err="1" smtClean="0">
                <a:solidFill>
                  <a:srgbClr val="234F77"/>
                </a:solidFill>
              </a:rPr>
              <a:t>Biopsy</a:t>
            </a:r>
            <a:r>
              <a:rPr lang="it-IT" sz="4400" dirty="0" smtClean="0">
                <a:solidFill>
                  <a:srgbClr val="234F77"/>
                </a:solidFill>
              </a:rPr>
              <a:t> </a:t>
            </a:r>
            <a:endParaRPr lang="it-IT" sz="4400" dirty="0">
              <a:solidFill>
                <a:srgbClr val="234F77"/>
              </a:solidFill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881641" y="5008689"/>
            <a:ext cx="10428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+mj-lt"/>
              </a:rPr>
              <a:t>Oncomine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Breast </a:t>
            </a:r>
            <a:r>
              <a:rPr lang="en-US" b="1" dirty="0" err="1">
                <a:latin typeface="+mj-lt"/>
              </a:rPr>
              <a:t>cfDNA</a:t>
            </a:r>
            <a:r>
              <a:rPr lang="en-US" b="1" dirty="0">
                <a:latin typeface="+mj-lt"/>
              </a:rPr>
              <a:t> Assay </a:t>
            </a:r>
            <a:r>
              <a:rPr lang="en-US" b="1" dirty="0" smtClean="0">
                <a:latin typeface="+mj-lt"/>
              </a:rPr>
              <a:t>v2:</a:t>
            </a:r>
            <a:endParaRPr lang="en-US" b="1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• Hotspot genes: </a:t>
            </a:r>
            <a:r>
              <a:rPr lang="en-US" b="1" i="1" dirty="0">
                <a:latin typeface="+mj-lt"/>
              </a:rPr>
              <a:t>AKT1</a:t>
            </a:r>
            <a:r>
              <a:rPr lang="en-US" b="1" dirty="0">
                <a:latin typeface="+mj-lt"/>
              </a:rPr>
              <a:t>, </a:t>
            </a:r>
            <a:r>
              <a:rPr lang="en-US" b="1" i="1" dirty="0">
                <a:latin typeface="+mj-lt"/>
              </a:rPr>
              <a:t>EGFR</a:t>
            </a:r>
            <a:r>
              <a:rPr lang="en-US" b="1" dirty="0">
                <a:latin typeface="+mj-lt"/>
              </a:rPr>
              <a:t>, </a:t>
            </a:r>
            <a:r>
              <a:rPr lang="en-US" b="1" i="1" dirty="0">
                <a:latin typeface="+mj-lt"/>
              </a:rPr>
              <a:t>ERBB2</a:t>
            </a:r>
            <a:r>
              <a:rPr lang="en-US" b="1" dirty="0">
                <a:latin typeface="+mj-lt"/>
              </a:rPr>
              <a:t>, </a:t>
            </a:r>
            <a:r>
              <a:rPr lang="en-US" b="1" i="1" dirty="0">
                <a:latin typeface="+mj-lt"/>
              </a:rPr>
              <a:t>ERBB3</a:t>
            </a:r>
            <a:r>
              <a:rPr lang="en-US" b="1" dirty="0">
                <a:latin typeface="+mj-lt"/>
              </a:rPr>
              <a:t>, </a:t>
            </a:r>
            <a:r>
              <a:rPr lang="en-US" b="1" i="1" dirty="0">
                <a:latin typeface="+mj-lt"/>
              </a:rPr>
              <a:t>ESR1</a:t>
            </a:r>
            <a:r>
              <a:rPr lang="en-US" b="1" dirty="0">
                <a:latin typeface="+mj-lt"/>
              </a:rPr>
              <a:t>, </a:t>
            </a:r>
            <a:r>
              <a:rPr lang="en-US" b="1" i="1" dirty="0">
                <a:latin typeface="+mj-lt"/>
              </a:rPr>
              <a:t>FBXW7</a:t>
            </a:r>
            <a:r>
              <a:rPr lang="en-US" b="1" dirty="0">
                <a:latin typeface="+mj-lt"/>
              </a:rPr>
              <a:t>, </a:t>
            </a:r>
            <a:r>
              <a:rPr lang="en-US" b="1" i="1" dirty="0">
                <a:latin typeface="+mj-lt"/>
              </a:rPr>
              <a:t>KRAS</a:t>
            </a:r>
            <a:r>
              <a:rPr lang="en-US" b="1" dirty="0">
                <a:latin typeface="+mj-lt"/>
              </a:rPr>
              <a:t>, </a:t>
            </a:r>
            <a:r>
              <a:rPr lang="en-US" b="1" i="1" dirty="0">
                <a:latin typeface="+mj-lt"/>
              </a:rPr>
              <a:t>PIK3CA</a:t>
            </a:r>
            <a:r>
              <a:rPr lang="en-US" b="1" dirty="0">
                <a:latin typeface="+mj-lt"/>
              </a:rPr>
              <a:t>, </a:t>
            </a:r>
            <a:r>
              <a:rPr lang="en-US" b="1" i="1" dirty="0">
                <a:latin typeface="+mj-lt"/>
              </a:rPr>
              <a:t>SF3B1</a:t>
            </a:r>
            <a:r>
              <a:rPr lang="en-US" b="1" dirty="0">
                <a:latin typeface="+mj-lt"/>
              </a:rPr>
              <a:t>, </a:t>
            </a:r>
            <a:r>
              <a:rPr lang="en-US" b="1" i="1" dirty="0">
                <a:latin typeface="+mj-lt"/>
              </a:rPr>
              <a:t>TP53</a:t>
            </a:r>
            <a:r>
              <a:rPr lang="en-US" b="1" dirty="0">
                <a:latin typeface="+mj-lt"/>
              </a:rPr>
              <a:t> (∼152 hotspots)</a:t>
            </a:r>
          </a:p>
          <a:p>
            <a:pPr lvl="1"/>
            <a:r>
              <a:rPr lang="en-US" b="1" dirty="0">
                <a:latin typeface="+mj-lt"/>
              </a:rPr>
              <a:t>• Copy number genes (CNVs): </a:t>
            </a:r>
            <a:r>
              <a:rPr lang="en-US" b="1" i="1" dirty="0">
                <a:latin typeface="+mj-lt"/>
              </a:rPr>
              <a:t>CCND1</a:t>
            </a:r>
            <a:r>
              <a:rPr lang="en-US" b="1" dirty="0">
                <a:latin typeface="+mj-lt"/>
              </a:rPr>
              <a:t>, </a:t>
            </a:r>
            <a:r>
              <a:rPr lang="en-US" b="1" i="1" dirty="0">
                <a:latin typeface="+mj-lt"/>
              </a:rPr>
              <a:t>ERBB2</a:t>
            </a:r>
            <a:r>
              <a:rPr lang="en-US" b="1" dirty="0">
                <a:latin typeface="+mj-lt"/>
              </a:rPr>
              <a:t>, </a:t>
            </a:r>
            <a:r>
              <a:rPr lang="en-US" b="1" i="1" dirty="0">
                <a:latin typeface="+mj-lt"/>
              </a:rPr>
              <a:t>FGFR1</a:t>
            </a:r>
          </a:p>
          <a:p>
            <a:pPr lvl="1"/>
            <a:r>
              <a:rPr lang="en-US" b="1" dirty="0">
                <a:latin typeface="+mj-lt"/>
              </a:rPr>
              <a:t>• Full length genes: TP53 (∼80% coverage)</a:t>
            </a:r>
          </a:p>
        </p:txBody>
      </p:sp>
      <p:sp>
        <p:nvSpPr>
          <p:cNvPr id="21" name="CasellaDiTesto 2"/>
          <p:cNvSpPr txBox="1">
            <a:spLocks noChangeArrowheads="1"/>
          </p:cNvSpPr>
          <p:nvPr/>
        </p:nvSpPr>
        <p:spPr bwMode="auto">
          <a:xfrm>
            <a:off x="7601185" y="5804052"/>
            <a:ext cx="440548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it-IT" sz="900" b="1" dirty="0">
                <a:solidFill>
                  <a:srgbClr val="161616"/>
                </a:solidFill>
                <a:latin typeface="+mj-lt"/>
              </a:rPr>
              <a:t>* </a:t>
            </a:r>
            <a:r>
              <a:rPr lang="it-IT" sz="900" dirty="0">
                <a:solidFill>
                  <a:srgbClr val="161616"/>
                </a:solidFill>
                <a:latin typeface="+mj-lt"/>
              </a:rPr>
              <a:t>I campioni ematici sono raccolti in provette fornite </a:t>
            </a:r>
            <a:r>
              <a:rPr lang="en-US" sz="900" dirty="0">
                <a:solidFill>
                  <a:srgbClr val="161616"/>
                </a:solidFill>
                <a:latin typeface="+mj-lt"/>
              </a:rPr>
              <a:t>(Cell-Free DNA BCT STRECK), </a:t>
            </a:r>
            <a:r>
              <a:rPr lang="en-US" sz="900" dirty="0" err="1">
                <a:solidFill>
                  <a:srgbClr val="161616"/>
                </a:solidFill>
                <a:latin typeface="+mj-lt"/>
              </a:rPr>
              <a:t>conservati</a:t>
            </a:r>
            <a:r>
              <a:rPr lang="en-US" sz="900" dirty="0">
                <a:solidFill>
                  <a:srgbClr val="161616"/>
                </a:solidFill>
                <a:latin typeface="+mj-lt"/>
              </a:rPr>
              <a:t> a 4°C </a:t>
            </a:r>
            <a:r>
              <a:rPr lang="it-IT" sz="900" dirty="0">
                <a:solidFill>
                  <a:srgbClr val="161616"/>
                </a:solidFill>
                <a:latin typeface="+mj-lt"/>
              </a:rPr>
              <a:t>e spediti entro 2/3 giorni dal prelievo al centro coordinatore (come da work </a:t>
            </a:r>
            <a:r>
              <a:rPr lang="it-IT" sz="900" dirty="0" err="1">
                <a:solidFill>
                  <a:srgbClr val="161616"/>
                </a:solidFill>
                <a:latin typeface="+mj-lt"/>
              </a:rPr>
              <a:t>Instruction</a:t>
            </a:r>
            <a:r>
              <a:rPr lang="it-IT" sz="900" dirty="0">
                <a:solidFill>
                  <a:srgbClr val="161616"/>
                </a:solidFill>
                <a:latin typeface="+mj-lt"/>
              </a:rPr>
              <a:t> dedicata) per una rapida centralizzazione</a:t>
            </a:r>
            <a:endParaRPr lang="it-IT" sz="900" b="1" dirty="0">
              <a:solidFill>
                <a:srgbClr val="161616"/>
              </a:solidFill>
              <a:latin typeface="+mj-lt"/>
            </a:endParaRPr>
          </a:p>
        </p:txBody>
      </p:sp>
      <p:sp>
        <p:nvSpPr>
          <p:cNvPr id="22" name="Rettangolo arrotondato 21">
            <a:extLst>
              <a:ext uri="{FF2B5EF4-FFF2-40B4-BE49-F238E27FC236}">
                <a16:creationId xmlns:a16="http://schemas.microsoft.com/office/drawing/2014/main" xmlns="" id="{B38CB56A-7586-0F4D-BBDB-6F6247F75AAF}"/>
              </a:ext>
            </a:extLst>
          </p:cNvPr>
          <p:cNvSpPr/>
          <p:nvPr/>
        </p:nvSpPr>
        <p:spPr>
          <a:xfrm>
            <a:off x="9086118" y="1310846"/>
            <a:ext cx="2806262" cy="34401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34F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it-IT" sz="1400" b="1" i="1" dirty="0">
                <a:solidFill>
                  <a:srgbClr val="234F77"/>
                </a:solidFill>
              </a:rPr>
              <a:t>Campioni richiesti</a:t>
            </a:r>
            <a:r>
              <a:rPr lang="it-IT" sz="1400" i="1" dirty="0">
                <a:solidFill>
                  <a:srgbClr val="234F77"/>
                </a:solidFill>
              </a:rPr>
              <a:t>: </a:t>
            </a:r>
          </a:p>
          <a:p>
            <a:pPr marL="285750" indent="-285750"/>
            <a:endParaRPr lang="it-IT" sz="1400" dirty="0">
              <a:solidFill>
                <a:srgbClr val="234F77"/>
              </a:solidFill>
            </a:endParaRPr>
          </a:p>
          <a:p>
            <a:pPr marL="285750" indent="-285750">
              <a:buFont typeface="Arial" charset="0"/>
              <a:buAutoNum type="arabicPeriod"/>
            </a:pPr>
            <a:r>
              <a:rPr lang="it-IT" sz="1400" b="1" dirty="0">
                <a:solidFill>
                  <a:srgbClr val="234F77"/>
                </a:solidFill>
              </a:rPr>
              <a:t>Prelievi ematici </a:t>
            </a:r>
            <a:r>
              <a:rPr lang="it-IT" sz="1400" dirty="0">
                <a:solidFill>
                  <a:srgbClr val="234F77"/>
                </a:solidFill>
              </a:rPr>
              <a:t>(biopsie liquide) da 20 ml sono raccolti </a:t>
            </a:r>
            <a:r>
              <a:rPr lang="it-IT" sz="1400" b="1" dirty="0" err="1">
                <a:solidFill>
                  <a:srgbClr val="234F77"/>
                </a:solidFill>
              </a:rPr>
              <a:t>mandatoriamente</a:t>
            </a:r>
            <a:r>
              <a:rPr lang="it-IT" sz="1400" dirty="0">
                <a:solidFill>
                  <a:srgbClr val="234F77"/>
                </a:solidFill>
              </a:rPr>
              <a:t> </a:t>
            </a:r>
            <a:r>
              <a:rPr lang="it-IT" sz="1400" dirty="0" err="1">
                <a:solidFill>
                  <a:srgbClr val="234F77"/>
                </a:solidFill>
              </a:rPr>
              <a:t>all</a:t>
            </a:r>
            <a:r>
              <a:rPr lang="ja-JP" altLang="it-IT" sz="1400" dirty="0">
                <a:solidFill>
                  <a:srgbClr val="234F77"/>
                </a:solidFill>
              </a:rPr>
              <a:t>’</a:t>
            </a:r>
            <a:r>
              <a:rPr lang="it-IT" altLang="ja-JP" sz="1400" dirty="0">
                <a:solidFill>
                  <a:srgbClr val="234F77"/>
                </a:solidFill>
              </a:rPr>
              <a:t>arruolamento </a:t>
            </a:r>
            <a:r>
              <a:rPr lang="en-US" altLang="ja-JP" sz="1400" dirty="0">
                <a:solidFill>
                  <a:srgbClr val="234F77"/>
                </a:solidFill>
              </a:rPr>
              <a:t>e </a:t>
            </a:r>
            <a:r>
              <a:rPr lang="en-US" altLang="ja-JP" sz="1400" dirty="0" err="1">
                <a:solidFill>
                  <a:srgbClr val="234F77"/>
                </a:solidFill>
              </a:rPr>
              <a:t>alla</a:t>
            </a:r>
            <a:r>
              <a:rPr lang="en-US" altLang="ja-JP" sz="1400" dirty="0">
                <a:solidFill>
                  <a:srgbClr val="234F77"/>
                </a:solidFill>
              </a:rPr>
              <a:t> </a:t>
            </a:r>
            <a:r>
              <a:rPr lang="en-US" altLang="ja-JP" sz="1400" dirty="0" err="1">
                <a:solidFill>
                  <a:srgbClr val="234F77"/>
                </a:solidFill>
              </a:rPr>
              <a:t>progressione</a:t>
            </a:r>
            <a:endParaRPr lang="en-US" altLang="ja-JP" sz="1400" dirty="0">
              <a:solidFill>
                <a:srgbClr val="234F77"/>
              </a:solidFill>
            </a:endParaRPr>
          </a:p>
          <a:p>
            <a:pPr marL="285750" indent="-285750"/>
            <a:endParaRPr lang="it-IT" sz="1400" dirty="0">
              <a:solidFill>
                <a:srgbClr val="234F77"/>
              </a:solidFill>
            </a:endParaRPr>
          </a:p>
          <a:p>
            <a:pPr marL="285750" indent="-285750">
              <a:buFont typeface="Arial" charset="0"/>
              <a:buAutoNum type="arabicPeriod" startAt="2"/>
            </a:pPr>
            <a:r>
              <a:rPr lang="it-IT" sz="1400" b="1" dirty="0">
                <a:solidFill>
                  <a:srgbClr val="234F77"/>
                </a:solidFill>
              </a:rPr>
              <a:t>Campione di tessuto </a:t>
            </a:r>
            <a:r>
              <a:rPr lang="it-IT" sz="1400" dirty="0">
                <a:solidFill>
                  <a:srgbClr val="234F77"/>
                </a:solidFill>
              </a:rPr>
              <a:t>dal sito metastatico più accessibile sono raccolti in </a:t>
            </a:r>
            <a:r>
              <a:rPr lang="it-IT" sz="1400" b="1" dirty="0" smtClean="0">
                <a:solidFill>
                  <a:srgbClr val="234F77"/>
                </a:solidFill>
              </a:rPr>
              <a:t>facoltativamente </a:t>
            </a:r>
            <a:r>
              <a:rPr lang="it-IT" sz="1400" dirty="0" err="1" smtClean="0">
                <a:solidFill>
                  <a:srgbClr val="234F77"/>
                </a:solidFill>
              </a:rPr>
              <a:t>all</a:t>
            </a:r>
            <a:r>
              <a:rPr lang="ja-JP" altLang="it-IT" sz="1400" dirty="0" smtClean="0">
                <a:solidFill>
                  <a:srgbClr val="234F77"/>
                </a:solidFill>
              </a:rPr>
              <a:t>’</a:t>
            </a:r>
            <a:r>
              <a:rPr lang="it-IT" altLang="ja-JP" sz="1400" dirty="0" smtClean="0">
                <a:solidFill>
                  <a:srgbClr val="234F77"/>
                </a:solidFill>
              </a:rPr>
              <a:t>arruolamento </a:t>
            </a:r>
            <a:r>
              <a:rPr lang="it-IT" altLang="ja-JP" sz="1400" dirty="0">
                <a:solidFill>
                  <a:srgbClr val="234F77"/>
                </a:solidFill>
              </a:rPr>
              <a:t>e alla progressione</a:t>
            </a:r>
            <a:endParaRPr lang="it-IT" sz="1400" dirty="0">
              <a:solidFill>
                <a:srgbClr val="234F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2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75794" y="4144551"/>
            <a:ext cx="8229600" cy="636588"/>
          </a:xfrm>
        </p:spPr>
        <p:txBody>
          <a:bodyPr/>
          <a:lstStyle/>
          <a:p>
            <a:pPr eaLnBrk="1" hangingPunct="1"/>
            <a:r>
              <a:rPr lang="it-IT" sz="3200" dirty="0">
                <a:solidFill>
                  <a:srgbClr val="234F77"/>
                </a:solidFill>
                <a:latin typeface="Tahoma" charset="0"/>
                <a:cs typeface="Tahoma" charset="0"/>
              </a:rPr>
              <a:t>CRF - il portale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7043099" y="5287398"/>
            <a:ext cx="5233187" cy="147064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Font typeface="Wingdings" charset="0"/>
              <a:buNone/>
            </a:pPr>
            <a:r>
              <a:rPr lang="it-IT" sz="1600" dirty="0">
                <a:solidFill>
                  <a:srgbClr val="161616"/>
                </a:solidFill>
              </a:rPr>
              <a:t>Tutti i dati dello studio sono raccolti mediante una piattaforma elettronica dedicata     </a:t>
            </a:r>
            <a:endParaRPr lang="it-IT" sz="1600" b="1" dirty="0">
              <a:solidFill>
                <a:srgbClr val="161616"/>
              </a:solidFill>
            </a:endParaRP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charset="0"/>
              <a:buNone/>
            </a:pPr>
            <a:r>
              <a:rPr lang="it-IT" sz="1600" b="1" dirty="0" err="1">
                <a:solidFill>
                  <a:srgbClr val="161616"/>
                </a:solidFill>
              </a:rPr>
              <a:t>https</a:t>
            </a:r>
            <a:r>
              <a:rPr lang="it-IT" sz="1600" b="1" dirty="0">
                <a:solidFill>
                  <a:srgbClr val="161616"/>
                </a:solidFill>
              </a:rPr>
              <a:t>://</a:t>
            </a:r>
            <a:r>
              <a:rPr lang="it-IT" sz="1600" b="1" dirty="0" err="1">
                <a:solidFill>
                  <a:srgbClr val="161616"/>
                </a:solidFill>
              </a:rPr>
              <a:t>www.oncotech.org</a:t>
            </a:r>
            <a:r>
              <a:rPr lang="it-IT" sz="1600" b="1" dirty="0">
                <a:solidFill>
                  <a:srgbClr val="161616"/>
                </a:solidFill>
              </a:rPr>
              <a:t>/gim24</a:t>
            </a: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charset="0"/>
              <a:buNone/>
            </a:pPr>
            <a:r>
              <a:rPr lang="it-IT" sz="1600" dirty="0" err="1">
                <a:solidFill>
                  <a:srgbClr val="161616"/>
                </a:solidFill>
              </a:rPr>
              <a:t>Helpdesk</a:t>
            </a:r>
            <a:r>
              <a:rPr lang="it-IT" sz="1600" dirty="0">
                <a:solidFill>
                  <a:srgbClr val="161616"/>
                </a:solidFill>
              </a:rPr>
              <a:t>: helpdesk.gim24@oncotech.org</a:t>
            </a: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charset="0"/>
              <a:buNone/>
            </a:pPr>
            <a:endParaRPr lang="it-IT" sz="1600" b="1" dirty="0">
              <a:solidFill>
                <a:srgbClr val="292929"/>
              </a:solidFill>
            </a:endParaRPr>
          </a:p>
        </p:txBody>
      </p:sp>
      <p:pic>
        <p:nvPicPr>
          <p:cNvPr id="7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3"/>
          <a:stretch>
            <a:fillRect/>
          </a:stretch>
        </p:blipFill>
        <p:spPr bwMode="auto">
          <a:xfrm>
            <a:off x="0" y="4927897"/>
            <a:ext cx="5017123" cy="156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49" y="4600278"/>
            <a:ext cx="1432660" cy="188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250864" y="886855"/>
            <a:ext cx="6412499" cy="3744912"/>
          </a:xfrm>
        </p:spPr>
        <p:txBody>
          <a:bodyPr>
            <a:noAutofit/>
          </a:bodyPr>
          <a:lstStyle/>
          <a:p>
            <a:r>
              <a:rPr lang="it-IT" sz="1400" b="1" dirty="0" smtClean="0">
                <a:solidFill>
                  <a:srgbClr val="161616"/>
                </a:solidFill>
                <a:latin typeface="Arial" charset="0"/>
                <a:cs typeface="Calibri" charset="0"/>
              </a:rPr>
              <a:t>L</a:t>
            </a:r>
            <a:r>
              <a:rPr lang="ja-JP" altLang="it-IT" sz="1400" b="1" dirty="0" smtClean="0">
                <a:solidFill>
                  <a:srgbClr val="161616"/>
                </a:solidFill>
                <a:latin typeface="Arial" charset="0"/>
                <a:cs typeface="Calibri" charset="0"/>
              </a:rPr>
              <a:t>’</a:t>
            </a:r>
            <a:r>
              <a:rPr lang="it-IT" altLang="ja-JP" sz="1400" b="1" dirty="0" smtClean="0">
                <a:solidFill>
                  <a:srgbClr val="161616"/>
                </a:solidFill>
                <a:latin typeface="Arial" charset="0"/>
                <a:cs typeface="Calibri" charset="0"/>
              </a:rPr>
              <a:t>emendamento </a:t>
            </a:r>
            <a:r>
              <a:rPr lang="it-IT" altLang="ja-JP" sz="1400" b="1" dirty="0">
                <a:solidFill>
                  <a:srgbClr val="161616"/>
                </a:solidFill>
                <a:latin typeface="Arial" charset="0"/>
                <a:cs typeface="Calibri" charset="0"/>
              </a:rPr>
              <a:t>II </a:t>
            </a:r>
            <a:r>
              <a:rPr lang="it-IT" altLang="ja-JP" sz="1400" dirty="0">
                <a:solidFill>
                  <a:srgbClr val="161616"/>
                </a:solidFill>
                <a:latin typeface="Arial" charset="0"/>
                <a:cs typeface="Calibri" charset="0"/>
              </a:rPr>
              <a:t>sta introducendo, parallelamente, alcuni aggiornamenti al protocollo in corso di finalizzazione (nuovo </a:t>
            </a:r>
            <a:r>
              <a:rPr lang="it-IT" altLang="ja-JP" sz="1400" dirty="0" err="1">
                <a:solidFill>
                  <a:srgbClr val="161616"/>
                </a:solidFill>
                <a:latin typeface="Arial" charset="0"/>
                <a:cs typeface="Calibri" charset="0"/>
              </a:rPr>
              <a:t>endpoint</a:t>
            </a:r>
            <a:r>
              <a:rPr lang="it-IT" altLang="ja-JP" sz="1400" dirty="0">
                <a:solidFill>
                  <a:srgbClr val="161616"/>
                </a:solidFill>
                <a:latin typeface="Arial" charset="0"/>
                <a:cs typeface="Calibri" charset="0"/>
              </a:rPr>
              <a:t>: </a:t>
            </a:r>
            <a:r>
              <a:rPr lang="it-IT" altLang="ja-JP" sz="1400" dirty="0">
                <a:solidFill>
                  <a:srgbClr val="161616"/>
                </a:solidFill>
                <a:latin typeface="Dubai Medium" charset="0"/>
                <a:cs typeface="Dubai Medium" charset="0"/>
              </a:rPr>
              <a:t>6-month PFS rate</a:t>
            </a:r>
            <a:r>
              <a:rPr lang="it-IT" altLang="ja-JP" sz="1400" dirty="0">
                <a:solidFill>
                  <a:srgbClr val="161616"/>
                </a:solidFill>
                <a:latin typeface="Arial" charset="0"/>
                <a:cs typeface="Calibri" charset="0"/>
              </a:rPr>
              <a:t>) ed un</a:t>
            </a:r>
            <a:r>
              <a:rPr lang="ja-JP" altLang="it-IT" sz="1400" dirty="0">
                <a:solidFill>
                  <a:srgbClr val="161616"/>
                </a:solidFill>
                <a:latin typeface="Arial" charset="0"/>
                <a:cs typeface="Calibri" charset="0"/>
              </a:rPr>
              <a:t>’</a:t>
            </a:r>
            <a:r>
              <a:rPr lang="it-IT" altLang="ja-JP" sz="1400" dirty="0">
                <a:solidFill>
                  <a:srgbClr val="161616"/>
                </a:solidFill>
                <a:latin typeface="Arial" charset="0"/>
                <a:cs typeface="Calibri" charset="0"/>
              </a:rPr>
              <a:t>integrazione </a:t>
            </a:r>
            <a:r>
              <a:rPr lang="it-IT" altLang="ja-JP" sz="1400" dirty="0" err="1">
                <a:solidFill>
                  <a:srgbClr val="161616"/>
                </a:solidFill>
                <a:latin typeface="Arial" charset="0"/>
                <a:cs typeface="Calibri" charset="0"/>
              </a:rPr>
              <a:t>dell</a:t>
            </a:r>
            <a:r>
              <a:rPr lang="ja-JP" altLang="it-IT" sz="1400" dirty="0">
                <a:solidFill>
                  <a:srgbClr val="161616"/>
                </a:solidFill>
                <a:latin typeface="Arial" charset="0"/>
                <a:cs typeface="Calibri" charset="0"/>
              </a:rPr>
              <a:t>’</a:t>
            </a:r>
            <a:r>
              <a:rPr lang="it-IT" altLang="ja-JP" sz="1400" dirty="0">
                <a:solidFill>
                  <a:srgbClr val="161616"/>
                </a:solidFill>
                <a:latin typeface="Arial" charset="0"/>
                <a:cs typeface="Calibri" charset="0"/>
              </a:rPr>
              <a:t>elenco partecipanti con i seguenti centri:</a:t>
            </a:r>
          </a:p>
          <a:p>
            <a:pPr lvl="2">
              <a:buFont typeface="Wingdings" charset="0"/>
              <a:buChar char="ü"/>
            </a:pPr>
            <a:r>
              <a:rPr lang="it-IT" sz="1400" dirty="0">
                <a:solidFill>
                  <a:srgbClr val="161616"/>
                </a:solidFill>
                <a:latin typeface="Arial" charset="0"/>
                <a:cs typeface="Dubai Medium" charset="0"/>
              </a:rPr>
              <a:t>P.I. Dott.ssa Anna Cariello </a:t>
            </a:r>
            <a:r>
              <a:rPr lang="it-IT" sz="1400" i="1" dirty="0">
                <a:solidFill>
                  <a:srgbClr val="161616"/>
                </a:solidFill>
                <a:latin typeface="Arial" charset="0"/>
                <a:cs typeface="Dubai Medium" charset="0"/>
              </a:rPr>
              <a:t>- Ospedale degli Infermi</a:t>
            </a:r>
            <a:endParaRPr lang="it-IT" sz="1400" dirty="0">
              <a:solidFill>
                <a:srgbClr val="161616"/>
              </a:solidFill>
              <a:latin typeface="Arial" charset="0"/>
              <a:cs typeface="Dubai Medium" charset="0"/>
            </a:endParaRPr>
          </a:p>
          <a:p>
            <a:pPr lvl="2">
              <a:buFont typeface="Wingdings" charset="0"/>
              <a:buChar char="ü"/>
            </a:pPr>
            <a:r>
              <a:rPr lang="it-IT" sz="1400" dirty="0">
                <a:solidFill>
                  <a:srgbClr val="161616"/>
                </a:solidFill>
                <a:latin typeface="Arial" charset="0"/>
                <a:cs typeface="Dubai Medium" charset="0"/>
              </a:rPr>
              <a:t>P.I. Dott.ssa Angela Ruggiero - </a:t>
            </a:r>
            <a:r>
              <a:rPr lang="it-IT" sz="1400" i="1" dirty="0">
                <a:solidFill>
                  <a:srgbClr val="161616"/>
                </a:solidFill>
                <a:latin typeface="Arial" charset="0"/>
                <a:cs typeface="Dubai Medium" charset="0"/>
              </a:rPr>
              <a:t>Ospedale S. Maria delle Grazie</a:t>
            </a:r>
            <a:endParaRPr lang="it-IT" sz="1400" dirty="0">
              <a:solidFill>
                <a:srgbClr val="161616"/>
              </a:solidFill>
              <a:latin typeface="Arial" charset="0"/>
              <a:cs typeface="Dubai Medium" charset="0"/>
            </a:endParaRPr>
          </a:p>
          <a:p>
            <a:pPr lvl="2">
              <a:buFont typeface="Wingdings" charset="0"/>
              <a:buChar char="ü"/>
            </a:pPr>
            <a:r>
              <a:rPr lang="it-IT" sz="1400" dirty="0">
                <a:solidFill>
                  <a:srgbClr val="161616"/>
                </a:solidFill>
                <a:latin typeface="Arial" charset="0"/>
                <a:cs typeface="Dubai Medium" charset="0"/>
              </a:rPr>
              <a:t>P.I. Dott. Ugo De Giorgi – </a:t>
            </a:r>
            <a:r>
              <a:rPr lang="it-IT" sz="1400" i="1" dirty="0">
                <a:solidFill>
                  <a:srgbClr val="161616"/>
                </a:solidFill>
                <a:latin typeface="Arial" charset="0"/>
                <a:cs typeface="Dubai Medium" charset="0"/>
              </a:rPr>
              <a:t>IRST - IRCCS</a:t>
            </a:r>
            <a:endParaRPr lang="it-IT" sz="1400" dirty="0">
              <a:solidFill>
                <a:srgbClr val="161616"/>
              </a:solidFill>
              <a:latin typeface="Arial" charset="0"/>
              <a:cs typeface="Dubai Medium" charset="0"/>
            </a:endParaRPr>
          </a:p>
          <a:p>
            <a:pPr lvl="2">
              <a:buFont typeface="Wingdings" charset="0"/>
              <a:buChar char="ü"/>
            </a:pPr>
            <a:r>
              <a:rPr lang="it-IT" sz="1400" dirty="0">
                <a:solidFill>
                  <a:srgbClr val="161616"/>
                </a:solidFill>
                <a:latin typeface="Arial" charset="0"/>
                <a:cs typeface="Dubai Medium" charset="0"/>
              </a:rPr>
              <a:t>P.I. Dott.ssa Stefania </a:t>
            </a:r>
            <a:r>
              <a:rPr lang="it-IT" sz="1400" dirty="0" err="1">
                <a:solidFill>
                  <a:srgbClr val="161616"/>
                </a:solidFill>
                <a:latin typeface="Arial" charset="0"/>
                <a:cs typeface="Dubai Medium" charset="0"/>
              </a:rPr>
              <a:t>Stucci</a:t>
            </a:r>
            <a:r>
              <a:rPr lang="it-IT" sz="1400" dirty="0">
                <a:solidFill>
                  <a:srgbClr val="161616"/>
                </a:solidFill>
                <a:latin typeface="Arial" charset="0"/>
                <a:cs typeface="Dubai Medium" charset="0"/>
              </a:rPr>
              <a:t> - </a:t>
            </a:r>
            <a:r>
              <a:rPr lang="it-IT" sz="1400" i="1" dirty="0">
                <a:solidFill>
                  <a:srgbClr val="161616"/>
                </a:solidFill>
                <a:latin typeface="Arial" charset="0"/>
                <a:cs typeface="Dubai Medium" charset="0"/>
              </a:rPr>
              <a:t>Università di Bari Aldo Moro</a:t>
            </a:r>
            <a:endParaRPr lang="it-IT" sz="1400" dirty="0">
              <a:solidFill>
                <a:srgbClr val="161616"/>
              </a:solidFill>
              <a:latin typeface="Arial" charset="0"/>
              <a:cs typeface="Dubai Medium" charset="0"/>
            </a:endParaRPr>
          </a:p>
          <a:p>
            <a:pPr lvl="2">
              <a:buFont typeface="Wingdings" charset="0"/>
              <a:buChar char="ü"/>
            </a:pPr>
            <a:r>
              <a:rPr lang="it-IT" sz="1400" dirty="0">
                <a:solidFill>
                  <a:srgbClr val="161616"/>
                </a:solidFill>
                <a:latin typeface="Arial" charset="0"/>
                <a:cs typeface="Dubai Medium" charset="0"/>
              </a:rPr>
              <a:t>P.I. Dott.ssa Alessandra </a:t>
            </a:r>
            <a:r>
              <a:rPr lang="it-IT" sz="1400" dirty="0" err="1">
                <a:solidFill>
                  <a:srgbClr val="161616"/>
                </a:solidFill>
                <a:latin typeface="Arial" charset="0"/>
                <a:cs typeface="Dubai Medium" charset="0"/>
              </a:rPr>
              <a:t>Fabi</a:t>
            </a:r>
            <a:r>
              <a:rPr lang="it-IT" sz="1400" dirty="0">
                <a:solidFill>
                  <a:srgbClr val="161616"/>
                </a:solidFill>
                <a:latin typeface="Arial" charset="0"/>
                <a:cs typeface="Dubai Medium" charset="0"/>
              </a:rPr>
              <a:t> - </a:t>
            </a:r>
            <a:r>
              <a:rPr lang="it-IT" sz="1400" i="1" dirty="0">
                <a:solidFill>
                  <a:srgbClr val="161616"/>
                </a:solidFill>
                <a:latin typeface="Arial" charset="0"/>
                <a:cs typeface="Dubai Medium" charset="0"/>
              </a:rPr>
              <a:t>Policlinico A Gemelli</a:t>
            </a:r>
            <a:endParaRPr lang="it-IT" sz="1400" dirty="0">
              <a:solidFill>
                <a:srgbClr val="161616"/>
              </a:solidFill>
              <a:latin typeface="Arial" charset="0"/>
              <a:cs typeface="Dubai Medium" charset="0"/>
            </a:endParaRPr>
          </a:p>
          <a:p>
            <a:pPr lvl="2">
              <a:buFont typeface="Wingdings" charset="0"/>
              <a:buChar char="ü"/>
            </a:pPr>
            <a:r>
              <a:rPr lang="it-IT" sz="1400" dirty="0">
                <a:solidFill>
                  <a:srgbClr val="161616"/>
                </a:solidFill>
                <a:latin typeface="Arial" charset="0"/>
                <a:cs typeface="Dubai Medium" charset="0"/>
              </a:rPr>
              <a:t>P.I. Dott.ssa Monica Giordano - </a:t>
            </a:r>
            <a:r>
              <a:rPr lang="it-IT" sz="1400" i="1" dirty="0">
                <a:solidFill>
                  <a:srgbClr val="161616"/>
                </a:solidFill>
                <a:latin typeface="Arial" charset="0"/>
                <a:cs typeface="Dubai Medium" charset="0"/>
              </a:rPr>
              <a:t>Ospedale Sant'Anna</a:t>
            </a:r>
            <a:endParaRPr lang="it-IT" sz="1400" dirty="0">
              <a:solidFill>
                <a:srgbClr val="161616"/>
              </a:solidFill>
              <a:latin typeface="Arial" charset="0"/>
              <a:cs typeface="Dubai Medium" charset="0"/>
            </a:endParaRPr>
          </a:p>
          <a:p>
            <a:pPr lvl="2">
              <a:buFont typeface="Wingdings" charset="0"/>
              <a:buChar char="ü"/>
            </a:pPr>
            <a:r>
              <a:rPr lang="it-IT" sz="1400" dirty="0">
                <a:solidFill>
                  <a:srgbClr val="161616"/>
                </a:solidFill>
                <a:latin typeface="Arial" charset="0"/>
                <a:cs typeface="Dubai Medium" charset="0"/>
              </a:rPr>
              <a:t>P.I. Dott.ssa Antonella Ferro - </a:t>
            </a:r>
            <a:r>
              <a:rPr lang="it-IT" sz="1400" i="1" dirty="0">
                <a:solidFill>
                  <a:srgbClr val="161616"/>
                </a:solidFill>
                <a:latin typeface="Arial" charset="0"/>
                <a:cs typeface="Dubai Medium" charset="0"/>
              </a:rPr>
              <a:t>Ospedale Civile Santa Chiara</a:t>
            </a:r>
            <a:endParaRPr lang="it-IT" sz="1400" dirty="0">
              <a:solidFill>
                <a:srgbClr val="161616"/>
              </a:solidFill>
              <a:latin typeface="Arial" charset="0"/>
              <a:cs typeface="Dubai Medium" charset="0"/>
            </a:endParaRPr>
          </a:p>
          <a:p>
            <a:endParaRPr lang="it-IT" sz="1400" dirty="0">
              <a:latin typeface="Dubai Medium" charset="0"/>
            </a:endParaRPr>
          </a:p>
          <a:p>
            <a:pPr lvl="1">
              <a:buFont typeface="Wingdings" charset="0"/>
              <a:buChar char="ü"/>
            </a:pPr>
            <a:endParaRPr lang="it-IT" sz="1400" dirty="0">
              <a:latin typeface="Dubai Medium" charset="0"/>
              <a:cs typeface="Calibri" charset="0"/>
            </a:endParaRPr>
          </a:p>
          <a:p>
            <a:pPr lvl="1"/>
            <a:endParaRPr lang="it-IT" sz="1400" dirty="0">
              <a:latin typeface="Dubai Medium" charset="0"/>
              <a:cs typeface="Calibri" charset="0"/>
            </a:endParaRPr>
          </a:p>
        </p:txBody>
      </p:sp>
      <p:sp>
        <p:nvSpPr>
          <p:cNvPr id="11" name="Titolo 1"/>
          <p:cNvSpPr txBox="1">
            <a:spLocks noChangeArrowheads="1"/>
          </p:cNvSpPr>
          <p:nvPr/>
        </p:nvSpPr>
        <p:spPr bwMode="auto">
          <a:xfrm>
            <a:off x="285750" y="94080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it-IT" altLang="it-IT" sz="4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Tahoma" panose="020B0604030504040204" pitchFamily="34" charset="0"/>
              </a:rPr>
              <a:t>Emendamenti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7180763" y="1083126"/>
            <a:ext cx="43997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9900"/>
              </a:buClr>
            </a:pPr>
            <a:r>
              <a:rPr lang="it-IT" sz="36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Cogliamo l’occasione per ringraziare tutte le Unità Operative coinvolte. Grazie per il preziosissimo contributo! </a:t>
            </a:r>
            <a:endParaRPr lang="it-IT" sz="36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7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1498</Words>
  <Application>Microsoft Macintosh PowerPoint</Application>
  <PresentationFormat>Personalizzato</PresentationFormat>
  <Paragraphs>277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di PowerPoint</vt:lpstr>
      <vt:lpstr>Presentazione di PowerPoint</vt:lpstr>
      <vt:lpstr>Presentazione di PowerPoint</vt:lpstr>
      <vt:lpstr>Disegno statistico</vt:lpstr>
      <vt:lpstr>Stato dei trattamenti (al 18/11/2020)</vt:lpstr>
      <vt:lpstr>Presentazione di PowerPoint</vt:lpstr>
      <vt:lpstr>Presentazione di PowerPoint</vt:lpstr>
      <vt:lpstr>CRF - il portale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grafica</dc:creator>
  <cp:lastModifiedBy>Pietro</cp:lastModifiedBy>
  <cp:revision>37</cp:revision>
  <dcterms:created xsi:type="dcterms:W3CDTF">2021-10-13T12:30:32Z</dcterms:created>
  <dcterms:modified xsi:type="dcterms:W3CDTF">2021-11-26T08:22:00Z</dcterms:modified>
</cp:coreProperties>
</file>