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551" r:id="rId3"/>
    <p:sldId id="557" r:id="rId4"/>
    <p:sldId id="558" r:id="rId5"/>
    <p:sldId id="559" r:id="rId6"/>
    <p:sldId id="560" r:id="rId7"/>
    <p:sldId id="561" r:id="rId8"/>
    <p:sldId id="300" r:id="rId9"/>
    <p:sldId id="301" r:id="rId10"/>
    <p:sldId id="297" r:id="rId11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731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anilo Spadavecchia" initials="DS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93" autoAdjust="0"/>
    <p:restoredTop sz="94660"/>
  </p:normalViewPr>
  <p:slideViewPr>
    <p:cSldViewPr snapToGrid="0" showGuides="1">
      <p:cViewPr varScale="1">
        <p:scale>
          <a:sx n="107" d="100"/>
          <a:sy n="107" d="100"/>
        </p:scale>
        <p:origin x="616" y="160"/>
      </p:cViewPr>
      <p:guideLst>
        <p:guide orient="horz" pos="731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2E1015-4FBC-1540-BE08-37C2A8CE126F}" type="datetimeFigureOut">
              <a:rPr lang="it-IT" smtClean="0"/>
              <a:t>26/11/21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7AA8E3-94A9-D041-9C1A-8F47C801EDF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136382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Segnaposto immagine diapositiva 1">
            <a:extLst>
              <a:ext uri="{FF2B5EF4-FFF2-40B4-BE49-F238E27FC236}">
                <a16:creationId xmlns:a16="http://schemas.microsoft.com/office/drawing/2014/main" id="{E437CC26-A907-1741-B03A-783F59C41488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3010" name="Segnaposto note 2">
            <a:extLst>
              <a:ext uri="{FF2B5EF4-FFF2-40B4-BE49-F238E27FC236}">
                <a16:creationId xmlns:a16="http://schemas.microsoft.com/office/drawing/2014/main" id="{CE0A5BF0-3DC9-3746-90DA-0C36D248BB7B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altLang="it-IT"/>
          </a:p>
        </p:txBody>
      </p:sp>
      <p:sp>
        <p:nvSpPr>
          <p:cNvPr id="43011" name="Segnaposto numero diapositiva 3">
            <a:extLst>
              <a:ext uri="{FF2B5EF4-FFF2-40B4-BE49-F238E27FC236}">
                <a16:creationId xmlns:a16="http://schemas.microsoft.com/office/drawing/2014/main" id="{E9981EB0-AB28-6440-B573-CBBB9475915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EC56787-027F-204E-B4F8-4555137561FD}" type="slidenum">
              <a:rPr lang="it-IT" altLang="it-IT" smtClean="0"/>
              <a:pPr/>
              <a:t>2</a:t>
            </a:fld>
            <a:endParaRPr lang="it-IT" altLang="it-IT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Segnaposto immagine diapositiva 1">
            <a:extLst>
              <a:ext uri="{FF2B5EF4-FFF2-40B4-BE49-F238E27FC236}">
                <a16:creationId xmlns:a16="http://schemas.microsoft.com/office/drawing/2014/main" id="{8160BF45-FC66-E043-B732-B5610AC058C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5058" name="Segnaposto note 2">
            <a:extLst>
              <a:ext uri="{FF2B5EF4-FFF2-40B4-BE49-F238E27FC236}">
                <a16:creationId xmlns:a16="http://schemas.microsoft.com/office/drawing/2014/main" id="{B5DCCCBD-C76F-6449-BFCD-B957472C224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t-IT" altLang="it-IT"/>
          </a:p>
        </p:txBody>
      </p:sp>
      <p:sp>
        <p:nvSpPr>
          <p:cNvPr id="45059" name="Segnaposto numero diapositiva 3">
            <a:extLst>
              <a:ext uri="{FF2B5EF4-FFF2-40B4-BE49-F238E27FC236}">
                <a16:creationId xmlns:a16="http://schemas.microsoft.com/office/drawing/2014/main" id="{EE7EE9E9-ADB7-1443-B114-240D566A9C3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BAABA72-1EA5-C14A-B712-2A0540B768C2}" type="slidenum">
              <a:rPr lang="it-IT" altLang="it-IT" smtClean="0">
                <a:cs typeface="Arial" panose="020B0604020202020204" pitchFamily="34" charset="0"/>
              </a:rPr>
              <a:pPr/>
              <a:t>3</a:t>
            </a:fld>
            <a:endParaRPr lang="it-IT" altLang="it-IT"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D336385-1A4D-4695-8BF6-1988994A031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39613C3B-F7EF-4551-9DB9-783C9F851AE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64F90ECF-FC90-477A-859D-590A01D63D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98FB9-85E3-4264-B475-416E2EB6E5B5}" type="datetimeFigureOut">
              <a:rPr lang="it-IT" smtClean="0"/>
              <a:t>26/11/21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097ECF1-6DFE-4CBF-BE0C-98946D4E19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0842B78A-9F8B-4145-B4AF-6D2E662DB5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721FF-2E98-486B-9E82-1EC66CC104D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302330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9A5813F-49F2-4302-A0D7-E8E88EA497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6DAE5182-CE6B-4770-B268-ECDE262FE6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620DC87A-2D7C-418A-B074-9C5D894696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98FB9-85E3-4264-B475-416E2EB6E5B5}" type="datetimeFigureOut">
              <a:rPr lang="it-IT" smtClean="0"/>
              <a:t>26/11/21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91283791-FC2F-425C-BE87-77A0F84C1C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E21B3E7A-1313-4BF2-AEE2-F27904D421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721FF-2E98-486B-9E82-1EC66CC104D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104855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CF4859D4-2D38-4986-9F67-0BD331A5004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1FD6A250-9EC4-4D99-82EB-7D82B66D7E2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8E5B3F3D-2AFA-42AD-8152-C9F0881393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98FB9-85E3-4264-B475-416E2EB6E5B5}" type="datetimeFigureOut">
              <a:rPr lang="it-IT" smtClean="0"/>
              <a:t>26/11/21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5044A510-BB4F-4CEF-A624-D7460999B0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FC7349F-3C35-4CCF-9A4C-1FDE202597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721FF-2E98-486B-9E82-1EC66CC104D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95137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A2AFC5E-43E5-4BF1-8B35-F8C00A9FD0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C4D0583-FB4A-4C5C-8712-2090F492B6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E7B82D76-2C0E-4273-85C9-0FC9A8E4E9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98FB9-85E3-4264-B475-416E2EB6E5B5}" type="datetimeFigureOut">
              <a:rPr lang="it-IT" smtClean="0"/>
              <a:t>26/11/21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20D23CD6-830A-497D-AE25-013A6EDF09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EDD3AF4A-BBE4-4F12-91EE-30B29306A7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721FF-2E98-486B-9E82-1EC66CC104D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044842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B907D41-E107-4BBA-87F4-828254A244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2A4940BC-BBB6-4208-A093-9FCE13B68E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E7718137-7C72-4495-9087-09BFA9F949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98FB9-85E3-4264-B475-416E2EB6E5B5}" type="datetimeFigureOut">
              <a:rPr lang="it-IT" smtClean="0"/>
              <a:t>26/11/21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C46844FA-7768-4C66-A801-D16E823DC3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744AC05-F6C7-466C-88A7-20BD263B1E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721FF-2E98-486B-9E82-1EC66CC104D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043529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F93781A-1776-4711-8DD2-2EEED68E49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9BF61BE-A454-4BFE-BF19-0798C1E0984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6CCC87F1-0AAF-4A94-9283-25880234F59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BDDDFF78-FDA8-461A-B38A-F6620A2C0C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98FB9-85E3-4264-B475-416E2EB6E5B5}" type="datetimeFigureOut">
              <a:rPr lang="it-IT" smtClean="0"/>
              <a:t>26/11/21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E9142480-66F5-4101-8B33-6FDFFD2A71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AAD8199E-E0AC-4A54-A3E5-F89CA99E89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721FF-2E98-486B-9E82-1EC66CC104D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659980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45CCDBC-B0F5-43F8-8AAE-5FA6317EC7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4786A95C-66F5-4E2C-8223-710FC88259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05CA6AB7-72D7-44CC-8A02-62305CFBEEB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5A97EF83-BF99-4E3E-A26E-7A22233C0F6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F0EDFE67-173B-490B-AC53-8983ECDE0C6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BC0E0F31-66FA-4874-B3DA-AA65AB0BCE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98FB9-85E3-4264-B475-416E2EB6E5B5}" type="datetimeFigureOut">
              <a:rPr lang="it-IT" smtClean="0"/>
              <a:t>26/11/21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F7FDBE56-3D1A-42FF-B4AE-44413ED30E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F1D8D5E0-E9AE-40F5-900A-7292060865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721FF-2E98-486B-9E82-1EC66CC104D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593106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4D26F0D-572D-4A6A-B068-425CD24D3E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E2270C4E-C61E-4A04-8C94-7E466DD165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98FB9-85E3-4264-B475-416E2EB6E5B5}" type="datetimeFigureOut">
              <a:rPr lang="it-IT" smtClean="0"/>
              <a:t>26/11/21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4EFAD4C1-F551-437B-96CA-DD37C45208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031571A0-7C9B-4AAB-8DED-11AB9625DB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721FF-2E98-486B-9E82-1EC66CC104D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522974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D81077DA-6A1C-418A-AFF5-511FCA359D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98FB9-85E3-4264-B475-416E2EB6E5B5}" type="datetimeFigureOut">
              <a:rPr lang="it-IT" smtClean="0"/>
              <a:t>26/11/21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0B932D1D-C67C-4A58-9D05-85656A970F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9E075D92-A558-429C-AFB8-6D6B9DFCED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721FF-2E98-486B-9E82-1EC66CC104D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895325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EA30F37-01B6-46FA-A66E-3461E22D06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F1ED154-AE32-4241-9150-ABCA0B85C9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64B937D6-F277-4C5D-A043-DC03AD77EA7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ACA851BD-A087-4B81-9408-BECE5B169B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98FB9-85E3-4264-B475-416E2EB6E5B5}" type="datetimeFigureOut">
              <a:rPr lang="it-IT" smtClean="0"/>
              <a:t>26/11/21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7CD984E9-4799-4A11-B66D-45F2C5FD64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0C91C9CD-7E33-4BFB-B192-83466A4EEF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721FF-2E98-486B-9E82-1EC66CC104D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506494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9746C9A-85AF-4713-8FBC-B0717EC787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473E3922-718A-47B2-88AC-A85CC724838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50373104-23E7-40E0-BC39-CC06B199595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486D7633-EE8D-4277-AB81-85DDCB1FC5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98FB9-85E3-4264-B475-416E2EB6E5B5}" type="datetimeFigureOut">
              <a:rPr lang="it-IT" smtClean="0"/>
              <a:t>26/11/21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9DCFE22D-C5BB-454B-BFD0-07C62C4A42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D80C187E-CFF6-4529-A75E-4159E58AFA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721FF-2E98-486B-9E82-1EC66CC104D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006247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A1F0540B-013B-4A78-8A27-D27C36C9DC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dirty="0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BB75EB33-98F8-4974-87B4-0FE71339E7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dirty="0"/>
              <a:t>Fare clic per modificare gli stili del testo dello schema</a:t>
            </a:r>
          </a:p>
          <a:p>
            <a:pPr lvl="1"/>
            <a:r>
              <a:rPr lang="it-IT" dirty="0"/>
              <a:t>Secondo livello</a:t>
            </a:r>
          </a:p>
          <a:p>
            <a:pPr lvl="2"/>
            <a:r>
              <a:rPr lang="it-IT" dirty="0"/>
              <a:t>Terzo livello</a:t>
            </a:r>
          </a:p>
          <a:p>
            <a:pPr lvl="3"/>
            <a:r>
              <a:rPr lang="it-IT" dirty="0"/>
              <a:t>Quarto livello</a:t>
            </a:r>
          </a:p>
          <a:p>
            <a:pPr lvl="4"/>
            <a:r>
              <a:rPr lang="it-IT" dirty="0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6B5EEFB-1490-4AC7-B079-436E02BF223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298FB9-85E3-4264-B475-416E2EB6E5B5}" type="datetimeFigureOut">
              <a:rPr lang="it-IT" smtClean="0"/>
              <a:t>26/11/21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F7F7BE6-2C0A-4421-94FF-46044E27945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3962CA5-0868-45A8-8F33-0F52E064ACD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9721FF-2E98-486B-9E82-1EC66CC104D4}" type="slidenum">
              <a:rPr lang="it-IT" smtClean="0"/>
              <a:t>‹N›</a:t>
            </a:fld>
            <a:endParaRPr lang="it-IT"/>
          </a:p>
        </p:txBody>
      </p:sp>
      <p:pic>
        <p:nvPicPr>
          <p:cNvPr id="7" name="Immagine 6">
            <a:extLst>
              <a:ext uri="{FF2B5EF4-FFF2-40B4-BE49-F238E27FC236}">
                <a16:creationId xmlns:a16="http://schemas.microsoft.com/office/drawing/2014/main" id="{BF966B30-7DB6-4793-BA7E-B592A463DF2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32" t="94676" r="6059"/>
          <a:stretch/>
        </p:blipFill>
        <p:spPr>
          <a:xfrm>
            <a:off x="0" y="6492874"/>
            <a:ext cx="12192000" cy="3651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19687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1" kern="1200">
          <a:solidFill>
            <a:schemeClr val="accent3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865CEC3-FC85-41A3-9441-EC162C6ABE1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C2F71D19-6580-429C-8C35-C972EB9D2DC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A3A0EFB6-C75E-467E-8627-B7DEF42D984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32" r="6059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95467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Titolo 1">
            <a:extLst>
              <a:ext uri="{FF2B5EF4-FFF2-40B4-BE49-F238E27FC236}">
                <a16:creationId xmlns:a16="http://schemas.microsoft.com/office/drawing/2014/main" id="{116FB320-C72F-5D4A-A52D-9D6C2342027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420586" y="375218"/>
            <a:ext cx="8229600" cy="636588"/>
          </a:xfrm>
        </p:spPr>
        <p:txBody>
          <a:bodyPr/>
          <a:lstStyle/>
          <a:p>
            <a:r>
              <a:rPr lang="it-IT" altLang="it-IT" dirty="0">
                <a:latin typeface="Dubai Medium" panose="020B0503030403030204" pitchFamily="34" charset="-78"/>
                <a:cs typeface="Dubai Medium" panose="020B0503030403030204" pitchFamily="34" charset="-78"/>
              </a:rPr>
              <a:t>Thank you for your attention!</a:t>
            </a:r>
          </a:p>
        </p:txBody>
      </p:sp>
      <p:sp>
        <p:nvSpPr>
          <p:cNvPr id="52226" name="Segnaposto contenuto 4">
            <a:extLst>
              <a:ext uri="{FF2B5EF4-FFF2-40B4-BE49-F238E27FC236}">
                <a16:creationId xmlns:a16="http://schemas.microsoft.com/office/drawing/2014/main" id="{BB91EF22-9756-2646-8872-7244D1F0E177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120738" y="1413164"/>
            <a:ext cx="8999517" cy="4273385"/>
          </a:xfrm>
        </p:spPr>
        <p:txBody>
          <a:bodyPr/>
          <a:lstStyle/>
          <a:p>
            <a:pPr marL="0" indent="0">
              <a:buNone/>
            </a:pPr>
            <a:r>
              <a:rPr lang="it-IT" altLang="it-IT" dirty="0">
                <a:latin typeface="Dubai Medium" panose="020B0503030403030204" pitchFamily="34" charset="-78"/>
                <a:cs typeface="Dubai Medium" panose="020B0503030403030204" pitchFamily="34" charset="-78"/>
              </a:rPr>
              <a:t>Contatti della CRO</a:t>
            </a:r>
          </a:p>
        </p:txBody>
      </p:sp>
      <p:pic>
        <p:nvPicPr>
          <p:cNvPr id="52227" name="Immagine 7">
            <a:extLst>
              <a:ext uri="{FF2B5EF4-FFF2-40B4-BE49-F238E27FC236}">
                <a16:creationId xmlns:a16="http://schemas.microsoft.com/office/drawing/2014/main" id="{148AC60D-7CA9-484B-AB4A-6AC9E6B0EA1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67237" y="2215881"/>
            <a:ext cx="3057525" cy="4021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7">
            <a:extLst>
              <a:ext uri="{FF2B5EF4-FFF2-40B4-BE49-F238E27FC236}">
                <a16:creationId xmlns:a16="http://schemas.microsoft.com/office/drawing/2014/main" id="{61BA759C-13FA-4749-872F-860A191D58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34489" y="4882410"/>
            <a:ext cx="8701088" cy="1303549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Dubai Medium" panose="020B0603030403030204" pitchFamily="34" charset="-78"/>
                <a:ea typeface="+mj-ea"/>
                <a:cs typeface="Dubai Medium" panose="020B0603030403030204" pitchFamily="34" charset="-78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3366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3366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3366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3366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>
              <a:defRPr/>
            </a:pPr>
            <a:r>
              <a:rPr lang="it-IT" altLang="it-IT" sz="1600" b="0" dirty="0">
                <a:solidFill>
                  <a:schemeClr val="accent4">
                    <a:lumMod val="10000"/>
                  </a:schemeClr>
                </a:solidFill>
              </a:rPr>
              <a:t>Dott.ssa Giulia Buzzatti</a:t>
            </a:r>
          </a:p>
          <a:p>
            <a:pPr algn="l">
              <a:defRPr/>
            </a:pPr>
            <a:r>
              <a:rPr lang="it-IT" altLang="it-IT" sz="1600" b="0" dirty="0">
                <a:solidFill>
                  <a:schemeClr val="accent4">
                    <a:lumMod val="10000"/>
                  </a:schemeClr>
                </a:solidFill>
              </a:rPr>
              <a:t>Riunione annuale-Meeting GIM (Gruppo Italiano Mammella)</a:t>
            </a:r>
          </a:p>
          <a:p>
            <a:pPr algn="l">
              <a:defRPr/>
            </a:pPr>
            <a:r>
              <a:rPr lang="it-IT" altLang="it-IT" sz="1600" b="0" dirty="0">
                <a:solidFill>
                  <a:schemeClr val="accent4">
                    <a:lumMod val="10000"/>
                  </a:schemeClr>
                </a:solidFill>
              </a:rPr>
              <a:t>25 – 26 novembre 2021</a:t>
            </a:r>
          </a:p>
        </p:txBody>
      </p:sp>
      <p:sp>
        <p:nvSpPr>
          <p:cNvPr id="41986" name="Segnaposto titolo 3">
            <a:extLst>
              <a:ext uri="{FF2B5EF4-FFF2-40B4-BE49-F238E27FC236}">
                <a16:creationId xmlns:a16="http://schemas.microsoft.com/office/drawing/2014/main" id="{742D59D6-DCCD-FE42-AF45-2806E19186E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737581" y="1098183"/>
            <a:ext cx="8496300" cy="1659577"/>
          </a:xfrm>
        </p:spPr>
        <p:txBody>
          <a:bodyPr/>
          <a:lstStyle/>
          <a:p>
            <a:r>
              <a:rPr lang="it-IT" altLang="it-IT" sz="4400" dirty="0">
                <a:latin typeface="Tahoma" panose="020B0604030504040204" pitchFamily="34" charset="0"/>
                <a:cs typeface="Tahoma" panose="020B0604030504040204" pitchFamily="34" charset="0"/>
              </a:rPr>
              <a:t>GIM25-CAPT</a:t>
            </a:r>
          </a:p>
        </p:txBody>
      </p:sp>
      <p:sp>
        <p:nvSpPr>
          <p:cNvPr id="41987" name="Segnaposto testo 2">
            <a:extLst>
              <a:ext uri="{FF2B5EF4-FFF2-40B4-BE49-F238E27FC236}">
                <a16:creationId xmlns:a16="http://schemas.microsoft.com/office/drawing/2014/main" id="{9D27C597-99B7-ED47-8C16-8FCE381DC4C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271227" y="3147644"/>
            <a:ext cx="9429008" cy="1344882"/>
          </a:xfrm>
        </p:spPr>
        <p:txBody>
          <a:bodyPr/>
          <a:lstStyle/>
          <a:p>
            <a:pPr algn="ctr"/>
            <a:r>
              <a:rPr lang="en-US" altLang="it-IT" i="1" dirty="0">
                <a:latin typeface="Calibri" panose="020F0502020204030204" pitchFamily="34" charset="0"/>
                <a:cs typeface="Dubai Medium" panose="020B0503030403030204" pitchFamily="34" charset="-78"/>
              </a:rPr>
              <a:t>A Phase II Trial of atezolizumab plus </a:t>
            </a:r>
            <a:r>
              <a:rPr lang="en-US" altLang="it-IT" i="1" dirty="0" err="1">
                <a:latin typeface="Calibri" panose="020F0502020204030204" pitchFamily="34" charset="0"/>
                <a:cs typeface="Dubai Medium" panose="020B0503030403030204" pitchFamily="34" charset="-78"/>
              </a:rPr>
              <a:t>CArboplatin</a:t>
            </a:r>
            <a:r>
              <a:rPr lang="en-US" altLang="it-IT" i="1" dirty="0">
                <a:latin typeface="Calibri" panose="020F0502020204030204" pitchFamily="34" charset="0"/>
                <a:cs typeface="Dubai Medium" panose="020B0503030403030204" pitchFamily="34" charset="-78"/>
              </a:rPr>
              <a:t> plus nab-Paclitaxel as first-line therapy in metastatic Triple-negative PD-L1 positive breast cancer patients – the GIM25-CAPT trial</a:t>
            </a:r>
          </a:p>
        </p:txBody>
      </p:sp>
      <p:grpSp>
        <p:nvGrpSpPr>
          <p:cNvPr id="41988" name="Gruppo 6">
            <a:extLst>
              <a:ext uri="{FF2B5EF4-FFF2-40B4-BE49-F238E27FC236}">
                <a16:creationId xmlns:a16="http://schemas.microsoft.com/office/drawing/2014/main" id="{2091428E-76F4-444F-9643-EB01A26A4151}"/>
              </a:ext>
            </a:extLst>
          </p:cNvPr>
          <p:cNvGrpSpPr>
            <a:grpSpLocks/>
          </p:cNvGrpSpPr>
          <p:nvPr/>
        </p:nvGrpSpPr>
        <p:grpSpPr bwMode="auto">
          <a:xfrm>
            <a:off x="9274175" y="387190"/>
            <a:ext cx="1873250" cy="936625"/>
            <a:chOff x="6280727" y="5200073"/>
            <a:chExt cx="2392218" cy="1311563"/>
          </a:xfrm>
        </p:grpSpPr>
        <p:sp>
          <p:nvSpPr>
            <p:cNvPr id="6" name="Rettangolo arrotondato 7">
              <a:extLst>
                <a:ext uri="{FF2B5EF4-FFF2-40B4-BE49-F238E27FC236}">
                  <a16:creationId xmlns:a16="http://schemas.microsoft.com/office/drawing/2014/main" id="{5BAB77DE-26ED-1244-AE85-88238346AFC3}"/>
                </a:ext>
              </a:extLst>
            </p:cNvPr>
            <p:cNvSpPr/>
            <p:nvPr/>
          </p:nvSpPr>
          <p:spPr bwMode="auto">
            <a:xfrm>
              <a:off x="6280727" y="5200073"/>
              <a:ext cx="2392218" cy="1311563"/>
            </a:xfrm>
            <a:prstGeom prst="roundRect">
              <a:avLst/>
            </a:prstGeom>
            <a:ln>
              <a:noFill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it-IT">
                <a:solidFill>
                  <a:srgbClr val="000000"/>
                </a:solidFill>
              </a:endParaRPr>
            </a:p>
          </p:txBody>
        </p:sp>
        <p:pic>
          <p:nvPicPr>
            <p:cNvPr id="41990" name="Immagine 8">
              <a:extLst>
                <a:ext uri="{FF2B5EF4-FFF2-40B4-BE49-F238E27FC236}">
                  <a16:creationId xmlns:a16="http://schemas.microsoft.com/office/drawing/2014/main" id="{93C87998-6EF7-004B-85B6-E58A35310AB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432042" y="5271364"/>
              <a:ext cx="2148539" cy="12155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tangolo con angoli arrotondati 7">
            <a:extLst>
              <a:ext uri="{FF2B5EF4-FFF2-40B4-BE49-F238E27FC236}">
                <a16:creationId xmlns:a16="http://schemas.microsoft.com/office/drawing/2014/main" id="{25B46A3C-5355-B74A-8F3F-5E6820EAE751}"/>
              </a:ext>
            </a:extLst>
          </p:cNvPr>
          <p:cNvSpPr/>
          <p:nvPr/>
        </p:nvSpPr>
        <p:spPr bwMode="auto">
          <a:xfrm>
            <a:off x="6226174" y="3041794"/>
            <a:ext cx="4211637" cy="1944546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 eaLnBrk="1" hangingPunct="1">
              <a:defRPr/>
            </a:pPr>
            <a:endParaRPr lang="it-IT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3" name="Rettangolo con angoli arrotondati 2">
            <a:extLst>
              <a:ext uri="{FF2B5EF4-FFF2-40B4-BE49-F238E27FC236}">
                <a16:creationId xmlns:a16="http://schemas.microsoft.com/office/drawing/2014/main" id="{755C7E80-BDD0-D947-A7F9-AC310BAA2F2F}"/>
              </a:ext>
            </a:extLst>
          </p:cNvPr>
          <p:cNvSpPr/>
          <p:nvPr/>
        </p:nvSpPr>
        <p:spPr bwMode="auto">
          <a:xfrm>
            <a:off x="1603168" y="3004806"/>
            <a:ext cx="2685535" cy="1927082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 eaLnBrk="1" hangingPunct="1">
              <a:defRPr/>
            </a:pPr>
            <a:endParaRPr lang="it-IT" dirty="0">
              <a:solidFill>
                <a:srgbClr val="000000"/>
              </a:solidFill>
              <a:highlight>
                <a:srgbClr val="00FFFF"/>
              </a:highlight>
              <a:latin typeface="Arial" charset="0"/>
            </a:endParaRPr>
          </a:p>
        </p:txBody>
      </p:sp>
      <p:sp>
        <p:nvSpPr>
          <p:cNvPr id="11266" name="Segnaposto contenuto 2">
            <a:extLst>
              <a:ext uri="{FF2B5EF4-FFF2-40B4-BE49-F238E27FC236}">
                <a16:creationId xmlns:a16="http://schemas.microsoft.com/office/drawing/2014/main" id="{E6394C2D-966C-F646-8067-451DB08BD3A3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68375" y="956457"/>
            <a:ext cx="8786813" cy="1747837"/>
          </a:xfrm>
        </p:spPr>
        <p:txBody>
          <a:bodyPr/>
          <a:lstStyle/>
          <a:p>
            <a:pPr marL="252000" indent="-252000" algn="just">
              <a:spcBef>
                <a:spcPts val="200"/>
              </a:spcBef>
              <a:spcAft>
                <a:spcPts val="200"/>
              </a:spcAft>
              <a:defRPr/>
            </a:pPr>
            <a:r>
              <a:rPr lang="it-IT" altLang="it-IT" sz="1650" b="1" dirty="0"/>
              <a:t>Sponsor: Consorzio </a:t>
            </a:r>
            <a:r>
              <a:rPr lang="it-IT" altLang="it-IT" sz="1650" b="1" dirty="0" err="1"/>
              <a:t>Oncotech</a:t>
            </a:r>
            <a:endParaRPr lang="it-IT" altLang="it-IT" sz="1650" b="1" dirty="0"/>
          </a:p>
          <a:p>
            <a:pPr marL="252000" indent="-252000" algn="just">
              <a:spcBef>
                <a:spcPts val="200"/>
              </a:spcBef>
              <a:spcAft>
                <a:spcPts val="200"/>
              </a:spcAft>
              <a:defRPr/>
            </a:pPr>
            <a:r>
              <a:rPr lang="it-IT" altLang="it-IT" sz="1650" b="1" dirty="0"/>
              <a:t>Principal Investigator: Dott.ssa Claudia </a:t>
            </a:r>
            <a:r>
              <a:rPr lang="it-IT" altLang="it-IT" sz="1650" b="1" dirty="0" err="1"/>
              <a:t>Bighin</a:t>
            </a:r>
            <a:endParaRPr lang="it-IT" altLang="it-IT" sz="1650" b="1" dirty="0"/>
          </a:p>
          <a:p>
            <a:pPr marL="0" indent="0" algn="just">
              <a:spcBef>
                <a:spcPts val="200"/>
              </a:spcBef>
              <a:spcAft>
                <a:spcPts val="200"/>
              </a:spcAft>
              <a:buNone/>
              <a:defRPr/>
            </a:pPr>
            <a:endParaRPr lang="it-IT" altLang="it-IT" sz="1650" dirty="0"/>
          </a:p>
          <a:p>
            <a:pPr algn="just">
              <a:spcAft>
                <a:spcPts val="600"/>
              </a:spcAft>
              <a:defRPr/>
            </a:pPr>
            <a:endParaRPr lang="it-IT" altLang="it-IT" sz="1650" dirty="0"/>
          </a:p>
          <a:p>
            <a:pPr algn="just">
              <a:defRPr/>
            </a:pPr>
            <a:endParaRPr lang="it-IT" altLang="it-IT" sz="1700" dirty="0"/>
          </a:p>
        </p:txBody>
      </p:sp>
      <p:sp>
        <p:nvSpPr>
          <p:cNvPr id="13" name="Rectangle 2">
            <a:extLst>
              <a:ext uri="{FF2B5EF4-FFF2-40B4-BE49-F238E27FC236}">
                <a16:creationId xmlns:a16="http://schemas.microsoft.com/office/drawing/2014/main" id="{09B4873B-D6AA-C54E-A919-9657B81718B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37058" y="223194"/>
            <a:ext cx="8229600" cy="868362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br>
              <a:rPr lang="it-IT" altLang="it-IT" sz="1800" dirty="0">
                <a:latin typeface="+mn-lt"/>
                <a:cs typeface="Tahoma" panose="020B0604030504040204" pitchFamily="34" charset="0"/>
              </a:rPr>
            </a:br>
            <a:r>
              <a:rPr lang="it-IT" altLang="it-IT" dirty="0">
                <a:latin typeface="Arial" panose="020B0604020202020204" pitchFamily="34" charset="0"/>
                <a:cs typeface="Arial" panose="020B0604020202020204" pitchFamily="34" charset="0"/>
              </a:rPr>
              <a:t>Protocol v. 1.0 - 20 </a:t>
            </a:r>
            <a:r>
              <a:rPr lang="it-IT" altLang="it-IT" dirty="0" err="1">
                <a:latin typeface="Arial" panose="020B0604020202020204" pitchFamily="34" charset="0"/>
                <a:cs typeface="Arial" panose="020B0604020202020204" pitchFamily="34" charset="0"/>
              </a:rPr>
              <a:t>Nov</a:t>
            </a:r>
            <a:r>
              <a:rPr lang="it-IT" altLang="it-IT" dirty="0">
                <a:latin typeface="Arial" panose="020B0604020202020204" pitchFamily="34" charset="0"/>
                <a:cs typeface="Arial" panose="020B0604020202020204" pitchFamily="34" charset="0"/>
              </a:rPr>
              <a:t> 2019</a:t>
            </a:r>
            <a:br>
              <a:rPr lang="it-IT" altLang="it-IT" dirty="0">
                <a:latin typeface="+mn-lt"/>
                <a:cs typeface="Tahoma" panose="020B0604030504040204" pitchFamily="34" charset="0"/>
              </a:rPr>
            </a:br>
            <a:endParaRPr lang="it-IT" altLang="it-IT" dirty="0">
              <a:latin typeface="+mn-lt"/>
              <a:cs typeface="Tahoma" panose="020B0604030504040204" pitchFamily="34" charset="0"/>
            </a:endParaRP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D273DE15-F9BE-9947-8819-ABF975008E13}"/>
              </a:ext>
            </a:extLst>
          </p:cNvPr>
          <p:cNvSpPr txBox="1"/>
          <p:nvPr/>
        </p:nvSpPr>
        <p:spPr>
          <a:xfrm>
            <a:off x="968375" y="1703848"/>
            <a:ext cx="10255250" cy="83099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400" dirty="0">
                <a:solidFill>
                  <a:srgbClr val="29292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ubai Medium" panose="020B0603030403030204" pitchFamily="34" charset="-78"/>
                <a:cs typeface="Dubai Medium" panose="020B0603030403030204" pitchFamily="34" charset="-78"/>
              </a:rPr>
              <a:t>A Phase II trial of atezolizumab plus carboplatin plus paclitaxel as first-line therapy in metastatic triple-negative PD-L1 positive breast cancer patients.</a:t>
            </a:r>
            <a:r>
              <a:rPr lang="en-US" sz="2400" dirty="0">
                <a:solidFill>
                  <a:srgbClr val="292929"/>
                </a:solidFill>
                <a:latin typeface="Dubai Medium" panose="020B0603030403030204" pitchFamily="34" charset="-78"/>
                <a:cs typeface="Dubai Medium" panose="020B0603030403030204" pitchFamily="34" charset="-78"/>
              </a:rPr>
              <a:t>	</a:t>
            </a:r>
          </a:p>
        </p:txBody>
      </p:sp>
      <p:sp>
        <p:nvSpPr>
          <p:cNvPr id="44038" name="CasellaDiTesto 1">
            <a:extLst>
              <a:ext uri="{FF2B5EF4-FFF2-40B4-BE49-F238E27FC236}">
                <a16:creationId xmlns:a16="http://schemas.microsoft.com/office/drawing/2014/main" id="{C3DD9466-4C29-2D40-8A5E-47D7D33CD6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35506" y="3106549"/>
            <a:ext cx="2468359" cy="1477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004D99"/>
              </a:buClr>
              <a:buFont typeface="Wingdings" pitchFamily="2" charset="2"/>
              <a:buChar char="§"/>
              <a:defRPr>
                <a:solidFill>
                  <a:srgbClr val="292929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004D99"/>
              </a:buClr>
              <a:buFont typeface="Wingdings" pitchFamily="2" charset="2"/>
              <a:buChar char="§"/>
              <a:defRPr>
                <a:solidFill>
                  <a:srgbClr val="292929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4D99"/>
              </a:buClr>
              <a:buFont typeface="Wingdings" pitchFamily="2" charset="2"/>
              <a:buChar char="§"/>
              <a:defRPr>
                <a:solidFill>
                  <a:srgbClr val="292929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04D99"/>
              </a:buClr>
              <a:buFont typeface="Wingdings" pitchFamily="2" charset="2"/>
              <a:buChar char="§"/>
              <a:defRPr>
                <a:solidFill>
                  <a:srgbClr val="292929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004D99"/>
              </a:buClr>
              <a:buFont typeface="Wingdings" pitchFamily="2" charset="2"/>
              <a:buChar char="§"/>
              <a:defRPr>
                <a:solidFill>
                  <a:srgbClr val="292929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4D99"/>
              </a:buClr>
              <a:buFont typeface="Wingdings" pitchFamily="2" charset="2"/>
              <a:buChar char="§"/>
              <a:defRPr>
                <a:solidFill>
                  <a:srgbClr val="292929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4D99"/>
              </a:buClr>
              <a:buFont typeface="Wingdings" pitchFamily="2" charset="2"/>
              <a:buChar char="§"/>
              <a:defRPr>
                <a:solidFill>
                  <a:srgbClr val="292929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4D99"/>
              </a:buClr>
              <a:buFont typeface="Wingdings" pitchFamily="2" charset="2"/>
              <a:buChar char="§"/>
              <a:defRPr>
                <a:solidFill>
                  <a:srgbClr val="292929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4D99"/>
              </a:buClr>
              <a:buFont typeface="Wingdings" pitchFamily="2" charset="2"/>
              <a:buChar char="§"/>
              <a:defRPr>
                <a:solidFill>
                  <a:srgbClr val="292929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it-IT" b="1" dirty="0">
                <a:solidFill>
                  <a:srgbClr val="161616"/>
                </a:solidFill>
                <a:latin typeface="Avenir Next LT Pro" panose="020F0502020204030204" pitchFamily="34" charset="0"/>
                <a:cs typeface="Tahoma" panose="020B0604030504040204" pitchFamily="34" charset="0"/>
              </a:rPr>
              <a:t>Metastatic TNBC*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it-IT" b="1" dirty="0">
                <a:solidFill>
                  <a:srgbClr val="161616"/>
                </a:solidFill>
                <a:latin typeface="Avenir Next LT Pro" panose="020F0502020204030204" pitchFamily="34" charset="0"/>
                <a:cs typeface="Tahoma" panose="020B0604030504040204" pitchFamily="34" charset="0"/>
              </a:rPr>
              <a:t>First-line therapy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it-IT" b="1" dirty="0">
                <a:solidFill>
                  <a:srgbClr val="161616"/>
                </a:solidFill>
                <a:latin typeface="Avenir Next LT Pro" panose="020F0502020204030204" pitchFamily="34" charset="0"/>
                <a:cs typeface="Tahoma" panose="020B0604030504040204" pitchFamily="34" charset="0"/>
              </a:rPr>
              <a:t>PD-L1 ≥1%</a:t>
            </a:r>
            <a:r>
              <a:rPr lang="en-US" altLang="it-IT" b="1" baseline="30000" dirty="0">
                <a:solidFill>
                  <a:srgbClr val="161616"/>
                </a:solidFill>
                <a:latin typeface="Avenir Next LT Pro" panose="020F0502020204030204" pitchFamily="34" charset="0"/>
                <a:cs typeface="Tahoma" panose="020B0604030504040204" pitchFamily="34" charset="0"/>
              </a:rPr>
              <a:t>°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it-IT" b="1" dirty="0">
                <a:solidFill>
                  <a:srgbClr val="161616"/>
                </a:solidFill>
                <a:latin typeface="Avenir Next LT Pro" panose="020F0502020204030204" pitchFamily="34" charset="0"/>
                <a:cs typeface="Tahoma" panose="020B0604030504040204" pitchFamily="34" charset="0"/>
              </a:rPr>
              <a:t>≥ 12 months from adj </a:t>
            </a:r>
            <a:r>
              <a:rPr lang="en-US" altLang="it-IT" b="1" dirty="0" err="1">
                <a:solidFill>
                  <a:srgbClr val="161616"/>
                </a:solidFill>
                <a:latin typeface="Avenir Next LT Pro" panose="020F0502020204030204" pitchFamily="34" charset="0"/>
                <a:cs typeface="Tahoma" panose="020B0604030504040204" pitchFamily="34" charset="0"/>
              </a:rPr>
              <a:t>taxane</a:t>
            </a:r>
            <a:endParaRPr lang="it-IT" altLang="it-IT" b="1" dirty="0">
              <a:solidFill>
                <a:srgbClr val="161616"/>
              </a:solidFill>
              <a:latin typeface="Arial" panose="020B0604020202020204" pitchFamily="34" charset="0"/>
              <a:cs typeface="Tahoma" panose="020B0604030504040204" pitchFamily="34" charset="0"/>
            </a:endParaRP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A3204D76-A91B-AF48-8EAE-9315B515B4E8}"/>
              </a:ext>
            </a:extLst>
          </p:cNvPr>
          <p:cNvSpPr txBox="1"/>
          <p:nvPr/>
        </p:nvSpPr>
        <p:spPr>
          <a:xfrm>
            <a:off x="6393318" y="3205211"/>
            <a:ext cx="4044493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it-IT" dirty="0" err="1">
                <a:ln>
                  <a:solidFill>
                    <a:sysClr val="windowText" lastClr="000000"/>
                  </a:solidFill>
                </a:ln>
                <a:solidFill>
                  <a:schemeClr val="bg2"/>
                </a:solidFill>
                <a:latin typeface="Avenir Next LT Pro" panose="020B0504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carboplatin</a:t>
            </a:r>
            <a:r>
              <a:rPr lang="it-IT" dirty="0">
                <a:ln>
                  <a:solidFill>
                    <a:sysClr val="windowText" lastClr="000000"/>
                  </a:solidFill>
                </a:ln>
                <a:solidFill>
                  <a:schemeClr val="bg2"/>
                </a:solidFill>
                <a:latin typeface="Avenir Next LT Pro" panose="020B0504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AUC 2 1,8,15 </a:t>
            </a:r>
            <a:r>
              <a:rPr lang="it-IT" dirty="0" err="1">
                <a:ln>
                  <a:solidFill>
                    <a:sysClr val="windowText" lastClr="000000"/>
                  </a:solidFill>
                </a:ln>
                <a:solidFill>
                  <a:schemeClr val="bg2"/>
                </a:solidFill>
                <a:latin typeface="Avenir Next LT Pro" panose="020B0504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q</a:t>
            </a:r>
            <a:r>
              <a:rPr lang="it-IT" dirty="0">
                <a:ln>
                  <a:solidFill>
                    <a:sysClr val="windowText" lastClr="000000"/>
                  </a:solidFill>
                </a:ln>
                <a:solidFill>
                  <a:schemeClr val="bg2"/>
                </a:solidFill>
                <a:latin typeface="Avenir Next LT Pro" panose="020B0504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28 </a:t>
            </a:r>
          </a:p>
          <a:p>
            <a:pPr algn="ctr">
              <a:defRPr/>
            </a:pPr>
            <a:r>
              <a:rPr lang="it-IT" dirty="0">
                <a:ln>
                  <a:solidFill>
                    <a:sysClr val="windowText" lastClr="000000"/>
                  </a:solidFill>
                </a:ln>
                <a:solidFill>
                  <a:schemeClr val="bg2"/>
                </a:solidFill>
                <a:latin typeface="Avenir Next LT Pro" panose="020B0504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+</a:t>
            </a:r>
          </a:p>
          <a:p>
            <a:pPr>
              <a:defRPr/>
            </a:pPr>
            <a:r>
              <a:rPr lang="it-IT" dirty="0" err="1">
                <a:ln>
                  <a:solidFill>
                    <a:sysClr val="windowText" lastClr="000000"/>
                  </a:solidFill>
                </a:ln>
                <a:solidFill>
                  <a:schemeClr val="bg2"/>
                </a:solidFill>
                <a:latin typeface="Avenir Next LT Pro" panose="020B0504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paclitaxel</a:t>
            </a:r>
            <a:r>
              <a:rPr lang="it-IT" dirty="0">
                <a:ln>
                  <a:solidFill>
                    <a:sysClr val="windowText" lastClr="000000"/>
                  </a:solidFill>
                </a:ln>
                <a:solidFill>
                  <a:schemeClr val="bg2"/>
                </a:solidFill>
                <a:latin typeface="Avenir Next LT Pro" panose="020B0504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90 mg/mq 1,8,15 </a:t>
            </a:r>
            <a:r>
              <a:rPr lang="it-IT" dirty="0" err="1">
                <a:ln>
                  <a:solidFill>
                    <a:sysClr val="windowText" lastClr="000000"/>
                  </a:solidFill>
                </a:ln>
                <a:solidFill>
                  <a:schemeClr val="bg2"/>
                </a:solidFill>
                <a:latin typeface="Avenir Next LT Pro" panose="020B0504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q</a:t>
            </a:r>
            <a:r>
              <a:rPr lang="it-IT" dirty="0">
                <a:ln>
                  <a:solidFill>
                    <a:sysClr val="windowText" lastClr="000000"/>
                  </a:solidFill>
                </a:ln>
                <a:solidFill>
                  <a:schemeClr val="bg2"/>
                </a:solidFill>
                <a:latin typeface="Avenir Next LT Pro" panose="020B0504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28 </a:t>
            </a:r>
          </a:p>
          <a:p>
            <a:pPr algn="ctr">
              <a:defRPr/>
            </a:pPr>
            <a:r>
              <a:rPr lang="it-IT" dirty="0">
                <a:ln>
                  <a:solidFill>
                    <a:sysClr val="windowText" lastClr="000000"/>
                  </a:solidFill>
                </a:ln>
                <a:solidFill>
                  <a:schemeClr val="bg2"/>
                </a:solidFill>
                <a:latin typeface="Avenir Next LT Pro" panose="020B0504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+</a:t>
            </a:r>
          </a:p>
          <a:p>
            <a:pPr>
              <a:defRPr/>
            </a:pPr>
            <a:r>
              <a:rPr lang="it-IT" dirty="0" err="1">
                <a:ln>
                  <a:solidFill>
                    <a:sysClr val="windowText" lastClr="000000"/>
                  </a:solidFill>
                </a:ln>
                <a:solidFill>
                  <a:schemeClr val="bg2"/>
                </a:solidFill>
                <a:latin typeface="Avenir Next LT Pro" panose="020B0504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atezolizumab</a:t>
            </a:r>
            <a:r>
              <a:rPr lang="it-IT" dirty="0">
                <a:ln>
                  <a:solidFill>
                    <a:sysClr val="windowText" lastClr="000000"/>
                  </a:solidFill>
                </a:ln>
                <a:solidFill>
                  <a:schemeClr val="bg2"/>
                </a:solidFill>
                <a:latin typeface="Avenir Next LT Pro" panose="020B0504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840 mg 1,15 </a:t>
            </a:r>
            <a:r>
              <a:rPr lang="it-IT" dirty="0" err="1">
                <a:ln>
                  <a:solidFill>
                    <a:sysClr val="windowText" lastClr="000000"/>
                  </a:solidFill>
                </a:ln>
                <a:solidFill>
                  <a:schemeClr val="bg2"/>
                </a:solidFill>
                <a:latin typeface="Avenir Next LT Pro" panose="020B0504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q</a:t>
            </a:r>
            <a:r>
              <a:rPr lang="it-IT" dirty="0">
                <a:ln>
                  <a:solidFill>
                    <a:sysClr val="windowText" lastClr="000000"/>
                  </a:solidFill>
                </a:ln>
                <a:solidFill>
                  <a:schemeClr val="bg2"/>
                </a:solidFill>
                <a:latin typeface="Avenir Next LT Pro" panose="020B0504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28</a:t>
            </a:r>
          </a:p>
          <a:p>
            <a:pPr>
              <a:defRPr/>
            </a:pPr>
            <a:endParaRPr lang="it-IT" dirty="0"/>
          </a:p>
        </p:txBody>
      </p:sp>
      <p:sp>
        <p:nvSpPr>
          <p:cNvPr id="11" name="Freccia destra 10">
            <a:extLst>
              <a:ext uri="{FF2B5EF4-FFF2-40B4-BE49-F238E27FC236}">
                <a16:creationId xmlns:a16="http://schemas.microsoft.com/office/drawing/2014/main" id="{235062A6-5D08-C041-A7F7-F890AFAE4DF4}"/>
              </a:ext>
            </a:extLst>
          </p:cNvPr>
          <p:cNvSpPr/>
          <p:nvPr/>
        </p:nvSpPr>
        <p:spPr bwMode="auto">
          <a:xfrm>
            <a:off x="4621542" y="3841184"/>
            <a:ext cx="1260475" cy="360363"/>
          </a:xfrm>
          <a:prstGeom prst="rightArrow">
            <a:avLst>
              <a:gd name="adj1" fmla="val 63182"/>
              <a:gd name="adj2" fmla="val 50000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it-IT" dirty="0">
              <a:solidFill>
                <a:srgbClr val="000000"/>
              </a:solidFill>
            </a:endParaRP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353AED50-0C26-1446-AC94-8C457BC3CAF5}"/>
              </a:ext>
            </a:extLst>
          </p:cNvPr>
          <p:cNvSpPr txBox="1"/>
          <p:nvPr/>
        </p:nvSpPr>
        <p:spPr>
          <a:xfrm>
            <a:off x="1603168" y="5033631"/>
            <a:ext cx="3168650" cy="19383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it-IT" dirty="0">
                <a:solidFill>
                  <a:schemeClr val="accent4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*</a:t>
            </a:r>
            <a:r>
              <a:rPr lang="it-IT" sz="1400" dirty="0">
                <a:solidFill>
                  <a:schemeClr val="accent4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ER and </a:t>
            </a:r>
            <a:r>
              <a:rPr lang="it-IT" sz="1400" dirty="0" err="1">
                <a:solidFill>
                  <a:schemeClr val="accent4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PgR</a:t>
            </a:r>
            <a:r>
              <a:rPr lang="it-IT" sz="1400" dirty="0">
                <a:solidFill>
                  <a:schemeClr val="accent4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&lt;1% or </a:t>
            </a:r>
          </a:p>
          <a:p>
            <a:pPr>
              <a:defRPr/>
            </a:pPr>
            <a:r>
              <a:rPr lang="it-IT" sz="1400" b="1" dirty="0">
                <a:solidFill>
                  <a:schemeClr val="accent4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ER and/or </a:t>
            </a:r>
            <a:r>
              <a:rPr lang="it-IT" sz="1400" b="1" dirty="0" err="1">
                <a:solidFill>
                  <a:schemeClr val="accent4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PgR</a:t>
            </a:r>
            <a:r>
              <a:rPr lang="it-IT" sz="1400" b="1" dirty="0">
                <a:solidFill>
                  <a:schemeClr val="accent4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1400" b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≥1% e &lt; 10%</a:t>
            </a:r>
          </a:p>
          <a:p>
            <a:pPr>
              <a:defRPr/>
            </a:pPr>
            <a:r>
              <a:rPr lang="it-IT" sz="14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HER2 negative</a:t>
            </a:r>
          </a:p>
          <a:p>
            <a:pPr>
              <a:defRPr/>
            </a:pPr>
            <a:endParaRPr lang="it-IT" sz="140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defRPr/>
            </a:pPr>
            <a:r>
              <a:rPr lang="it-IT" sz="14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° </a:t>
            </a:r>
            <a:r>
              <a:rPr lang="it-IT" sz="1400" dirty="0">
                <a:solidFill>
                  <a:schemeClr val="accent4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SP142 PD-L1 </a:t>
            </a:r>
            <a:r>
              <a:rPr lang="it-IT" sz="1400" dirty="0" err="1">
                <a:solidFill>
                  <a:schemeClr val="accent4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immunohistochemical</a:t>
            </a:r>
            <a:r>
              <a:rPr lang="it-IT" sz="1400" dirty="0">
                <a:solidFill>
                  <a:schemeClr val="accent4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1400" dirty="0" err="1">
                <a:solidFill>
                  <a:schemeClr val="accent4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assay</a:t>
            </a:r>
            <a:r>
              <a:rPr lang="it-IT" sz="1400" dirty="0">
                <a:solidFill>
                  <a:schemeClr val="accent4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it-IT" sz="1400" dirty="0" err="1">
                <a:solidFill>
                  <a:schemeClr val="accent4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Ventana</a:t>
            </a:r>
            <a:r>
              <a:rPr lang="it-IT" sz="1400" dirty="0">
                <a:solidFill>
                  <a:schemeClr val="accent4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1400" dirty="0" err="1">
                <a:solidFill>
                  <a:schemeClr val="accent4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Medical</a:t>
            </a:r>
            <a:r>
              <a:rPr lang="it-IT" sz="1400" dirty="0">
                <a:solidFill>
                  <a:schemeClr val="accent4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Systems)</a:t>
            </a:r>
          </a:p>
          <a:p>
            <a:pPr>
              <a:defRPr/>
            </a:pPr>
            <a:endParaRPr lang="it-IT" sz="1400" dirty="0">
              <a:solidFill>
                <a:schemeClr val="accent4">
                  <a:lumMod val="10000"/>
                </a:schemeClr>
              </a:solidFill>
            </a:endParaRPr>
          </a:p>
          <a:p>
            <a:pPr>
              <a:defRPr/>
            </a:pPr>
            <a:endParaRPr lang="it-IT" dirty="0">
              <a:solidFill>
                <a:schemeClr val="accent4">
                  <a:lumMod val="10000"/>
                </a:schemeClr>
              </a:solidFill>
            </a:endParaRPr>
          </a:p>
        </p:txBody>
      </p:sp>
      <p:sp>
        <p:nvSpPr>
          <p:cNvPr id="14" name="CasellaDiTesto 13">
            <a:extLst>
              <a:ext uri="{FF2B5EF4-FFF2-40B4-BE49-F238E27FC236}">
                <a16:creationId xmlns:a16="http://schemas.microsoft.com/office/drawing/2014/main" id="{5E079332-D475-0148-8D2E-7F286FC87F53}"/>
              </a:ext>
            </a:extLst>
          </p:cNvPr>
          <p:cNvSpPr txBox="1"/>
          <p:nvPr/>
        </p:nvSpPr>
        <p:spPr>
          <a:xfrm>
            <a:off x="4545445" y="3451685"/>
            <a:ext cx="1423987" cy="3683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it-IT" dirty="0">
                <a:solidFill>
                  <a:schemeClr val="accent4">
                    <a:lumMod val="10000"/>
                  </a:schemeClr>
                </a:solidFill>
              </a:rPr>
              <a:t>104 </a:t>
            </a:r>
            <a:r>
              <a:rPr lang="it-IT" sz="1400" dirty="0" err="1">
                <a:solidFill>
                  <a:schemeClr val="accent4">
                    <a:lumMod val="10000"/>
                  </a:schemeClr>
                </a:solidFill>
              </a:rPr>
              <a:t>pts</a:t>
            </a:r>
            <a:r>
              <a:rPr lang="it-IT" sz="1400" dirty="0">
                <a:solidFill>
                  <a:schemeClr val="accent4">
                    <a:lumMod val="10000"/>
                  </a:schemeClr>
                </a:solidFill>
              </a:rPr>
              <a:t> </a:t>
            </a:r>
          </a:p>
        </p:txBody>
      </p:sp>
      <p:sp>
        <p:nvSpPr>
          <p:cNvPr id="15" name="CasellaDiTesto 14">
            <a:extLst>
              <a:ext uri="{FF2B5EF4-FFF2-40B4-BE49-F238E27FC236}">
                <a16:creationId xmlns:a16="http://schemas.microsoft.com/office/drawing/2014/main" id="{5E91AE21-4AA4-9645-92E5-C14AA595FFC0}"/>
              </a:ext>
            </a:extLst>
          </p:cNvPr>
          <p:cNvSpPr txBox="1"/>
          <p:nvPr/>
        </p:nvSpPr>
        <p:spPr>
          <a:xfrm>
            <a:off x="6230939" y="5330826"/>
            <a:ext cx="4211637" cy="5238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it-IT" sz="1400" dirty="0">
                <a:solidFill>
                  <a:schemeClr val="accent4">
                    <a:lumMod val="10000"/>
                  </a:schemeClr>
                </a:solidFill>
              </a:rPr>
              <a:t>Treatment </a:t>
            </a:r>
            <a:r>
              <a:rPr lang="it-IT" sz="1400" dirty="0" err="1">
                <a:solidFill>
                  <a:schemeClr val="accent4">
                    <a:lumMod val="10000"/>
                  </a:schemeClr>
                </a:solidFill>
              </a:rPr>
              <a:t>until</a:t>
            </a:r>
            <a:r>
              <a:rPr lang="it-IT" sz="1400" dirty="0">
                <a:solidFill>
                  <a:schemeClr val="accent4">
                    <a:lumMod val="10000"/>
                  </a:schemeClr>
                </a:solidFill>
              </a:rPr>
              <a:t> </a:t>
            </a:r>
            <a:r>
              <a:rPr lang="it-IT" sz="1400" dirty="0" err="1">
                <a:solidFill>
                  <a:schemeClr val="accent4">
                    <a:lumMod val="10000"/>
                  </a:schemeClr>
                </a:solidFill>
              </a:rPr>
              <a:t>progression</a:t>
            </a:r>
            <a:r>
              <a:rPr lang="it-IT" sz="1400" dirty="0">
                <a:solidFill>
                  <a:schemeClr val="accent4">
                    <a:lumMod val="10000"/>
                  </a:schemeClr>
                </a:solidFill>
              </a:rPr>
              <a:t> of </a:t>
            </a:r>
            <a:r>
              <a:rPr lang="it-IT" sz="1400" dirty="0" err="1">
                <a:solidFill>
                  <a:schemeClr val="accent4">
                    <a:lumMod val="10000"/>
                  </a:schemeClr>
                </a:solidFill>
              </a:rPr>
              <a:t>disease</a:t>
            </a:r>
            <a:r>
              <a:rPr lang="it-IT" sz="1400" dirty="0">
                <a:solidFill>
                  <a:schemeClr val="accent4">
                    <a:lumMod val="10000"/>
                  </a:schemeClr>
                </a:solidFill>
              </a:rPr>
              <a:t>, </a:t>
            </a:r>
            <a:r>
              <a:rPr lang="it-IT" sz="1400" dirty="0" err="1">
                <a:solidFill>
                  <a:schemeClr val="accent4">
                    <a:lumMod val="10000"/>
                  </a:schemeClr>
                </a:solidFill>
              </a:rPr>
              <a:t>unacceptable</a:t>
            </a:r>
            <a:r>
              <a:rPr lang="it-IT" sz="1400" dirty="0">
                <a:solidFill>
                  <a:schemeClr val="accent4">
                    <a:lumMod val="10000"/>
                  </a:schemeClr>
                </a:solidFill>
              </a:rPr>
              <a:t> </a:t>
            </a:r>
            <a:r>
              <a:rPr lang="it-IT" sz="1400" dirty="0" err="1">
                <a:solidFill>
                  <a:schemeClr val="accent4">
                    <a:lumMod val="10000"/>
                  </a:schemeClr>
                </a:solidFill>
              </a:rPr>
              <a:t>toxicity</a:t>
            </a:r>
            <a:r>
              <a:rPr lang="it-IT" sz="1400" dirty="0">
                <a:solidFill>
                  <a:schemeClr val="accent4">
                    <a:lumMod val="10000"/>
                  </a:schemeClr>
                </a:solidFill>
              </a:rPr>
              <a:t>, </a:t>
            </a:r>
            <a:r>
              <a:rPr lang="it-IT" sz="1400" dirty="0" err="1">
                <a:solidFill>
                  <a:schemeClr val="accent4">
                    <a:lumMod val="10000"/>
                  </a:schemeClr>
                </a:solidFill>
              </a:rPr>
              <a:t>death</a:t>
            </a:r>
            <a:r>
              <a:rPr lang="it-IT" sz="1400" dirty="0">
                <a:solidFill>
                  <a:schemeClr val="accent4">
                    <a:lumMod val="10000"/>
                  </a:schemeClr>
                </a:solidFill>
              </a:rPr>
              <a:t>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Titolo 1">
            <a:extLst>
              <a:ext uri="{FF2B5EF4-FFF2-40B4-BE49-F238E27FC236}">
                <a16:creationId xmlns:a16="http://schemas.microsoft.com/office/drawing/2014/main" id="{F66D16A1-ADB2-2549-AB39-A2EB2DD94A9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140031" y="94095"/>
            <a:ext cx="9058894" cy="996952"/>
          </a:xfrm>
        </p:spPr>
        <p:txBody>
          <a:bodyPr>
            <a:normAutofit/>
          </a:bodyPr>
          <a:lstStyle/>
          <a:p>
            <a:r>
              <a:rPr lang="it-IT" altLang="it-IT" sz="3200" dirty="0" err="1">
                <a:latin typeface="Arial" panose="020B0604020202020204" pitchFamily="34" charset="0"/>
                <a:cs typeface="Arial" panose="020B0604020202020204" pitchFamily="34" charset="0"/>
              </a:rPr>
              <a:t>Study</a:t>
            </a:r>
            <a:r>
              <a:rPr lang="it-IT" altLang="it-IT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altLang="it-IT" sz="3200" dirty="0" err="1">
                <a:latin typeface="Arial" panose="020B0604020202020204" pitchFamily="34" charset="0"/>
                <a:cs typeface="Arial" panose="020B0604020202020204" pitchFamily="34" charset="0"/>
              </a:rPr>
              <a:t>objectives</a:t>
            </a:r>
            <a:endParaRPr lang="it-IT" altLang="it-IT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A9F598E-6777-7649-ADCD-EC4E06904E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9397" y="1268415"/>
            <a:ext cx="10580915" cy="5096760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v"/>
              <a:defRPr/>
            </a:pPr>
            <a:r>
              <a:rPr lang="it-IT" sz="2200" dirty="0">
                <a:latin typeface="Arial" panose="020B0604020202020204" pitchFamily="34" charset="0"/>
                <a:cs typeface="Arial" panose="020B0604020202020204" pitchFamily="34" charset="0"/>
              </a:rPr>
              <a:t>PRIMARY OBJECTIVE 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To provide preliminary evidence on the efficacy of the study treatment evaluated by </a:t>
            </a:r>
            <a:r>
              <a:rPr lang="en-US" sz="2200" b="1" dirty="0">
                <a:latin typeface="Arial" panose="020B0604020202020204" pitchFamily="34" charset="0"/>
                <a:cs typeface="Arial" panose="020B0604020202020204" pitchFamily="34" charset="0"/>
              </a:rPr>
              <a:t>% OS at 2 years.</a:t>
            </a:r>
            <a:endParaRPr lang="it-IT" sz="2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  <a:defRPr/>
            </a:pPr>
            <a:endParaRPr lang="it-IT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itchFamily="2" charset="2"/>
              <a:buChar char="v"/>
              <a:defRPr/>
            </a:pPr>
            <a:r>
              <a:rPr lang="it-IT" sz="2200" dirty="0">
                <a:latin typeface="Arial" panose="020B0604020202020204" pitchFamily="34" charset="0"/>
                <a:cs typeface="Arial" panose="020B0604020202020204" pitchFamily="34" charset="0"/>
              </a:rPr>
              <a:t>SECONDARY OBJECTIVES </a:t>
            </a:r>
          </a:p>
          <a:p>
            <a:pPr>
              <a:spcBef>
                <a:spcPts val="1200"/>
              </a:spcBef>
              <a:defRPr/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To provide preliminary evidence on the efficacy of the study treatment evaluated by </a:t>
            </a:r>
            <a:r>
              <a:rPr lang="en-US" sz="2200" b="1" dirty="0">
                <a:latin typeface="Arial" panose="020B0604020202020204" pitchFamily="34" charset="0"/>
                <a:cs typeface="Arial" panose="020B0604020202020204" pitchFamily="34" charset="0"/>
              </a:rPr>
              <a:t>% OS at 2,5 years.</a:t>
            </a:r>
          </a:p>
          <a:p>
            <a:pPr>
              <a:spcBef>
                <a:spcPts val="1200"/>
              </a:spcBef>
              <a:defRPr/>
            </a:pPr>
            <a:r>
              <a:rPr lang="en-US" sz="2200" dirty="0">
                <a:solidFill>
                  <a:schemeClr val="accent4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provide preliminary evidence on the efficacy of the study treatment in terms of </a:t>
            </a:r>
            <a:r>
              <a:rPr lang="en-US" sz="2200" b="1" dirty="0">
                <a:solidFill>
                  <a:schemeClr val="accent4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% OS at 2 years in hormonal receptor (HR) between 1% and 10 %</a:t>
            </a:r>
            <a:endParaRPr lang="it-IT" sz="2200" b="1" dirty="0">
              <a:solidFill>
                <a:schemeClr val="accent4">
                  <a:lumMod val="1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1200"/>
              </a:spcBef>
              <a:defRPr/>
            </a:pPr>
            <a:r>
              <a:rPr lang="en-US" sz="2200" dirty="0">
                <a:solidFill>
                  <a:schemeClr val="accent4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provide preliminary evidence on the efficacy of the study treatment in terms of </a:t>
            </a:r>
            <a:r>
              <a:rPr lang="it-IT" sz="2200" b="1" dirty="0">
                <a:solidFill>
                  <a:schemeClr val="accent4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post </a:t>
            </a:r>
            <a:r>
              <a:rPr lang="it-IT" sz="2200" b="1" dirty="0" err="1">
                <a:solidFill>
                  <a:schemeClr val="accent4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progression</a:t>
            </a:r>
            <a:r>
              <a:rPr lang="it-IT" sz="2200" b="1" dirty="0">
                <a:solidFill>
                  <a:schemeClr val="accent4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200" b="1" dirty="0" err="1">
                <a:solidFill>
                  <a:schemeClr val="accent4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survival</a:t>
            </a:r>
            <a:endParaRPr lang="it-IT" sz="2200" b="1" dirty="0">
              <a:solidFill>
                <a:schemeClr val="accent4">
                  <a:lumMod val="1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1200"/>
              </a:spcBef>
              <a:defRPr/>
            </a:pPr>
            <a:r>
              <a:rPr lang="en-US" sz="2200" dirty="0">
                <a:solidFill>
                  <a:schemeClr val="accent4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 assess the activity of the study treatment  in terms of </a:t>
            </a:r>
            <a:r>
              <a:rPr lang="en-US" sz="2200" b="1" dirty="0">
                <a:solidFill>
                  <a:schemeClr val="accent4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ORR, and time to treatment failure</a:t>
            </a:r>
          </a:p>
          <a:p>
            <a:pPr>
              <a:spcBef>
                <a:spcPts val="1200"/>
              </a:spcBef>
              <a:defRPr/>
            </a:pPr>
            <a:r>
              <a:rPr lang="en-US" sz="2200" dirty="0">
                <a:solidFill>
                  <a:schemeClr val="accent4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assess the </a:t>
            </a:r>
            <a:r>
              <a:rPr lang="en-US" sz="2200" b="1" dirty="0">
                <a:solidFill>
                  <a:schemeClr val="accent4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safety </a:t>
            </a:r>
            <a:r>
              <a:rPr lang="en-US" sz="2200" dirty="0">
                <a:solidFill>
                  <a:schemeClr val="accent4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 the study treatment</a:t>
            </a:r>
          </a:p>
          <a:p>
            <a:pPr>
              <a:spcBef>
                <a:spcPts val="1200"/>
              </a:spcBef>
              <a:defRPr/>
            </a:pPr>
            <a:endParaRPr lang="it-IT" b="1" dirty="0">
              <a:solidFill>
                <a:schemeClr val="accent4">
                  <a:lumMod val="10000"/>
                </a:schemeClr>
              </a:solidFill>
              <a:latin typeface="Avenir Next LT Pro" panose="020B0504020202020204" pitchFamily="34" charset="0"/>
            </a:endParaRPr>
          </a:p>
          <a:p>
            <a:pPr>
              <a:spcBef>
                <a:spcPts val="0"/>
              </a:spcBef>
              <a:buFontTx/>
              <a:buChar char="-"/>
              <a:defRPr/>
            </a:pPr>
            <a:endParaRPr lang="en-US" b="1" dirty="0">
              <a:solidFill>
                <a:schemeClr val="accent4">
                  <a:lumMod val="10000"/>
                </a:schemeClr>
              </a:solidFill>
              <a:latin typeface="Avenir Next LT Pro" panose="020B0504020202020204" pitchFamily="34" charset="0"/>
            </a:endParaRPr>
          </a:p>
          <a:p>
            <a:pPr marL="0" indent="0">
              <a:spcBef>
                <a:spcPts val="0"/>
              </a:spcBef>
              <a:buNone/>
              <a:defRPr/>
            </a:pPr>
            <a:endParaRPr lang="it-IT" b="1" dirty="0">
              <a:solidFill>
                <a:schemeClr val="accent4">
                  <a:lumMod val="10000"/>
                </a:schemeClr>
              </a:solidFill>
              <a:latin typeface="Avenir Next LT Pro" panose="020B0504020202020204" pitchFamily="34" charset="0"/>
            </a:endParaRPr>
          </a:p>
          <a:p>
            <a:pPr marL="0" indent="0">
              <a:spcBef>
                <a:spcPts val="0"/>
              </a:spcBef>
              <a:buNone/>
              <a:defRPr/>
            </a:pPr>
            <a:endParaRPr lang="it-IT" b="1" dirty="0">
              <a:solidFill>
                <a:schemeClr val="accent4">
                  <a:lumMod val="10000"/>
                </a:schemeClr>
              </a:solidFill>
              <a:latin typeface="Avenir Next LT Pro" panose="020B0504020202020204" pitchFamily="34" charset="0"/>
            </a:endParaRPr>
          </a:p>
          <a:p>
            <a:pPr marL="0" indent="0">
              <a:buNone/>
              <a:defRPr/>
            </a:pPr>
            <a:endParaRPr lang="it-IT" dirty="0"/>
          </a:p>
          <a:p>
            <a:pPr marL="0" indent="0">
              <a:buNone/>
              <a:defRPr/>
            </a:pPr>
            <a:endParaRPr lang="it-IT" dirty="0"/>
          </a:p>
          <a:p>
            <a:pPr marL="0" indent="0">
              <a:buNone/>
              <a:defRPr/>
            </a:pPr>
            <a:endParaRPr lang="it-IT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Titolo 1">
            <a:extLst>
              <a:ext uri="{FF2B5EF4-FFF2-40B4-BE49-F238E27FC236}">
                <a16:creationId xmlns:a16="http://schemas.microsoft.com/office/drawing/2014/main" id="{BCAFBE70-736D-F549-995B-76BE482AAD9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306285" y="336511"/>
            <a:ext cx="9165772" cy="636587"/>
          </a:xfrm>
        </p:spPr>
        <p:txBody>
          <a:bodyPr>
            <a:normAutofit fontScale="90000"/>
          </a:bodyPr>
          <a:lstStyle/>
          <a:p>
            <a:r>
              <a:rPr lang="it-IT" altLang="it-IT" dirty="0" err="1">
                <a:latin typeface="Arial" panose="020B0604020202020204" pitchFamily="34" charset="0"/>
                <a:cs typeface="Arial" panose="020B0604020202020204" pitchFamily="34" charset="0"/>
              </a:rPr>
              <a:t>Translational</a:t>
            </a:r>
            <a:r>
              <a:rPr lang="it-IT" altLang="it-IT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it-IT" altLang="it-IT" dirty="0" err="1">
                <a:latin typeface="Arial" panose="020B0604020202020204" pitchFamily="34" charset="0"/>
                <a:cs typeface="Arial" panose="020B0604020202020204" pitchFamily="34" charset="0"/>
              </a:rPr>
              <a:t>objectives</a:t>
            </a:r>
            <a:r>
              <a:rPr lang="it-IT" altLang="it-IT" dirty="0">
                <a:latin typeface="Arial" panose="020B0604020202020204" pitchFamily="34" charset="0"/>
                <a:cs typeface="Arial" panose="020B0604020202020204" pitchFamily="34" charset="0"/>
              </a:rPr>
              <a:t>… the </a:t>
            </a:r>
            <a:r>
              <a:rPr lang="it-IT" altLang="it-IT" dirty="0" err="1">
                <a:latin typeface="Arial" panose="020B0604020202020204" pitchFamily="34" charset="0"/>
                <a:cs typeface="Arial" panose="020B0604020202020204" pitchFamily="34" charset="0"/>
              </a:rPr>
              <a:t>bioCAPT</a:t>
            </a:r>
            <a:r>
              <a:rPr lang="it-IT" altLang="it-IT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altLang="it-IT" dirty="0" err="1">
                <a:latin typeface="Arial" panose="020B0604020202020204" pitchFamily="34" charset="0"/>
                <a:cs typeface="Arial" panose="020B0604020202020204" pitchFamily="34" charset="0"/>
              </a:rPr>
              <a:t>study</a:t>
            </a:r>
            <a:r>
              <a:rPr lang="it-IT" altLang="it-IT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pic>
        <p:nvPicPr>
          <p:cNvPr id="47106" name="Image" descr="Image">
            <a:extLst>
              <a:ext uri="{FF2B5EF4-FFF2-40B4-BE49-F238E27FC236}">
                <a16:creationId xmlns:a16="http://schemas.microsoft.com/office/drawing/2014/main" id="{9306487A-12D9-C349-9570-105BB6254E9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5040" y="2420939"/>
            <a:ext cx="8666700" cy="373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47107" name="CasellaDiTesto 3">
            <a:extLst>
              <a:ext uri="{FF2B5EF4-FFF2-40B4-BE49-F238E27FC236}">
                <a16:creationId xmlns:a16="http://schemas.microsoft.com/office/drawing/2014/main" id="{83C3D65A-560B-AB4C-BDD2-A6B3A94EFB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45028" y="1298575"/>
            <a:ext cx="10307781" cy="11079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004D99"/>
              </a:buClr>
              <a:buFont typeface="Wingdings" pitchFamily="2" charset="2"/>
              <a:buChar char="§"/>
              <a:defRPr>
                <a:solidFill>
                  <a:srgbClr val="292929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004D99"/>
              </a:buClr>
              <a:buFont typeface="Wingdings" pitchFamily="2" charset="2"/>
              <a:buChar char="§"/>
              <a:defRPr>
                <a:solidFill>
                  <a:srgbClr val="292929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4D99"/>
              </a:buClr>
              <a:buFont typeface="Wingdings" pitchFamily="2" charset="2"/>
              <a:buChar char="§"/>
              <a:defRPr>
                <a:solidFill>
                  <a:srgbClr val="292929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04D99"/>
              </a:buClr>
              <a:buFont typeface="Wingdings" pitchFamily="2" charset="2"/>
              <a:buChar char="§"/>
              <a:defRPr>
                <a:solidFill>
                  <a:srgbClr val="292929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004D99"/>
              </a:buClr>
              <a:buFont typeface="Wingdings" pitchFamily="2" charset="2"/>
              <a:buChar char="§"/>
              <a:defRPr>
                <a:solidFill>
                  <a:srgbClr val="292929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4D99"/>
              </a:buClr>
              <a:buFont typeface="Wingdings" pitchFamily="2" charset="2"/>
              <a:buChar char="§"/>
              <a:defRPr>
                <a:solidFill>
                  <a:srgbClr val="292929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4D99"/>
              </a:buClr>
              <a:buFont typeface="Wingdings" pitchFamily="2" charset="2"/>
              <a:buChar char="§"/>
              <a:defRPr>
                <a:solidFill>
                  <a:srgbClr val="292929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4D99"/>
              </a:buClr>
              <a:buFont typeface="Wingdings" pitchFamily="2" charset="2"/>
              <a:buChar char="§"/>
              <a:defRPr>
                <a:solidFill>
                  <a:srgbClr val="292929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4D99"/>
              </a:buClr>
              <a:buFont typeface="Wingdings" pitchFamily="2" charset="2"/>
              <a:buChar char="§"/>
              <a:defRPr>
                <a:solidFill>
                  <a:srgbClr val="292929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 algn="just">
              <a:spcBef>
                <a:spcPct val="0"/>
              </a:spcBef>
              <a:buClrTx/>
              <a:buFontTx/>
              <a:buNone/>
            </a:pPr>
            <a:r>
              <a:rPr lang="it-IT" altLang="it-IT" sz="1600" b="1" dirty="0" err="1">
                <a:solidFill>
                  <a:srgbClr val="912826"/>
                </a:solidFill>
                <a:latin typeface="Arial" panose="020B0604020202020204" pitchFamily="34" charset="0"/>
              </a:rPr>
              <a:t>bioCAPT</a:t>
            </a:r>
            <a:endParaRPr lang="it-IT" altLang="it-IT" sz="1600" b="1" dirty="0">
              <a:solidFill>
                <a:srgbClr val="912826"/>
              </a:solidFill>
              <a:latin typeface="Arial" panose="020B0604020202020204" pitchFamily="34" charset="0"/>
            </a:endParaRPr>
          </a:p>
          <a:p>
            <a:pPr algn="just">
              <a:spcBef>
                <a:spcPct val="0"/>
              </a:spcBef>
              <a:buClrTx/>
              <a:buFontTx/>
              <a:buNone/>
            </a:pPr>
            <a:r>
              <a:rPr lang="it-IT" altLang="it-IT" sz="1600" dirty="0" err="1">
                <a:solidFill>
                  <a:srgbClr val="435363"/>
                </a:solidFill>
                <a:latin typeface="Arial" panose="020B0604020202020204" pitchFamily="34" charset="0"/>
              </a:rPr>
              <a:t>Assessment</a:t>
            </a:r>
            <a:r>
              <a:rPr lang="it-IT" altLang="it-IT" sz="1600" dirty="0">
                <a:solidFill>
                  <a:srgbClr val="435363"/>
                </a:solidFill>
                <a:latin typeface="Arial" panose="020B0604020202020204" pitchFamily="34" charset="0"/>
              </a:rPr>
              <a:t> of </a:t>
            </a:r>
            <a:r>
              <a:rPr lang="it-IT" altLang="it-IT" sz="1600" dirty="0" err="1">
                <a:solidFill>
                  <a:srgbClr val="435363"/>
                </a:solidFill>
                <a:latin typeface="Arial" panose="020B0604020202020204" pitchFamily="34" charset="0"/>
              </a:rPr>
              <a:t>both</a:t>
            </a:r>
            <a:r>
              <a:rPr lang="it-IT" altLang="it-IT" sz="1600" dirty="0">
                <a:solidFill>
                  <a:srgbClr val="435363"/>
                </a:solidFill>
                <a:latin typeface="Arial" panose="020B0604020202020204" pitchFamily="34" charset="0"/>
              </a:rPr>
              <a:t> tumor-</a:t>
            </a:r>
            <a:r>
              <a:rPr lang="it-IT" altLang="it-IT" sz="1600" dirty="0" err="1">
                <a:solidFill>
                  <a:srgbClr val="435363"/>
                </a:solidFill>
                <a:latin typeface="Arial" panose="020B0604020202020204" pitchFamily="34" charset="0"/>
              </a:rPr>
              <a:t>centered</a:t>
            </a:r>
            <a:r>
              <a:rPr lang="it-IT" altLang="it-IT" sz="1600" dirty="0">
                <a:solidFill>
                  <a:srgbClr val="435363"/>
                </a:solidFill>
                <a:latin typeface="Arial" panose="020B0604020202020204" pitchFamily="34" charset="0"/>
              </a:rPr>
              <a:t> </a:t>
            </a:r>
            <a:r>
              <a:rPr lang="it-IT" altLang="it-IT" sz="1600" dirty="0" err="1">
                <a:solidFill>
                  <a:srgbClr val="435363"/>
                </a:solidFill>
                <a:latin typeface="Arial" panose="020B0604020202020204" pitchFamily="34" charset="0"/>
              </a:rPr>
              <a:t>characteristics</a:t>
            </a:r>
            <a:r>
              <a:rPr lang="it-IT" altLang="it-IT" sz="1600" dirty="0">
                <a:solidFill>
                  <a:srgbClr val="435363"/>
                </a:solidFill>
                <a:latin typeface="Arial" panose="020B0604020202020204" pitchFamily="34" charset="0"/>
              </a:rPr>
              <a:t> and immune-</a:t>
            </a:r>
            <a:r>
              <a:rPr lang="it-IT" altLang="it-IT" sz="1600" dirty="0" err="1">
                <a:solidFill>
                  <a:srgbClr val="435363"/>
                </a:solidFill>
                <a:latin typeface="Arial" panose="020B0604020202020204" pitchFamily="34" charset="0"/>
              </a:rPr>
              <a:t>centric</a:t>
            </a:r>
            <a:r>
              <a:rPr lang="it-IT" altLang="it-IT" sz="1600" dirty="0">
                <a:solidFill>
                  <a:srgbClr val="435363"/>
                </a:solidFill>
                <a:latin typeface="Arial" panose="020B0604020202020204" pitchFamily="34" charset="0"/>
              </a:rPr>
              <a:t> </a:t>
            </a:r>
            <a:r>
              <a:rPr lang="it-IT" altLang="it-IT" sz="1600" dirty="0" err="1">
                <a:solidFill>
                  <a:srgbClr val="435363"/>
                </a:solidFill>
                <a:latin typeface="Arial" panose="020B0604020202020204" pitchFamily="34" charset="0"/>
              </a:rPr>
              <a:t>features</a:t>
            </a:r>
            <a:r>
              <a:rPr lang="it-IT" altLang="it-IT" sz="1600" dirty="0">
                <a:solidFill>
                  <a:srgbClr val="435363"/>
                </a:solidFill>
                <a:latin typeface="Arial" panose="020B0604020202020204" pitchFamily="34" charset="0"/>
              </a:rPr>
              <a:t> </a:t>
            </a:r>
            <a:r>
              <a:rPr lang="it-IT" altLang="it-IT" sz="1600" dirty="0" err="1">
                <a:solidFill>
                  <a:srgbClr val="435363"/>
                </a:solidFill>
                <a:latin typeface="Arial" panose="020B0604020202020204" pitchFamily="34" charset="0"/>
              </a:rPr>
              <a:t>through</a:t>
            </a:r>
            <a:r>
              <a:rPr lang="it-IT" altLang="it-IT" sz="1600" dirty="0">
                <a:solidFill>
                  <a:srgbClr val="435363"/>
                </a:solidFill>
                <a:latin typeface="Arial" panose="020B0604020202020204" pitchFamily="34" charset="0"/>
              </a:rPr>
              <a:t> the NGS </a:t>
            </a:r>
            <a:r>
              <a:rPr lang="it-IT" altLang="it-IT" sz="1600" dirty="0" err="1">
                <a:solidFill>
                  <a:srgbClr val="435363"/>
                </a:solidFill>
                <a:latin typeface="Arial" panose="020B0604020202020204" pitchFamily="34" charset="0"/>
              </a:rPr>
              <a:t>analysis</a:t>
            </a:r>
            <a:r>
              <a:rPr lang="it-IT" altLang="it-IT" sz="1600" dirty="0">
                <a:solidFill>
                  <a:srgbClr val="435363"/>
                </a:solidFill>
                <a:latin typeface="Arial" panose="020B0604020202020204" pitchFamily="34" charset="0"/>
              </a:rPr>
              <a:t> of </a:t>
            </a:r>
            <a:r>
              <a:rPr lang="it-IT" altLang="it-IT" sz="1600" dirty="0" err="1">
                <a:solidFill>
                  <a:srgbClr val="435363"/>
                </a:solidFill>
                <a:latin typeface="Arial" panose="020B0604020202020204" pitchFamily="34" charset="0"/>
              </a:rPr>
              <a:t>ctDNA</a:t>
            </a:r>
            <a:r>
              <a:rPr lang="it-IT" altLang="it-IT" sz="1600" dirty="0">
                <a:solidFill>
                  <a:srgbClr val="435363"/>
                </a:solidFill>
                <a:latin typeface="Arial" panose="020B0604020202020204" pitchFamily="34" charset="0"/>
              </a:rPr>
              <a:t> (</a:t>
            </a:r>
            <a:r>
              <a:rPr lang="it-IT" altLang="it-IT" sz="1600" dirty="0" err="1">
                <a:solidFill>
                  <a:srgbClr val="435363"/>
                </a:solidFill>
                <a:latin typeface="Arial" panose="020B0604020202020204" pitchFamily="34" charset="0"/>
              </a:rPr>
              <a:t>FoundationOne</a:t>
            </a:r>
            <a:r>
              <a:rPr lang="it-IT" altLang="it-IT" sz="1600" dirty="0">
                <a:solidFill>
                  <a:srgbClr val="435363"/>
                </a:solidFill>
                <a:latin typeface="Arial" panose="020B0604020202020204" pitchFamily="34" charset="0"/>
              </a:rPr>
              <a:t>) and a </a:t>
            </a:r>
            <a:r>
              <a:rPr lang="it-IT" altLang="it-IT" sz="1600" dirty="0" err="1">
                <a:solidFill>
                  <a:srgbClr val="435363"/>
                </a:solidFill>
                <a:latin typeface="Arial" panose="020B0604020202020204" pitchFamily="34" charset="0"/>
              </a:rPr>
              <a:t>multiparametric</a:t>
            </a:r>
            <a:r>
              <a:rPr lang="it-IT" altLang="it-IT" sz="1600" dirty="0">
                <a:solidFill>
                  <a:srgbClr val="435363"/>
                </a:solidFill>
                <a:latin typeface="Arial" panose="020B0604020202020204" pitchFamily="34" charset="0"/>
              </a:rPr>
              <a:t> </a:t>
            </a:r>
            <a:r>
              <a:rPr lang="it-IT" altLang="it-IT" sz="1600" dirty="0" err="1">
                <a:solidFill>
                  <a:srgbClr val="435363"/>
                </a:solidFill>
                <a:latin typeface="Arial" panose="020B0604020202020204" pitchFamily="34" charset="0"/>
              </a:rPr>
              <a:t>circuLating</a:t>
            </a:r>
            <a:r>
              <a:rPr lang="it-IT" altLang="it-IT" sz="1600" dirty="0">
                <a:solidFill>
                  <a:srgbClr val="435363"/>
                </a:solidFill>
                <a:latin typeface="Arial" panose="020B0604020202020204" pitchFamily="34" charset="0"/>
              </a:rPr>
              <a:t> </a:t>
            </a:r>
            <a:r>
              <a:rPr lang="it-IT" altLang="it-IT" sz="1600" dirty="0" err="1">
                <a:solidFill>
                  <a:srgbClr val="435363"/>
                </a:solidFill>
                <a:latin typeface="Arial" panose="020B0604020202020204" pitchFamily="34" charset="0"/>
              </a:rPr>
              <a:t>ImmunOsignature</a:t>
            </a:r>
            <a:r>
              <a:rPr lang="it-IT" altLang="it-IT" sz="1600" dirty="0">
                <a:solidFill>
                  <a:srgbClr val="435363"/>
                </a:solidFill>
                <a:latin typeface="Arial" panose="020B0604020202020204" pitchFamily="34" charset="0"/>
              </a:rPr>
              <a:t> (CLIO)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endParaRPr lang="it-IT" altLang="it-IT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A0E920AC-D539-CA42-BC7C-54B0302634AB}"/>
              </a:ext>
            </a:extLst>
          </p:cNvPr>
          <p:cNvSpPr txBox="1"/>
          <p:nvPr/>
        </p:nvSpPr>
        <p:spPr>
          <a:xfrm>
            <a:off x="7283451" y="6524625"/>
            <a:ext cx="3025775" cy="26161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it-IT" sz="1100" dirty="0" err="1">
                <a:solidFill>
                  <a:schemeClr val="bg1"/>
                </a:solidFill>
              </a:rPr>
              <a:t>Courtesy</a:t>
            </a:r>
            <a:r>
              <a:rPr lang="it-IT" sz="1100" dirty="0">
                <a:solidFill>
                  <a:schemeClr val="bg1"/>
                </a:solidFill>
              </a:rPr>
              <a:t> of L </a:t>
            </a:r>
            <a:r>
              <a:rPr lang="it-IT" sz="1100" dirty="0" err="1">
                <a:solidFill>
                  <a:schemeClr val="bg1"/>
                </a:solidFill>
              </a:rPr>
              <a:t>Gerratana</a:t>
            </a:r>
            <a:r>
              <a:rPr lang="it-IT" sz="1100" dirty="0">
                <a:solidFill>
                  <a:schemeClr val="bg1"/>
                </a:solidFill>
              </a:rPr>
              <a:t>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Titolo 1">
            <a:extLst>
              <a:ext uri="{FF2B5EF4-FFF2-40B4-BE49-F238E27FC236}">
                <a16:creationId xmlns:a16="http://schemas.microsoft.com/office/drawing/2014/main" id="{1526FEBB-D542-5940-A2D0-7F242C4873A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116280" y="289915"/>
            <a:ext cx="8595756" cy="818161"/>
          </a:xfrm>
        </p:spPr>
        <p:txBody>
          <a:bodyPr/>
          <a:lstStyle/>
          <a:p>
            <a:r>
              <a:rPr lang="it-IT" altLang="it-IT" dirty="0">
                <a:latin typeface="Dubai Medium" panose="020B0503030403030204" pitchFamily="34" charset="-78"/>
                <a:cs typeface="Dubai Medium" panose="020B0503030403030204" pitchFamily="34" charset="-78"/>
              </a:rPr>
              <a:t> </a:t>
            </a:r>
            <a:r>
              <a:rPr lang="it-IT" altLang="it-IT" sz="3200" dirty="0">
                <a:latin typeface="Arial" panose="020B0604020202020204" pitchFamily="34" charset="0"/>
                <a:cs typeface="Arial" panose="020B0604020202020204" pitchFamily="34" charset="0"/>
              </a:rPr>
              <a:t>Centri partecipanti</a:t>
            </a: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2455B7ED-31E6-8842-9C9E-3ADEA5146964}"/>
              </a:ext>
            </a:extLst>
          </p:cNvPr>
          <p:cNvSpPr txBox="1"/>
          <p:nvPr/>
        </p:nvSpPr>
        <p:spPr>
          <a:xfrm>
            <a:off x="6391276" y="6453189"/>
            <a:ext cx="4608513" cy="2444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it-IT" sz="1000" dirty="0">
                <a:solidFill>
                  <a:srgbClr val="003366"/>
                </a:solidFill>
                <a:latin typeface="Dubai Medium" panose="020B0603030403030204" pitchFamily="34" charset="-78"/>
                <a:ea typeface="+mj-ea"/>
                <a:cs typeface="Dubai Medium" panose="020B0603030403030204" pitchFamily="34" charset="-78"/>
              </a:rPr>
              <a:t>Dati aggiornati al 05 novembre 2021 </a:t>
            </a:r>
          </a:p>
        </p:txBody>
      </p:sp>
      <p:pic>
        <p:nvPicPr>
          <p:cNvPr id="48131" name="Immagine 5">
            <a:extLst>
              <a:ext uri="{FF2B5EF4-FFF2-40B4-BE49-F238E27FC236}">
                <a16:creationId xmlns:a16="http://schemas.microsoft.com/office/drawing/2014/main" id="{50423106-5481-4C40-B255-A669BAA9D17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174" y="1174354"/>
            <a:ext cx="4264726" cy="47755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CasellaDiTesto 1">
            <a:extLst>
              <a:ext uri="{FF2B5EF4-FFF2-40B4-BE49-F238E27FC236}">
                <a16:creationId xmlns:a16="http://schemas.microsoft.com/office/drawing/2014/main" id="{5502B1D1-BDD7-204A-B051-C4EE67390A32}"/>
              </a:ext>
            </a:extLst>
          </p:cNvPr>
          <p:cNvSpPr txBox="1"/>
          <p:nvPr/>
        </p:nvSpPr>
        <p:spPr>
          <a:xfrm>
            <a:off x="6416675" y="1744664"/>
            <a:ext cx="4572000" cy="120032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it-IT" altLang="it-IT" b="1" dirty="0">
                <a:solidFill>
                  <a:schemeClr val="accent4">
                    <a:lumMod val="10000"/>
                  </a:schemeClr>
                </a:solidFill>
              </a:rPr>
              <a:t>20 centri partecipanti</a:t>
            </a:r>
            <a:r>
              <a:rPr lang="it-IT" altLang="it-IT" dirty="0">
                <a:solidFill>
                  <a:schemeClr val="accent4">
                    <a:lumMod val="10000"/>
                  </a:schemeClr>
                </a:solidFill>
              </a:rPr>
              <a:t>, </a:t>
            </a:r>
          </a:p>
          <a:p>
            <a:pPr>
              <a:defRPr/>
            </a:pPr>
            <a:r>
              <a:rPr lang="it-IT" altLang="it-IT" dirty="0">
                <a:solidFill>
                  <a:schemeClr val="accent4">
                    <a:lumMod val="10000"/>
                  </a:schemeClr>
                </a:solidFill>
              </a:rPr>
              <a:t>di cui 15 già attivi,</a:t>
            </a:r>
          </a:p>
          <a:p>
            <a:pPr>
              <a:defRPr/>
            </a:pPr>
            <a:r>
              <a:rPr lang="it-IT" altLang="it-IT" dirty="0">
                <a:solidFill>
                  <a:schemeClr val="accent4">
                    <a:lumMod val="10000"/>
                  </a:schemeClr>
                </a:solidFill>
              </a:rPr>
              <a:t>5 in attesa di valutazione del CE</a:t>
            </a:r>
          </a:p>
          <a:p>
            <a:pPr>
              <a:defRPr/>
            </a:pPr>
            <a:endParaRPr lang="it-IT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Titolo 1">
            <a:extLst>
              <a:ext uri="{FF2B5EF4-FFF2-40B4-BE49-F238E27FC236}">
                <a16:creationId xmlns:a16="http://schemas.microsoft.com/office/drawing/2014/main" id="{9D167AAE-EC18-BD43-8FCF-345495A518D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06464" y="376395"/>
            <a:ext cx="8229600" cy="638175"/>
          </a:xfrm>
        </p:spPr>
        <p:txBody>
          <a:bodyPr>
            <a:normAutofit/>
          </a:bodyPr>
          <a:lstStyle/>
          <a:p>
            <a:r>
              <a:rPr lang="it-IT" altLang="it-IT" sz="3200" dirty="0">
                <a:latin typeface="Arial" panose="020B0604020202020204" pitchFamily="34" charset="0"/>
                <a:cs typeface="Arial" panose="020B0604020202020204" pitchFamily="34" charset="0"/>
              </a:rPr>
              <a:t>Status of </a:t>
            </a:r>
            <a:r>
              <a:rPr lang="it-IT" altLang="it-IT" sz="3200" dirty="0" err="1">
                <a:latin typeface="Arial" panose="020B0604020202020204" pitchFamily="34" charset="0"/>
                <a:cs typeface="Arial" panose="020B0604020202020204" pitchFamily="34" charset="0"/>
              </a:rPr>
              <a:t>enrollment</a:t>
            </a:r>
            <a:endParaRPr lang="it-IT" altLang="it-IT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CD1AF4E1-F8F7-5B4A-9823-F2E8B9F5D982}"/>
              </a:ext>
            </a:extLst>
          </p:cNvPr>
          <p:cNvSpPr txBox="1"/>
          <p:nvPr/>
        </p:nvSpPr>
        <p:spPr>
          <a:xfrm>
            <a:off x="9244035" y="6036658"/>
            <a:ext cx="4608513" cy="2460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it-IT" sz="1000" dirty="0">
                <a:solidFill>
                  <a:srgbClr val="003366"/>
                </a:solidFill>
                <a:latin typeface="Dubai Medium" panose="020B0603030403030204" pitchFamily="34" charset="-78"/>
                <a:ea typeface="+mj-ea"/>
                <a:cs typeface="Dubai Medium" panose="020B0603030403030204" pitchFamily="34" charset="-78"/>
              </a:rPr>
              <a:t>Dati aggiornati al 05 novembre 2021 </a:t>
            </a:r>
          </a:p>
        </p:txBody>
      </p:sp>
      <p:pic>
        <p:nvPicPr>
          <p:cNvPr id="49155" name="Immagine 5">
            <a:extLst>
              <a:ext uri="{FF2B5EF4-FFF2-40B4-BE49-F238E27FC236}">
                <a16:creationId xmlns:a16="http://schemas.microsoft.com/office/drawing/2014/main" id="{38E756AE-A590-6146-995F-4C1F52AC92F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0432" y="3141664"/>
            <a:ext cx="7365207" cy="30180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9156" name="Immagine 7">
            <a:extLst>
              <a:ext uri="{FF2B5EF4-FFF2-40B4-BE49-F238E27FC236}">
                <a16:creationId xmlns:a16="http://schemas.microsoft.com/office/drawing/2014/main" id="{98B3E022-7525-D643-B5A8-040EB63D422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0432" y="1163782"/>
            <a:ext cx="10768840" cy="18286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56463834-67A5-8043-AE38-F35856EA19D5}"/>
              </a:ext>
            </a:extLst>
          </p:cNvPr>
          <p:cNvSpPr txBox="1"/>
          <p:nvPr/>
        </p:nvSpPr>
        <p:spPr>
          <a:xfrm>
            <a:off x="8546306" y="3626819"/>
            <a:ext cx="2735262" cy="8302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it-IT" sz="1200" dirty="0">
                <a:solidFill>
                  <a:schemeClr val="accent4">
                    <a:lumMod val="10000"/>
                  </a:schemeClr>
                </a:solidFill>
                <a:ea typeface="+mj-ea"/>
                <a:cs typeface="Dubai Medium" panose="020B0603030403030204" pitchFamily="34" charset="-78"/>
              </a:rPr>
              <a:t>PD-L1 </a:t>
            </a:r>
            <a:r>
              <a:rPr lang="it-IT" sz="1200" dirty="0" err="1">
                <a:solidFill>
                  <a:schemeClr val="accent4">
                    <a:lumMod val="10000"/>
                  </a:schemeClr>
                </a:solidFill>
                <a:ea typeface="+mj-ea"/>
                <a:cs typeface="Dubai Medium" panose="020B0603030403030204" pitchFamily="34" charset="-78"/>
              </a:rPr>
              <a:t>distribution</a:t>
            </a:r>
            <a:endParaRPr lang="it-IT" sz="1200" dirty="0">
              <a:solidFill>
                <a:schemeClr val="accent4">
                  <a:lumMod val="10000"/>
                </a:schemeClr>
              </a:solidFill>
              <a:ea typeface="+mj-ea"/>
              <a:cs typeface="Dubai Medium" panose="020B0603030403030204" pitchFamily="34" charset="-78"/>
            </a:endParaRPr>
          </a:p>
          <a:p>
            <a:pPr marL="285750" indent="-285750">
              <a:buFontTx/>
              <a:buChar char="-"/>
              <a:defRPr/>
            </a:pPr>
            <a:r>
              <a:rPr lang="it-IT" sz="1200" dirty="0">
                <a:solidFill>
                  <a:schemeClr val="accent4">
                    <a:lumMod val="10000"/>
                  </a:schemeClr>
                </a:solidFill>
                <a:ea typeface="+mj-ea"/>
                <a:cs typeface="Dubai Medium" panose="020B0603030403030204" pitchFamily="34" charset="-78"/>
              </a:rPr>
              <a:t>20 PD-L1 positivi</a:t>
            </a:r>
          </a:p>
          <a:p>
            <a:pPr marL="285750" indent="-285750">
              <a:buFontTx/>
              <a:buChar char="-"/>
              <a:defRPr/>
            </a:pPr>
            <a:r>
              <a:rPr lang="it-IT" sz="1200" dirty="0">
                <a:solidFill>
                  <a:schemeClr val="accent4">
                    <a:lumMod val="10000"/>
                  </a:schemeClr>
                </a:solidFill>
                <a:ea typeface="+mj-ea"/>
                <a:cs typeface="Dubai Medium" panose="020B0603030403030204" pitchFamily="34" charset="-78"/>
              </a:rPr>
              <a:t>6 PD-L1 negativi</a:t>
            </a:r>
          </a:p>
          <a:p>
            <a:pPr marL="285750" indent="-285750">
              <a:buFontTx/>
              <a:buChar char="-"/>
              <a:defRPr/>
            </a:pPr>
            <a:r>
              <a:rPr lang="it-IT" sz="1200" dirty="0">
                <a:solidFill>
                  <a:schemeClr val="accent4">
                    <a:lumMod val="10000"/>
                  </a:schemeClr>
                </a:solidFill>
                <a:ea typeface="+mj-ea"/>
                <a:cs typeface="Dubai Medium" panose="020B0603030403030204" pitchFamily="34" charset="-78"/>
              </a:rPr>
              <a:t>4 PD-L1 in valutazione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Titolo 1">
            <a:extLst>
              <a:ext uri="{FF2B5EF4-FFF2-40B4-BE49-F238E27FC236}">
                <a16:creationId xmlns:a16="http://schemas.microsoft.com/office/drawing/2014/main" id="{5F71A74A-1710-F34A-AD51-A86F17C2244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285086" y="245016"/>
            <a:ext cx="9939647" cy="638175"/>
          </a:xfrm>
        </p:spPr>
        <p:txBody>
          <a:bodyPr>
            <a:normAutofit fontScale="90000"/>
          </a:bodyPr>
          <a:lstStyle/>
          <a:p>
            <a:r>
              <a:rPr lang="pt-BR" altLang="it-IT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Amendament</a:t>
            </a:r>
            <a:r>
              <a:rPr lang="pt-BR" altLang="it-IT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01 </a:t>
            </a:r>
            <a:r>
              <a:rPr lang="pt-BR" altLang="it-IT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</a:t>
            </a:r>
            <a:r>
              <a:rPr lang="pt-BR" altLang="it-IT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it-IT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Protocol</a:t>
            </a:r>
            <a:r>
              <a:rPr lang="pt-BR" altLang="it-IT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v. 2.0 - 01 </a:t>
            </a:r>
            <a:r>
              <a:rPr lang="pt-BR" altLang="it-IT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Apr</a:t>
            </a:r>
            <a:r>
              <a:rPr lang="pt-BR" altLang="it-IT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2021</a:t>
            </a:r>
            <a:endParaRPr lang="it-IT" altLang="it-IT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ttangolo con angoli arrotondati 3">
            <a:extLst>
              <a:ext uri="{FF2B5EF4-FFF2-40B4-BE49-F238E27FC236}">
                <a16:creationId xmlns:a16="http://schemas.microsoft.com/office/drawing/2014/main" id="{C5728D0E-7AA1-0849-B3F3-23FDC403069B}"/>
              </a:ext>
            </a:extLst>
          </p:cNvPr>
          <p:cNvSpPr/>
          <p:nvPr/>
        </p:nvSpPr>
        <p:spPr bwMode="auto">
          <a:xfrm>
            <a:off x="1555668" y="2389140"/>
            <a:ext cx="3060782" cy="1897110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 eaLnBrk="1" hangingPunct="1">
              <a:defRPr/>
            </a:pPr>
            <a:endParaRPr lang="it-IT" dirty="0">
              <a:solidFill>
                <a:srgbClr val="000000"/>
              </a:solidFill>
              <a:highlight>
                <a:srgbClr val="00FFFF"/>
              </a:highlight>
              <a:latin typeface="Arial" charset="0"/>
            </a:endParaRPr>
          </a:p>
        </p:txBody>
      </p:sp>
      <p:sp>
        <p:nvSpPr>
          <p:cNvPr id="50179" name="CasellaDiTesto 4">
            <a:extLst>
              <a:ext uri="{FF2B5EF4-FFF2-40B4-BE49-F238E27FC236}">
                <a16:creationId xmlns:a16="http://schemas.microsoft.com/office/drawing/2014/main" id="{682B263F-EBBE-514F-9CC5-A163C71DCA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2575" y="2544540"/>
            <a:ext cx="2826968" cy="1477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004D99"/>
              </a:buClr>
              <a:buFont typeface="Wingdings" pitchFamily="2" charset="2"/>
              <a:buChar char="§"/>
              <a:defRPr>
                <a:solidFill>
                  <a:srgbClr val="292929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004D99"/>
              </a:buClr>
              <a:buFont typeface="Wingdings" pitchFamily="2" charset="2"/>
              <a:buChar char="§"/>
              <a:defRPr>
                <a:solidFill>
                  <a:srgbClr val="292929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4D99"/>
              </a:buClr>
              <a:buFont typeface="Wingdings" pitchFamily="2" charset="2"/>
              <a:buChar char="§"/>
              <a:defRPr>
                <a:solidFill>
                  <a:srgbClr val="292929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04D99"/>
              </a:buClr>
              <a:buFont typeface="Wingdings" pitchFamily="2" charset="2"/>
              <a:buChar char="§"/>
              <a:defRPr>
                <a:solidFill>
                  <a:srgbClr val="292929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004D99"/>
              </a:buClr>
              <a:buFont typeface="Wingdings" pitchFamily="2" charset="2"/>
              <a:buChar char="§"/>
              <a:defRPr>
                <a:solidFill>
                  <a:srgbClr val="292929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4D99"/>
              </a:buClr>
              <a:buFont typeface="Wingdings" pitchFamily="2" charset="2"/>
              <a:buChar char="§"/>
              <a:defRPr>
                <a:solidFill>
                  <a:srgbClr val="292929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4D99"/>
              </a:buClr>
              <a:buFont typeface="Wingdings" pitchFamily="2" charset="2"/>
              <a:buChar char="§"/>
              <a:defRPr>
                <a:solidFill>
                  <a:srgbClr val="292929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4D99"/>
              </a:buClr>
              <a:buFont typeface="Wingdings" pitchFamily="2" charset="2"/>
              <a:buChar char="§"/>
              <a:defRPr>
                <a:solidFill>
                  <a:srgbClr val="292929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4D99"/>
              </a:buClr>
              <a:buFont typeface="Wingdings" pitchFamily="2" charset="2"/>
              <a:buChar char="§"/>
              <a:defRPr>
                <a:solidFill>
                  <a:srgbClr val="292929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it-IT" b="1" dirty="0">
                <a:solidFill>
                  <a:srgbClr val="161616"/>
                </a:solidFill>
                <a:latin typeface="Avenir Next LT Pro" panose="020F0502020204030204" pitchFamily="34" charset="0"/>
                <a:cs typeface="Tahoma" panose="020B0604030504040204" pitchFamily="34" charset="0"/>
              </a:rPr>
              <a:t>Metastatic TNBC*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it-IT" b="1" dirty="0">
                <a:solidFill>
                  <a:srgbClr val="161616"/>
                </a:solidFill>
                <a:latin typeface="Avenir Next LT Pro" panose="020F0502020204030204" pitchFamily="34" charset="0"/>
                <a:cs typeface="Tahoma" panose="020B0604030504040204" pitchFamily="34" charset="0"/>
              </a:rPr>
              <a:t>First-line therapy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it-IT" b="1" dirty="0">
                <a:solidFill>
                  <a:srgbClr val="161616"/>
                </a:solidFill>
                <a:latin typeface="Avenir Next LT Pro" panose="020F0502020204030204" pitchFamily="34" charset="0"/>
                <a:cs typeface="Tahoma" panose="020B0604030504040204" pitchFamily="34" charset="0"/>
              </a:rPr>
              <a:t>PD-L1 ≥1%</a:t>
            </a:r>
            <a:r>
              <a:rPr lang="en-US" altLang="it-IT" b="1" baseline="30000" dirty="0">
                <a:solidFill>
                  <a:srgbClr val="161616"/>
                </a:solidFill>
                <a:latin typeface="Avenir Next LT Pro" panose="020F0502020204030204" pitchFamily="34" charset="0"/>
                <a:cs typeface="Tahoma" panose="020B0604030504040204" pitchFamily="34" charset="0"/>
              </a:rPr>
              <a:t>°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it-IT" b="1" dirty="0">
                <a:solidFill>
                  <a:srgbClr val="161616"/>
                </a:solidFill>
                <a:latin typeface="Avenir Next LT Pro" panose="020F0502020204030204" pitchFamily="34" charset="0"/>
                <a:cs typeface="Tahoma" panose="020B0604030504040204" pitchFamily="34" charset="0"/>
              </a:rPr>
              <a:t>≥ 12 months from adj </a:t>
            </a:r>
            <a:r>
              <a:rPr lang="en-US" altLang="it-IT" b="1" dirty="0" err="1">
                <a:solidFill>
                  <a:srgbClr val="161616"/>
                </a:solidFill>
                <a:latin typeface="Avenir Next LT Pro" panose="020F0502020204030204" pitchFamily="34" charset="0"/>
                <a:cs typeface="Tahoma" panose="020B0604030504040204" pitchFamily="34" charset="0"/>
              </a:rPr>
              <a:t>taxane</a:t>
            </a:r>
            <a:endParaRPr lang="it-IT" altLang="it-IT" b="1" dirty="0">
              <a:solidFill>
                <a:srgbClr val="161616"/>
              </a:solidFill>
              <a:latin typeface="Arial" panose="020B0604020202020204" pitchFamily="34" charset="0"/>
              <a:cs typeface="Tahoma" panose="020B0604030504040204" pitchFamily="34" charset="0"/>
            </a:endParaRPr>
          </a:p>
        </p:txBody>
      </p:sp>
      <p:sp>
        <p:nvSpPr>
          <p:cNvPr id="7" name="Rettangolo con angoli arrotondati 6">
            <a:extLst>
              <a:ext uri="{FF2B5EF4-FFF2-40B4-BE49-F238E27FC236}">
                <a16:creationId xmlns:a16="http://schemas.microsoft.com/office/drawing/2014/main" id="{DAE18953-8EE9-5D44-A556-DD8E9651D3B1}"/>
              </a:ext>
            </a:extLst>
          </p:cNvPr>
          <p:cNvSpPr/>
          <p:nvPr/>
        </p:nvSpPr>
        <p:spPr bwMode="auto">
          <a:xfrm>
            <a:off x="6095999" y="2389139"/>
            <a:ext cx="4423425" cy="2031325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 eaLnBrk="1" hangingPunct="1">
              <a:defRPr/>
            </a:pPr>
            <a:endParaRPr lang="it-IT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2BD9D3BB-A5BD-3146-AD2F-F1F42CE28F28}"/>
              </a:ext>
            </a:extLst>
          </p:cNvPr>
          <p:cNvSpPr txBox="1"/>
          <p:nvPr/>
        </p:nvSpPr>
        <p:spPr>
          <a:xfrm>
            <a:off x="6254910" y="2544540"/>
            <a:ext cx="4264514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it-IT" dirty="0" err="1">
                <a:ln>
                  <a:solidFill>
                    <a:sysClr val="windowText" lastClr="000000"/>
                  </a:solidFill>
                </a:ln>
                <a:solidFill>
                  <a:schemeClr val="bg2"/>
                </a:solidFill>
                <a:latin typeface="Avenir Next LT Pro" panose="020B0504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carboplatin</a:t>
            </a:r>
            <a:r>
              <a:rPr lang="it-IT" dirty="0">
                <a:ln>
                  <a:solidFill>
                    <a:sysClr val="windowText" lastClr="000000"/>
                  </a:solidFill>
                </a:ln>
                <a:solidFill>
                  <a:schemeClr val="bg2"/>
                </a:solidFill>
                <a:latin typeface="Avenir Next LT Pro" panose="020B0504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AUC 2 1,8,15 </a:t>
            </a:r>
            <a:r>
              <a:rPr lang="it-IT" dirty="0" err="1">
                <a:ln>
                  <a:solidFill>
                    <a:sysClr val="windowText" lastClr="000000"/>
                  </a:solidFill>
                </a:ln>
                <a:solidFill>
                  <a:schemeClr val="bg2"/>
                </a:solidFill>
                <a:latin typeface="Avenir Next LT Pro" panose="020B0504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q</a:t>
            </a:r>
            <a:r>
              <a:rPr lang="it-IT" dirty="0">
                <a:ln>
                  <a:solidFill>
                    <a:sysClr val="windowText" lastClr="000000"/>
                  </a:solidFill>
                </a:ln>
                <a:solidFill>
                  <a:schemeClr val="bg2"/>
                </a:solidFill>
                <a:latin typeface="Avenir Next LT Pro" panose="020B0504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28 </a:t>
            </a:r>
          </a:p>
          <a:p>
            <a:pPr algn="ctr">
              <a:defRPr/>
            </a:pPr>
            <a:r>
              <a:rPr lang="it-IT" dirty="0">
                <a:ln>
                  <a:solidFill>
                    <a:sysClr val="windowText" lastClr="000000"/>
                  </a:solidFill>
                </a:ln>
                <a:solidFill>
                  <a:schemeClr val="bg2"/>
                </a:solidFill>
                <a:latin typeface="Avenir Next LT Pro" panose="020B0504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+</a:t>
            </a:r>
          </a:p>
          <a:p>
            <a:pPr>
              <a:defRPr/>
            </a:pPr>
            <a:r>
              <a:rPr lang="it-IT" dirty="0" err="1">
                <a:ln>
                  <a:solidFill>
                    <a:sysClr val="windowText" lastClr="000000"/>
                  </a:solidFill>
                </a:ln>
                <a:solidFill>
                  <a:schemeClr val="bg2"/>
                </a:solidFill>
                <a:highlight>
                  <a:srgbClr val="FFFF00"/>
                </a:highlight>
                <a:latin typeface="Avenir Next LT Pro" panose="020B0504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Nab-paclitaxel</a:t>
            </a:r>
            <a:r>
              <a:rPr lang="it-IT" dirty="0">
                <a:ln>
                  <a:solidFill>
                    <a:sysClr val="windowText" lastClr="000000"/>
                  </a:solidFill>
                </a:ln>
                <a:solidFill>
                  <a:schemeClr val="bg2"/>
                </a:solidFill>
                <a:highlight>
                  <a:srgbClr val="FFFF00"/>
                </a:highlight>
                <a:latin typeface="Avenir Next LT Pro" panose="020B0504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100 mg/mq 1,8,15 </a:t>
            </a:r>
            <a:r>
              <a:rPr lang="it-IT" dirty="0" err="1">
                <a:ln>
                  <a:solidFill>
                    <a:sysClr val="windowText" lastClr="000000"/>
                  </a:solidFill>
                </a:ln>
                <a:solidFill>
                  <a:schemeClr val="bg2"/>
                </a:solidFill>
                <a:highlight>
                  <a:srgbClr val="FFFF00"/>
                </a:highlight>
                <a:latin typeface="Avenir Next LT Pro" panose="020B0504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q</a:t>
            </a:r>
            <a:r>
              <a:rPr lang="it-IT" dirty="0">
                <a:ln>
                  <a:solidFill>
                    <a:sysClr val="windowText" lastClr="000000"/>
                  </a:solidFill>
                </a:ln>
                <a:solidFill>
                  <a:schemeClr val="bg2"/>
                </a:solidFill>
                <a:highlight>
                  <a:srgbClr val="FFFF00"/>
                </a:highlight>
                <a:latin typeface="Avenir Next LT Pro" panose="020B0504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28 </a:t>
            </a:r>
          </a:p>
          <a:p>
            <a:pPr algn="ctr">
              <a:defRPr/>
            </a:pPr>
            <a:r>
              <a:rPr lang="it-IT" dirty="0">
                <a:ln>
                  <a:solidFill>
                    <a:sysClr val="windowText" lastClr="000000"/>
                  </a:solidFill>
                </a:ln>
                <a:solidFill>
                  <a:schemeClr val="bg2"/>
                </a:solidFill>
                <a:latin typeface="Avenir Next LT Pro" panose="020B0504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+</a:t>
            </a:r>
          </a:p>
          <a:p>
            <a:pPr>
              <a:defRPr/>
            </a:pPr>
            <a:r>
              <a:rPr lang="it-IT" dirty="0" err="1">
                <a:ln>
                  <a:solidFill>
                    <a:sysClr val="windowText" lastClr="000000"/>
                  </a:solidFill>
                </a:ln>
                <a:solidFill>
                  <a:schemeClr val="bg2"/>
                </a:solidFill>
                <a:latin typeface="Avenir Next LT Pro" panose="020B0504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atezolizumab</a:t>
            </a:r>
            <a:r>
              <a:rPr lang="it-IT" dirty="0">
                <a:ln>
                  <a:solidFill>
                    <a:sysClr val="windowText" lastClr="000000"/>
                  </a:solidFill>
                </a:ln>
                <a:solidFill>
                  <a:schemeClr val="bg2"/>
                </a:solidFill>
                <a:latin typeface="Avenir Next LT Pro" panose="020B0504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840 mg 1,15 </a:t>
            </a:r>
            <a:r>
              <a:rPr lang="it-IT" dirty="0" err="1">
                <a:ln>
                  <a:solidFill>
                    <a:sysClr val="windowText" lastClr="000000"/>
                  </a:solidFill>
                </a:ln>
                <a:solidFill>
                  <a:schemeClr val="bg2"/>
                </a:solidFill>
                <a:latin typeface="Avenir Next LT Pro" panose="020B0504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q</a:t>
            </a:r>
            <a:r>
              <a:rPr lang="it-IT" dirty="0">
                <a:ln>
                  <a:solidFill>
                    <a:sysClr val="windowText" lastClr="000000"/>
                  </a:solidFill>
                </a:ln>
                <a:solidFill>
                  <a:schemeClr val="bg2"/>
                </a:solidFill>
                <a:latin typeface="Avenir Next LT Pro" panose="020B0504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28</a:t>
            </a:r>
          </a:p>
          <a:p>
            <a:pPr>
              <a:defRPr/>
            </a:pPr>
            <a:endParaRPr lang="it-IT" dirty="0"/>
          </a:p>
        </p:txBody>
      </p:sp>
      <p:sp>
        <p:nvSpPr>
          <p:cNvPr id="3" name="Freccia destra 2">
            <a:extLst>
              <a:ext uri="{FF2B5EF4-FFF2-40B4-BE49-F238E27FC236}">
                <a16:creationId xmlns:a16="http://schemas.microsoft.com/office/drawing/2014/main" id="{59038E71-2D69-FD4A-A690-841FA50FC3AA}"/>
              </a:ext>
            </a:extLst>
          </p:cNvPr>
          <p:cNvSpPr/>
          <p:nvPr/>
        </p:nvSpPr>
        <p:spPr>
          <a:xfrm>
            <a:off x="4943475" y="3213101"/>
            <a:ext cx="1081088" cy="360363"/>
          </a:xfrm>
          <a:prstGeom prst="right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t-IT"/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76AA7CB5-0DDD-D949-8E50-32626F341455}"/>
              </a:ext>
            </a:extLst>
          </p:cNvPr>
          <p:cNvSpPr txBox="1"/>
          <p:nvPr/>
        </p:nvSpPr>
        <p:spPr>
          <a:xfrm>
            <a:off x="4943475" y="2852739"/>
            <a:ext cx="1081088" cy="3698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it-IT" dirty="0">
                <a:solidFill>
                  <a:schemeClr val="accent4">
                    <a:lumMod val="10000"/>
                  </a:schemeClr>
                </a:solidFill>
              </a:rPr>
              <a:t>104 </a:t>
            </a:r>
            <a:r>
              <a:rPr lang="it-IT" dirty="0" err="1">
                <a:solidFill>
                  <a:schemeClr val="accent4">
                    <a:lumMod val="10000"/>
                  </a:schemeClr>
                </a:solidFill>
              </a:rPr>
              <a:t>pts</a:t>
            </a:r>
            <a:endParaRPr lang="it-IT" dirty="0">
              <a:solidFill>
                <a:schemeClr val="accent4">
                  <a:lumMod val="10000"/>
                </a:schemeClr>
              </a:solidFill>
            </a:endParaRP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FDE7E9C0-7842-0E4D-B702-9DBC54F651D7}"/>
              </a:ext>
            </a:extLst>
          </p:cNvPr>
          <p:cNvSpPr txBox="1"/>
          <p:nvPr/>
        </p:nvSpPr>
        <p:spPr>
          <a:xfrm>
            <a:off x="890649" y="5064058"/>
            <a:ext cx="1021278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it-IT" dirty="0"/>
              <a:t>Aggiunta criterio di inclusione:</a:t>
            </a:r>
          </a:p>
          <a:p>
            <a:pPr>
              <a:buFont typeface="Wingdings" pitchFamily="2" charset="2"/>
              <a:buChar char="ü"/>
              <a:defRPr/>
            </a:pPr>
            <a:r>
              <a:rPr lang="it-IT" b="1" dirty="0">
                <a:solidFill>
                  <a:srgbClr val="000000"/>
                </a:solidFill>
                <a:latin typeface="Calibri" panose="020F0502020204030204" pitchFamily="34" charset="0"/>
              </a:rPr>
              <a:t>Pazienti ER e </a:t>
            </a:r>
            <a:r>
              <a:rPr lang="it-IT" b="1" dirty="0" err="1">
                <a:solidFill>
                  <a:srgbClr val="000000"/>
                </a:solidFill>
                <a:latin typeface="Calibri" panose="020F0502020204030204" pitchFamily="34" charset="0"/>
              </a:rPr>
              <a:t>PgR</a:t>
            </a:r>
            <a:r>
              <a:rPr lang="it-IT" b="1" dirty="0">
                <a:solidFill>
                  <a:srgbClr val="000000"/>
                </a:solidFill>
                <a:latin typeface="Calibri" panose="020F0502020204030204" pitchFamily="34" charset="0"/>
              </a:rPr>
              <a:t> &lt; 1% idonei a ricevere </a:t>
            </a:r>
            <a:r>
              <a:rPr lang="it-IT" b="1" dirty="0" err="1">
                <a:solidFill>
                  <a:srgbClr val="000000"/>
                </a:solidFill>
                <a:latin typeface="Calibri" panose="020F0502020204030204" pitchFamily="34" charset="0"/>
              </a:rPr>
              <a:t>atezolizumab</a:t>
            </a:r>
            <a:r>
              <a:rPr lang="it-IT" b="1" dirty="0">
                <a:solidFill>
                  <a:srgbClr val="000000"/>
                </a:solidFill>
                <a:latin typeface="Calibri" panose="020F0502020204030204" pitchFamily="34" charset="0"/>
              </a:rPr>
              <a:t> in combinazione con </a:t>
            </a:r>
            <a:r>
              <a:rPr lang="it-IT" b="1" dirty="0" err="1">
                <a:solidFill>
                  <a:srgbClr val="000000"/>
                </a:solidFill>
                <a:latin typeface="Calibri" panose="020F0502020204030204" pitchFamily="34" charset="0"/>
              </a:rPr>
              <a:t>nab-paclitaxel</a:t>
            </a:r>
            <a:r>
              <a:rPr lang="it-IT" b="1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it-IT" dirty="0">
                <a:solidFill>
                  <a:srgbClr val="000000"/>
                </a:solidFill>
                <a:latin typeface="Calibri" panose="020F0502020204030204" pitchFamily="34" charset="0"/>
              </a:rPr>
              <a:t>come trattamento standard di cura per il carcinoma mammario triplo negativo metastatico (TNBC), indipendentemente dalla partecipazione allo studio.</a:t>
            </a:r>
          </a:p>
          <a:p>
            <a:endParaRPr lang="it-IT" dirty="0"/>
          </a:p>
        </p:txBody>
      </p:sp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640C66EE-E0B7-CF46-BF50-DF95F3360082}"/>
              </a:ext>
            </a:extLst>
          </p:cNvPr>
          <p:cNvSpPr txBox="1"/>
          <p:nvPr/>
        </p:nvSpPr>
        <p:spPr>
          <a:xfrm>
            <a:off x="890649" y="1008816"/>
            <a:ext cx="1047403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Sulla base della pubblicazione dei dati degli studi </a:t>
            </a:r>
            <a:r>
              <a:rPr lang="it-IT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Impassion</a:t>
            </a:r>
            <a:r>
              <a:rPr lang="it-IT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130 ed </a:t>
            </a:r>
            <a:r>
              <a:rPr lang="it-IT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Impassion</a:t>
            </a:r>
            <a:r>
              <a:rPr lang="it-IT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131 e dell’approvazione AIFA si è proceduto con la </a:t>
            </a:r>
            <a:r>
              <a:rPr lang="it-IT" b="1" dirty="0">
                <a:solidFill>
                  <a:srgbClr val="000000"/>
                </a:solidFill>
                <a:highlight>
                  <a:srgbClr val="FFFF00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sostituzione del </a:t>
            </a:r>
            <a:r>
              <a:rPr lang="it-IT" b="1" dirty="0" err="1">
                <a:solidFill>
                  <a:srgbClr val="000000"/>
                </a:solidFill>
                <a:highlight>
                  <a:srgbClr val="FFFF00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paclitaxel</a:t>
            </a:r>
            <a:r>
              <a:rPr lang="it-IT" b="1" dirty="0">
                <a:solidFill>
                  <a:srgbClr val="000000"/>
                </a:solidFill>
                <a:highlight>
                  <a:srgbClr val="FFFF00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con </a:t>
            </a:r>
            <a:r>
              <a:rPr lang="it-IT" b="1" dirty="0" err="1">
                <a:solidFill>
                  <a:srgbClr val="000000"/>
                </a:solidFill>
                <a:highlight>
                  <a:srgbClr val="FFFF00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nab-paclitaxel</a:t>
            </a:r>
            <a:r>
              <a:rPr lang="it-IT" b="1" dirty="0">
                <a:solidFill>
                  <a:srgbClr val="000000"/>
                </a:solidFill>
                <a:highlight>
                  <a:srgbClr val="FFFF00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alla dose di 100 mg/mq </a:t>
            </a:r>
            <a:r>
              <a:rPr lang="it-IT" b="1" dirty="0" err="1">
                <a:solidFill>
                  <a:srgbClr val="000000"/>
                </a:solidFill>
                <a:highlight>
                  <a:srgbClr val="FFFF00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ev</a:t>
            </a:r>
            <a:r>
              <a:rPr lang="it-IT" b="1" dirty="0">
                <a:solidFill>
                  <a:srgbClr val="000000"/>
                </a:solidFill>
                <a:highlight>
                  <a:srgbClr val="FFFF00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giorni 1,8,15 ogni 28 giorni</a:t>
            </a:r>
            <a:r>
              <a:rPr lang="it-IT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</a:p>
          <a:p>
            <a:endParaRPr lang="it-IT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Titolo 1">
            <a:extLst>
              <a:ext uri="{FF2B5EF4-FFF2-40B4-BE49-F238E27FC236}">
                <a16:creationId xmlns:a16="http://schemas.microsoft.com/office/drawing/2014/main" id="{56A3C7DF-20B2-BD4B-B3BC-99274A60A57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116280" y="210265"/>
            <a:ext cx="10287155" cy="638175"/>
          </a:xfrm>
        </p:spPr>
        <p:txBody>
          <a:bodyPr>
            <a:noAutofit/>
          </a:bodyPr>
          <a:lstStyle/>
          <a:p>
            <a:r>
              <a:rPr lang="it-IT" altLang="it-IT" sz="3200" dirty="0">
                <a:latin typeface="Arial" panose="020B0604020202020204" pitchFamily="34" charset="0"/>
                <a:cs typeface="Arial" panose="020B0604020202020204" pitchFamily="34" charset="0"/>
              </a:rPr>
              <a:t>Approvazione e operatività del nuovo protocollo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F7E8227-9A6E-834E-B54B-47A10E96F7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97527" y="1258784"/>
            <a:ext cx="9197398" cy="2386117"/>
          </a:xfrm>
        </p:spPr>
        <p:txBody>
          <a:bodyPr>
            <a:normAutofit fontScale="85000" lnSpcReduction="20000"/>
          </a:bodyPr>
          <a:lstStyle/>
          <a:p>
            <a:pPr>
              <a:defRPr/>
            </a:pPr>
            <a:r>
              <a:rPr lang="it-IT" b="1" dirty="0"/>
              <a:t>Autorizzazione AIFA: </a:t>
            </a:r>
            <a:r>
              <a:rPr lang="it-IT" dirty="0"/>
              <a:t>06 settembre 2021</a:t>
            </a:r>
          </a:p>
          <a:p>
            <a:pPr>
              <a:defRPr/>
            </a:pPr>
            <a:r>
              <a:rPr lang="it-IT" b="1" dirty="0"/>
              <a:t>Autorizzazione CEC: </a:t>
            </a:r>
            <a:r>
              <a:rPr lang="it-IT" dirty="0"/>
              <a:t>27 settembre 2021</a:t>
            </a:r>
          </a:p>
          <a:p>
            <a:pPr>
              <a:defRPr/>
            </a:pPr>
            <a:endParaRPr lang="it-IT" dirty="0"/>
          </a:p>
          <a:p>
            <a:pPr marL="0" indent="0" algn="ctr">
              <a:buNone/>
              <a:defRPr/>
            </a:pPr>
            <a:r>
              <a:rPr lang="it-IT" dirty="0"/>
              <a:t>L’Emendamento e quindi il nuovo protocollo è operativo solo presso il centro coordinatore. Presso tutti gli altri centri sarà attivo dai primi mesi del 2022 e la CRO vi contatterà per un breve training sulle nuove procedure. </a:t>
            </a:r>
          </a:p>
        </p:txBody>
      </p:sp>
      <p:sp>
        <p:nvSpPr>
          <p:cNvPr id="35844" name="CasellaDiTesto 4">
            <a:extLst>
              <a:ext uri="{FF2B5EF4-FFF2-40B4-BE49-F238E27FC236}">
                <a16:creationId xmlns:a16="http://schemas.microsoft.com/office/drawing/2014/main" id="{BA392C60-3197-7A4D-AAD8-B925C739F2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16280" y="4055245"/>
            <a:ext cx="9678389" cy="2031325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004D99"/>
              </a:buClr>
              <a:buFont typeface="Wingdings" pitchFamily="2" charset="2"/>
              <a:buChar char="§"/>
              <a:defRPr>
                <a:solidFill>
                  <a:srgbClr val="292929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004D99"/>
              </a:buClr>
              <a:buFont typeface="Wingdings" pitchFamily="2" charset="2"/>
              <a:buChar char="§"/>
              <a:defRPr>
                <a:solidFill>
                  <a:srgbClr val="292929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4D99"/>
              </a:buClr>
              <a:buFont typeface="Wingdings" pitchFamily="2" charset="2"/>
              <a:buChar char="§"/>
              <a:defRPr>
                <a:solidFill>
                  <a:srgbClr val="292929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04D99"/>
              </a:buClr>
              <a:buFont typeface="Wingdings" pitchFamily="2" charset="2"/>
              <a:buChar char="§"/>
              <a:defRPr>
                <a:solidFill>
                  <a:srgbClr val="292929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004D99"/>
              </a:buClr>
              <a:buFont typeface="Wingdings" pitchFamily="2" charset="2"/>
              <a:buChar char="§"/>
              <a:defRPr>
                <a:solidFill>
                  <a:srgbClr val="292929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4D99"/>
              </a:buClr>
              <a:buFont typeface="Wingdings" pitchFamily="2" charset="2"/>
              <a:buChar char="§"/>
              <a:defRPr>
                <a:solidFill>
                  <a:srgbClr val="292929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4D99"/>
              </a:buClr>
              <a:buFont typeface="Wingdings" pitchFamily="2" charset="2"/>
              <a:buChar char="§"/>
              <a:defRPr>
                <a:solidFill>
                  <a:srgbClr val="292929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4D99"/>
              </a:buClr>
              <a:buFont typeface="Wingdings" pitchFamily="2" charset="2"/>
              <a:buChar char="§"/>
              <a:defRPr>
                <a:solidFill>
                  <a:srgbClr val="292929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4D99"/>
              </a:buClr>
              <a:buFont typeface="Wingdings" pitchFamily="2" charset="2"/>
              <a:buChar char="§"/>
              <a:defRPr>
                <a:solidFill>
                  <a:srgbClr val="292929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  <a:defRPr/>
            </a:pPr>
            <a:r>
              <a:rPr lang="it-IT" altLang="it-IT" dirty="0">
                <a:latin typeface="Dubai Medium" panose="020B0503030403030204" pitchFamily="34" charset="-78"/>
                <a:cs typeface="Dubai Medium" panose="020B0503030403030204" pitchFamily="34" charset="-78"/>
              </a:rPr>
              <a:t>PRESCRIZIONE E FORNITURA FARMACI </a:t>
            </a:r>
          </a:p>
          <a:p>
            <a:pPr>
              <a:spcBef>
                <a:spcPct val="0"/>
              </a:spcBef>
              <a:buClrTx/>
              <a:buFontTx/>
              <a:buNone/>
              <a:defRPr/>
            </a:pPr>
            <a:r>
              <a:rPr lang="it-IT" altLang="it-IT" b="1" dirty="0">
                <a:latin typeface="Dubai Medium" panose="020B0503030403030204" pitchFamily="34" charset="-78"/>
                <a:cs typeface="Dubai Medium" panose="020B0503030403030204" pitchFamily="34" charset="-78"/>
              </a:rPr>
              <a:t>Pazienti con ER e </a:t>
            </a:r>
            <a:r>
              <a:rPr lang="it-IT" altLang="it-IT" b="1" dirty="0" err="1">
                <a:latin typeface="Dubai Medium" panose="020B0503030403030204" pitchFamily="34" charset="-78"/>
                <a:cs typeface="Dubai Medium" panose="020B0503030403030204" pitchFamily="34" charset="-78"/>
              </a:rPr>
              <a:t>PgR</a:t>
            </a:r>
            <a:r>
              <a:rPr lang="it-IT" altLang="it-IT" b="1" dirty="0">
                <a:latin typeface="Dubai Medium" panose="020B0503030403030204" pitchFamily="34" charset="-78"/>
                <a:cs typeface="Dubai Medium" panose="020B0503030403030204" pitchFamily="34" charset="-78"/>
              </a:rPr>
              <a:t> &lt;1%</a:t>
            </a:r>
          </a:p>
          <a:p>
            <a:pPr marL="285750" indent="-285750">
              <a:spcBef>
                <a:spcPct val="0"/>
              </a:spcBef>
              <a:buClrTx/>
              <a:buFontTx/>
              <a:buChar char="-"/>
              <a:defRPr/>
            </a:pPr>
            <a:r>
              <a:rPr lang="it-IT" altLang="it-IT" dirty="0" err="1">
                <a:highlight>
                  <a:srgbClr val="FFFF00"/>
                </a:highlight>
                <a:latin typeface="Dubai Medium" panose="020B0503030403030204" pitchFamily="34" charset="-78"/>
                <a:cs typeface="Dubai Medium" panose="020B0503030403030204" pitchFamily="34" charset="-78"/>
              </a:rPr>
              <a:t>Atezolizumab</a:t>
            </a:r>
            <a:r>
              <a:rPr lang="it-IT" altLang="it-IT" dirty="0">
                <a:highlight>
                  <a:srgbClr val="FFFF00"/>
                </a:highlight>
                <a:latin typeface="Dubai Medium" panose="020B0503030403030204" pitchFamily="34" charset="-78"/>
                <a:cs typeface="Dubai Medium" panose="020B0503030403030204" pitchFamily="34" charset="-78"/>
              </a:rPr>
              <a:t> e </a:t>
            </a:r>
            <a:r>
              <a:rPr lang="it-IT" altLang="it-IT" dirty="0" err="1">
                <a:highlight>
                  <a:srgbClr val="FFFF00"/>
                </a:highlight>
                <a:latin typeface="Dubai Medium" panose="020B0503030403030204" pitchFamily="34" charset="-78"/>
                <a:cs typeface="Dubai Medium" panose="020B0503030403030204" pitchFamily="34" charset="-78"/>
              </a:rPr>
              <a:t>Nab-paclitaxel</a:t>
            </a:r>
            <a:r>
              <a:rPr lang="it-IT" altLang="it-IT" dirty="0">
                <a:highlight>
                  <a:srgbClr val="FFFF00"/>
                </a:highlight>
                <a:latin typeface="Dubai Medium" panose="020B0503030403030204" pitchFamily="34" charset="-78"/>
                <a:cs typeface="Dubai Medium" panose="020B0503030403030204" pitchFamily="34" charset="-78"/>
              </a:rPr>
              <a:t> prescritti sec scheda </a:t>
            </a:r>
            <a:r>
              <a:rPr lang="it-IT" altLang="it-IT" dirty="0" err="1">
                <a:highlight>
                  <a:srgbClr val="FFFF00"/>
                </a:highlight>
                <a:latin typeface="Dubai Medium" panose="020B0503030403030204" pitchFamily="34" charset="-78"/>
                <a:cs typeface="Dubai Medium" panose="020B0503030403030204" pitchFamily="34" charset="-78"/>
              </a:rPr>
              <a:t>Aifa</a:t>
            </a:r>
            <a:r>
              <a:rPr lang="it-IT" altLang="it-IT" dirty="0">
                <a:highlight>
                  <a:srgbClr val="FFFF00"/>
                </a:highlight>
                <a:latin typeface="Dubai Medium" panose="020B0503030403030204" pitchFamily="34" charset="-78"/>
                <a:cs typeface="Dubai Medium" panose="020B0503030403030204" pitchFamily="34" charset="-78"/>
              </a:rPr>
              <a:t> </a:t>
            </a:r>
          </a:p>
          <a:p>
            <a:pPr marL="285750" indent="-285750">
              <a:spcBef>
                <a:spcPct val="0"/>
              </a:spcBef>
              <a:buClrTx/>
              <a:buFontTx/>
              <a:buChar char="-"/>
              <a:defRPr/>
            </a:pPr>
            <a:r>
              <a:rPr lang="it-IT" altLang="it-IT" dirty="0" err="1">
                <a:latin typeface="Dubai Medium" panose="020B0503030403030204" pitchFamily="34" charset="-78"/>
                <a:cs typeface="Dubai Medium" panose="020B0503030403030204" pitchFamily="34" charset="-78"/>
              </a:rPr>
              <a:t>Carboplatino</a:t>
            </a:r>
            <a:r>
              <a:rPr lang="it-IT" altLang="it-IT" dirty="0">
                <a:latin typeface="Dubai Medium" panose="020B0503030403030204" pitchFamily="34" charset="-78"/>
                <a:cs typeface="Dubai Medium" panose="020B0503030403030204" pitchFamily="34" charset="-78"/>
              </a:rPr>
              <a:t> fornito dal Consorzio </a:t>
            </a:r>
          </a:p>
          <a:p>
            <a:pPr marL="285750" indent="-285750">
              <a:spcBef>
                <a:spcPct val="0"/>
              </a:spcBef>
              <a:buClrTx/>
              <a:buFontTx/>
              <a:buChar char="-"/>
              <a:defRPr/>
            </a:pPr>
            <a:endParaRPr lang="it-IT" altLang="it-IT" dirty="0">
              <a:latin typeface="Dubai Medium" panose="020B0503030403030204" pitchFamily="34" charset="-78"/>
              <a:cs typeface="Dubai Medium" panose="020B0503030403030204" pitchFamily="34" charset="-78"/>
            </a:endParaRPr>
          </a:p>
          <a:p>
            <a:pPr>
              <a:spcBef>
                <a:spcPct val="0"/>
              </a:spcBef>
              <a:buClrTx/>
              <a:buFont typeface="Wingdings" pitchFamily="2" charset="2"/>
              <a:buNone/>
              <a:defRPr/>
            </a:pPr>
            <a:r>
              <a:rPr lang="it-IT" altLang="it-IT" b="1" dirty="0">
                <a:latin typeface="Dubai Medium" panose="020B0503030403030204" pitchFamily="34" charset="-78"/>
                <a:cs typeface="Dubai Medium" panose="020B0503030403030204" pitchFamily="34" charset="-78"/>
              </a:rPr>
              <a:t>Pazienti con ER e </a:t>
            </a:r>
            <a:r>
              <a:rPr lang="it-IT" altLang="it-IT" b="1" dirty="0" err="1">
                <a:latin typeface="Dubai Medium" panose="020B0503030403030204" pitchFamily="34" charset="-78"/>
                <a:cs typeface="Dubai Medium" panose="020B0503030403030204" pitchFamily="34" charset="-78"/>
              </a:rPr>
              <a:t>PgR</a:t>
            </a:r>
            <a:r>
              <a:rPr lang="it-IT" altLang="it-IT" b="1" dirty="0">
                <a:latin typeface="Dubai Medium" panose="020B0503030403030204" pitchFamily="34" charset="-78"/>
                <a:cs typeface="Dubai Medium" panose="020B0503030403030204" pitchFamily="34" charset="-78"/>
              </a:rPr>
              <a:t> ≥1% e &lt; 10%</a:t>
            </a:r>
          </a:p>
          <a:p>
            <a:pPr>
              <a:spcBef>
                <a:spcPct val="0"/>
              </a:spcBef>
              <a:buClrTx/>
              <a:buFont typeface="Wingdings" pitchFamily="2" charset="2"/>
              <a:buNone/>
              <a:defRPr/>
            </a:pPr>
            <a:r>
              <a:rPr lang="it-IT" altLang="it-IT" b="1" dirty="0">
                <a:latin typeface="Dubai Medium" panose="020B0503030403030204" pitchFamily="34" charset="-78"/>
                <a:cs typeface="Dubai Medium" panose="020B0503030403030204" pitchFamily="34" charset="-78"/>
              </a:rPr>
              <a:t>- </a:t>
            </a:r>
            <a:r>
              <a:rPr lang="it-IT" altLang="it-IT" b="1" dirty="0" err="1">
                <a:latin typeface="Dubai Medium" panose="020B0503030403030204" pitchFamily="34" charset="-78"/>
                <a:cs typeface="Dubai Medium" panose="020B0503030403030204" pitchFamily="34" charset="-78"/>
              </a:rPr>
              <a:t>Atezolizumab</a:t>
            </a:r>
            <a:r>
              <a:rPr lang="it-IT" altLang="it-IT" b="1" dirty="0">
                <a:latin typeface="Dubai Medium" panose="020B0503030403030204" pitchFamily="34" charset="-78"/>
                <a:cs typeface="Dubai Medium" panose="020B0503030403030204" pitchFamily="34" charset="-78"/>
              </a:rPr>
              <a:t>, </a:t>
            </a:r>
            <a:r>
              <a:rPr lang="it-IT" altLang="it-IT" b="1" dirty="0" err="1">
                <a:latin typeface="Dubai Medium" panose="020B0503030403030204" pitchFamily="34" charset="-78"/>
                <a:cs typeface="Dubai Medium" panose="020B0503030403030204" pitchFamily="34" charset="-78"/>
              </a:rPr>
              <a:t>Nab-paclitaxel</a:t>
            </a:r>
            <a:r>
              <a:rPr lang="it-IT" altLang="it-IT" b="1" dirty="0">
                <a:latin typeface="Dubai Medium" panose="020B0503030403030204" pitchFamily="34" charset="-78"/>
                <a:cs typeface="Dubai Medium" panose="020B0503030403030204" pitchFamily="34" charset="-78"/>
              </a:rPr>
              <a:t> e </a:t>
            </a:r>
            <a:r>
              <a:rPr lang="it-IT" altLang="it-IT" b="1" dirty="0" err="1">
                <a:latin typeface="Dubai Medium" panose="020B0503030403030204" pitchFamily="34" charset="-78"/>
                <a:cs typeface="Dubai Medium" panose="020B0503030403030204" pitchFamily="34" charset="-78"/>
              </a:rPr>
              <a:t>Carboplatino</a:t>
            </a:r>
            <a:r>
              <a:rPr lang="it-IT" altLang="it-IT" b="1" dirty="0">
                <a:latin typeface="Dubai Medium" panose="020B0503030403030204" pitchFamily="34" charset="-78"/>
                <a:cs typeface="Dubai Medium" panose="020B0503030403030204" pitchFamily="34" charset="-78"/>
              </a:rPr>
              <a:t> sono forniti dal Consorzio </a:t>
            </a:r>
            <a:endParaRPr lang="it-IT" altLang="it-IT" dirty="0">
              <a:latin typeface="Dubai Medium" panose="020B0503030403030204" pitchFamily="34" charset="-78"/>
              <a:cs typeface="Dubai Medium" panose="020B0503030403030204" pitchFamily="34" charset="-78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Blu caldo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618</Words>
  <Application>Microsoft Macintosh PowerPoint</Application>
  <PresentationFormat>Widescreen</PresentationFormat>
  <Paragraphs>86</Paragraphs>
  <Slides>10</Slides>
  <Notes>2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7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10</vt:i4>
      </vt:variant>
    </vt:vector>
  </HeadingPairs>
  <TitlesOfParts>
    <vt:vector size="18" baseType="lpstr">
      <vt:lpstr>Arial</vt:lpstr>
      <vt:lpstr>Avenir Next LT Pro</vt:lpstr>
      <vt:lpstr>Calibri</vt:lpstr>
      <vt:lpstr>Calibri Light</vt:lpstr>
      <vt:lpstr>Dubai Medium</vt:lpstr>
      <vt:lpstr>Tahoma</vt:lpstr>
      <vt:lpstr>Wingdings</vt:lpstr>
      <vt:lpstr>Tema di Office</vt:lpstr>
      <vt:lpstr>Presentazione standard di PowerPoint</vt:lpstr>
      <vt:lpstr>GIM25-CAPT</vt:lpstr>
      <vt:lpstr> Protocol v. 1.0 - 20 Nov 2019 </vt:lpstr>
      <vt:lpstr>Study objectives</vt:lpstr>
      <vt:lpstr>Translational  objectives… the bioCAPT study </vt:lpstr>
      <vt:lpstr> Centri partecipanti</vt:lpstr>
      <vt:lpstr>Status of enrollment</vt:lpstr>
      <vt:lpstr>Amendament 01  Protocol v. 2.0 - 01 Apr 2021</vt:lpstr>
      <vt:lpstr>Approvazione e operatività del nuovo protocollo</vt:lpstr>
      <vt:lpstr>Thank you for your attention!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grafica</dc:creator>
  <cp:lastModifiedBy>Giulia Buzzatti</cp:lastModifiedBy>
  <cp:revision>11</cp:revision>
  <dcterms:created xsi:type="dcterms:W3CDTF">2021-10-13T12:30:32Z</dcterms:created>
  <dcterms:modified xsi:type="dcterms:W3CDTF">2021-11-26T09:23:49Z</dcterms:modified>
</cp:coreProperties>
</file>