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64" r:id="rId2"/>
    <p:sldId id="257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7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2E2"/>
          </a:solidFill>
        </a:fill>
      </a:tcStyle>
    </a:wholeTbl>
    <a:band2H>
      <a:tcTxStyle/>
      <a:tcStyle>
        <a:tcBdr/>
        <a:fill>
          <a:solidFill>
            <a:srgbClr val="E8EAF1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2E2"/>
          </a:solidFill>
        </a:fill>
      </a:tcStyle>
    </a:wholeTbl>
    <a:band2H>
      <a:tcTxStyle/>
      <a:tcStyle>
        <a:tcBdr/>
        <a:fill>
          <a:solidFill>
            <a:srgbClr val="E8EAF1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7EF"/>
          </a:solidFill>
        </a:fill>
      </a:tcStyle>
    </a:wholeTbl>
    <a:band2H>
      <a:tcTxStyle/>
      <a:tcStyle>
        <a:tcBdr/>
        <a:fill>
          <a:solidFill>
            <a:srgbClr val="E7EC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DBDF"/>
          </a:solidFill>
        </a:fill>
      </a:tcStyle>
    </a:wholeTbl>
    <a:band2H>
      <a:tcTxStyle/>
      <a:tcStyle>
        <a:tcBdr/>
        <a:fill>
          <a:solidFill>
            <a:srgbClr val="EFEE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79"/>
    <p:restoredTop sz="94514"/>
  </p:normalViewPr>
  <p:slideViewPr>
    <p:cSldViewPr snapToGrid="0" snapToObjects="1">
      <p:cViewPr varScale="1">
        <p:scale>
          <a:sx n="74" d="100"/>
          <a:sy n="74" d="100"/>
        </p:scale>
        <p:origin x="20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6" descr="Immagine 6"/>
          <p:cNvPicPr>
            <a:picLocks noChangeAspect="1"/>
          </p:cNvPicPr>
          <p:nvPr/>
        </p:nvPicPr>
        <p:blipFill>
          <a:blip r:embed="rId2"/>
          <a:srcRect l="832" t="94676" r="6059"/>
          <a:stretch>
            <a:fillRect/>
          </a:stretch>
        </p:blipFill>
        <p:spPr>
          <a:xfrm>
            <a:off x="-1" y="6492873"/>
            <a:ext cx="12192003" cy="365128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itolo Testo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Titolo Testo</a:t>
            </a:r>
          </a:p>
        </p:txBody>
      </p:sp>
      <p:sp>
        <p:nvSpPr>
          <p:cNvPr id="14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9780728" y="6404293"/>
            <a:ext cx="258623" cy="269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3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magine 6" descr="Immagine 6"/>
          <p:cNvPicPr>
            <a:picLocks noChangeAspect="1"/>
          </p:cNvPicPr>
          <p:nvPr/>
        </p:nvPicPr>
        <p:blipFill>
          <a:blip r:embed="rId2"/>
          <a:srcRect l="832" t="94676" r="6059"/>
          <a:stretch>
            <a:fillRect/>
          </a:stretch>
        </p:blipFill>
        <p:spPr>
          <a:xfrm>
            <a:off x="-1" y="6492873"/>
            <a:ext cx="12192003" cy="365128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Titolo Testo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Titolo Testo</a:t>
            </a:r>
          </a:p>
        </p:txBody>
      </p:sp>
      <p:sp>
        <p:nvSpPr>
          <p:cNvPr id="33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magine 6" descr="Immagine 6"/>
          <p:cNvPicPr>
            <a:picLocks noChangeAspect="1"/>
          </p:cNvPicPr>
          <p:nvPr/>
        </p:nvPicPr>
        <p:blipFill>
          <a:blip r:embed="rId2"/>
          <a:srcRect l="832" t="94676" r="6059"/>
          <a:stretch>
            <a:fillRect/>
          </a:stretch>
        </p:blipFill>
        <p:spPr>
          <a:xfrm>
            <a:off x="-1" y="6492873"/>
            <a:ext cx="12192003" cy="365128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3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mmagine 6" descr="Immagine 6"/>
          <p:cNvPicPr>
            <a:picLocks noChangeAspect="1"/>
          </p:cNvPicPr>
          <p:nvPr/>
        </p:nvPicPr>
        <p:blipFill>
          <a:blip r:embed="rId2"/>
          <a:srcRect l="832" t="94676" r="6059"/>
          <a:stretch>
            <a:fillRect/>
          </a:stretch>
        </p:blipFill>
        <p:spPr>
          <a:xfrm>
            <a:off x="-1" y="6492873"/>
            <a:ext cx="12192003" cy="365128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Titolo Testo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3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4" name="Segnaposto testo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magine 6" descr="Immagine 6"/>
          <p:cNvPicPr>
            <a:picLocks noChangeAspect="1"/>
          </p:cNvPicPr>
          <p:nvPr/>
        </p:nvPicPr>
        <p:blipFill>
          <a:blip r:embed="rId2"/>
          <a:srcRect l="832" t="94676" r="6059"/>
          <a:stretch>
            <a:fillRect/>
          </a:stretch>
        </p:blipFill>
        <p:spPr>
          <a:xfrm>
            <a:off x="-1" y="6492873"/>
            <a:ext cx="12192003" cy="365128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6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Immagine 6" descr="Immagine 6"/>
          <p:cNvPicPr>
            <a:picLocks noChangeAspect="1"/>
          </p:cNvPicPr>
          <p:nvPr/>
        </p:nvPicPr>
        <p:blipFill>
          <a:blip r:embed="rId2"/>
          <a:srcRect l="832" t="94676" r="6059"/>
          <a:stretch>
            <a:fillRect/>
          </a:stretch>
        </p:blipFill>
        <p:spPr>
          <a:xfrm>
            <a:off x="-1" y="6492873"/>
            <a:ext cx="12192003" cy="365128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magine 6" descr="Immagine 6"/>
          <p:cNvPicPr>
            <a:picLocks noChangeAspect="1"/>
          </p:cNvPicPr>
          <p:nvPr/>
        </p:nvPicPr>
        <p:blipFill>
          <a:blip r:embed="rId2"/>
          <a:srcRect l="832" t="94676" r="6059"/>
          <a:stretch>
            <a:fillRect/>
          </a:stretch>
        </p:blipFill>
        <p:spPr>
          <a:xfrm>
            <a:off x="-1" y="6492873"/>
            <a:ext cx="12192003" cy="365128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Titolo Test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Titolo Testo</a:t>
            </a:r>
          </a:p>
        </p:txBody>
      </p:sp>
      <p:sp>
        <p:nvSpPr>
          <p:cNvPr id="81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2" name="Segnaposto testo 3"/>
          <p:cNvSpPr>
            <a:spLocks noGrp="1"/>
          </p:cNvSpPr>
          <p:nvPr>
            <p:ph type="body" sz="quarter" idx="21"/>
          </p:nvPr>
        </p:nvSpPr>
        <p:spPr>
          <a:xfrm>
            <a:off x="839786" y="2057400"/>
            <a:ext cx="3932241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Immagine 6" descr="Immagine 6"/>
          <p:cNvPicPr>
            <a:picLocks noChangeAspect="1"/>
          </p:cNvPicPr>
          <p:nvPr/>
        </p:nvPicPr>
        <p:blipFill>
          <a:blip r:embed="rId2"/>
          <a:srcRect l="832" t="94676" r="6059"/>
          <a:stretch>
            <a:fillRect/>
          </a:stretch>
        </p:blipFill>
        <p:spPr>
          <a:xfrm>
            <a:off x="-1" y="6492873"/>
            <a:ext cx="12192003" cy="365128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Titolo Test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Titolo Testo</a:t>
            </a:r>
          </a:p>
        </p:txBody>
      </p:sp>
      <p:sp>
        <p:nvSpPr>
          <p:cNvPr id="92" name="Segnaposto immagine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 descr="Immagine 6"/>
          <p:cNvPicPr>
            <a:picLocks noChangeAspect="1"/>
          </p:cNvPicPr>
          <p:nvPr/>
        </p:nvPicPr>
        <p:blipFill>
          <a:blip r:embed="rId12"/>
          <a:srcRect l="832" t="94676" r="6059"/>
          <a:stretch>
            <a:fillRect/>
          </a:stretch>
        </p:blipFill>
        <p:spPr>
          <a:xfrm>
            <a:off x="-1" y="6492873"/>
            <a:ext cx="12192003" cy="36512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olo Test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4" name="Corpo livello uno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8" y="6404293"/>
            <a:ext cx="258623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F5FA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F5FA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F5FA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F5FA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F5FA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F5FA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F5FA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F5FA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1F5FA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cotech.org/gim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olo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ottotitolo 2"/>
          <p:cNvSpPr txBox="1">
            <a:spLocks noGrp="1"/>
          </p:cNvSpPr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12" name="Immagine 4" descr="Immagine 4"/>
          <p:cNvPicPr>
            <a:picLocks noChangeAspect="1"/>
          </p:cNvPicPr>
          <p:nvPr/>
        </p:nvPicPr>
        <p:blipFill>
          <a:blip r:embed="rId2"/>
          <a:srcRect l="832" r="6059"/>
          <a:stretch>
            <a:fillRect/>
          </a:stretch>
        </p:blipFill>
        <p:spPr>
          <a:xfrm>
            <a:off x="-1" y="-1758"/>
            <a:ext cx="12192002" cy="6858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4885781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Immagine 5" descr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7516" y="80979"/>
            <a:ext cx="1664518" cy="710252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A phase III study comparing anastrozole, letrozole and exemestane,…"/>
          <p:cNvSpPr txBox="1"/>
          <p:nvPr/>
        </p:nvSpPr>
        <p:spPr>
          <a:xfrm>
            <a:off x="1771830" y="2967584"/>
            <a:ext cx="8655686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 algn="ctr">
              <a:defRPr sz="2000" b="1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A phase III study comparing anastrozole, letrozole and exemestane,  </a:t>
            </a:r>
          </a:p>
          <a:p>
            <a:pPr algn="ctr">
              <a:defRPr sz="2000" b="1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upfront (for 5 years) or sequentially (for 3 years after 2 years of tamoxifen), </a:t>
            </a:r>
          </a:p>
          <a:p>
            <a:pPr algn="ctr">
              <a:defRPr sz="2000" b="1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as adjuvant treatment of postmenopausal patients </a:t>
            </a:r>
          </a:p>
          <a:p>
            <a:pPr algn="ctr">
              <a:defRPr sz="2000" b="1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with endocrine-responsive breast cancer</a:t>
            </a:r>
          </a:p>
        </p:txBody>
      </p:sp>
      <p:sp>
        <p:nvSpPr>
          <p:cNvPr id="116" name="GIM3-FATA…"/>
          <p:cNvSpPr txBox="1"/>
          <p:nvPr/>
        </p:nvSpPr>
        <p:spPr>
          <a:xfrm>
            <a:off x="1569718" y="585348"/>
            <a:ext cx="9052564" cy="18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 algn="ctr">
              <a:defRPr sz="40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GIM3-FATA</a:t>
            </a:r>
          </a:p>
          <a:p>
            <a:pPr algn="ctr">
              <a:defRPr sz="40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First Adjuvant Trial on All aromatase</a:t>
            </a:r>
          </a:p>
          <a:p>
            <a:pPr algn="ctr">
              <a:defRPr sz="40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inhibitors in early breast cancer</a:t>
            </a:r>
          </a:p>
        </p:txBody>
      </p:sp>
      <p:sp>
        <p:nvSpPr>
          <p:cNvPr id="117" name="Dott. Rocco Morra…"/>
          <p:cNvSpPr txBox="1"/>
          <p:nvPr/>
        </p:nvSpPr>
        <p:spPr>
          <a:xfrm>
            <a:off x="2973069" y="4752920"/>
            <a:ext cx="6245862" cy="1107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 algn="ctr">
              <a:defRPr sz="2200" b="1"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 err="1"/>
              <a:t>Dott</a:t>
            </a:r>
            <a:r>
              <a:rPr dirty="0"/>
              <a:t>. Rocco </a:t>
            </a:r>
            <a:r>
              <a:rPr dirty="0" err="1"/>
              <a:t>Morra</a:t>
            </a:r>
            <a:endParaRPr lang="it-IT" dirty="0"/>
          </a:p>
          <a:p>
            <a:pPr algn="ctr" eaLnBrk="1" hangingPunct="1">
              <a:defRPr/>
            </a:pPr>
            <a:r>
              <a:rPr lang="it-IT" altLang="it-IT" sz="2200" b="1" dirty="0">
                <a:solidFill>
                  <a:schemeClr val="tx1"/>
                </a:solidFill>
                <a:latin typeface="Garamond" panose="02020404030301010803" pitchFamily="18" charset="0"/>
              </a:rPr>
              <a:t>Meeting GIM (Gruppo Italiano Mammella)</a:t>
            </a:r>
          </a:p>
          <a:p>
            <a:pPr algn="ctr" eaLnBrk="1" hangingPunct="1">
              <a:defRPr/>
            </a:pPr>
            <a:r>
              <a:rPr lang="it-IT" altLang="it-IT" sz="2200" b="1" dirty="0">
                <a:solidFill>
                  <a:schemeClr val="tx1"/>
                </a:solidFill>
                <a:latin typeface="Garamond" panose="02020404030301010803" pitchFamily="18" charset="0"/>
              </a:rPr>
              <a:t>25-26 novembre 2021</a:t>
            </a:r>
            <a:endParaRPr sz="2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118" name="aifa" descr="aif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2414" y="5070943"/>
            <a:ext cx="2259015" cy="936627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AIFA code: FARM5K3MEE"/>
          <p:cNvSpPr txBox="1"/>
          <p:nvPr/>
        </p:nvSpPr>
        <p:spPr>
          <a:xfrm>
            <a:off x="9764810" y="6102902"/>
            <a:ext cx="2154221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>
              <a:defRPr sz="1400">
                <a:latin typeface="Garamond"/>
                <a:ea typeface="Garamond"/>
                <a:cs typeface="Garamond"/>
                <a:sym typeface="Garamond"/>
              </a:defRPr>
            </a:pPr>
            <a:r>
              <a:t>AIFA code:</a:t>
            </a:r>
            <a:r>
              <a:rPr b="1"/>
              <a:t> FARM5K3MEE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Immagine 5" descr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7516" y="80979"/>
            <a:ext cx="1664518" cy="71025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4" name="Forma"/>
          <p:cNvGrpSpPr/>
          <p:nvPr/>
        </p:nvGrpSpPr>
        <p:grpSpPr>
          <a:xfrm>
            <a:off x="3162790" y="2277250"/>
            <a:ext cx="767226" cy="2328865"/>
            <a:chOff x="-1" y="0"/>
            <a:chExt cx="767225" cy="2328864"/>
          </a:xfrm>
        </p:grpSpPr>
        <p:sp>
          <p:nvSpPr>
            <p:cNvPr id="122" name="Forma"/>
            <p:cNvSpPr/>
            <p:nvPr/>
          </p:nvSpPr>
          <p:spPr>
            <a:xfrm>
              <a:off x="12700" y="12700"/>
              <a:ext cx="741365" cy="2303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14400" y="21600"/>
                  </a:lnTo>
                  <a:lnTo>
                    <a:pt x="14400" y="13498"/>
                  </a:lnTo>
                  <a:lnTo>
                    <a:pt x="17419" y="13498"/>
                  </a:lnTo>
                  <a:lnTo>
                    <a:pt x="17419" y="15755"/>
                  </a:lnTo>
                  <a:lnTo>
                    <a:pt x="21600" y="10800"/>
                  </a:lnTo>
                  <a:lnTo>
                    <a:pt x="17419" y="5845"/>
                  </a:lnTo>
                  <a:lnTo>
                    <a:pt x="17419" y="8102"/>
                  </a:lnTo>
                  <a:lnTo>
                    <a:pt x="14400" y="8102"/>
                  </a:lnTo>
                  <a:lnTo>
                    <a:pt x="14400" y="0"/>
                  </a:lnTo>
                  <a:close/>
                </a:path>
              </a:pathLst>
            </a:custGeom>
            <a:solidFill>
              <a:srgbClr val="6597B4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endParaRPr/>
            </a:p>
          </p:txBody>
        </p:sp>
        <p:pic>
          <p:nvPicPr>
            <p:cNvPr id="123" name="Forma Forma" descr="Forma Forma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" y="0"/>
              <a:ext cx="767227" cy="23288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25" name="Patient population…"/>
          <p:cNvSpPr txBox="1"/>
          <p:nvPr/>
        </p:nvSpPr>
        <p:spPr>
          <a:xfrm>
            <a:off x="921260" y="680025"/>
            <a:ext cx="2302074" cy="1323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1600" b="1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Patient population</a:t>
            </a:r>
          </a:p>
          <a:p>
            <a:pPr>
              <a:buSzPct val="100000"/>
              <a:buChar char="-"/>
              <a:defRPr sz="1600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 Early breast cancer</a:t>
            </a:r>
          </a:p>
          <a:p>
            <a:pPr>
              <a:buSzPct val="100000"/>
              <a:buChar char="-"/>
              <a:defRPr sz="1600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 Postmenopausal</a:t>
            </a:r>
          </a:p>
          <a:p>
            <a:pPr>
              <a:buSzPct val="100000"/>
              <a:buChar char="-"/>
              <a:defRPr sz="1600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 ER or </a:t>
            </a:r>
            <a:r>
              <a:rPr dirty="0" err="1"/>
              <a:t>PgR</a:t>
            </a:r>
            <a:r>
              <a:rPr dirty="0"/>
              <a:t> +</a:t>
            </a:r>
          </a:p>
          <a:p>
            <a:pPr>
              <a:buSzPct val="100000"/>
              <a:buChar char="-"/>
              <a:defRPr sz="1600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 After surgery </a:t>
            </a:r>
            <a:r>
              <a:rPr u="sng" dirty="0"/>
              <a:t>+</a:t>
            </a:r>
            <a:r>
              <a:rPr dirty="0"/>
              <a:t> CT </a:t>
            </a:r>
            <a:r>
              <a:rPr u="sng" dirty="0"/>
              <a:t>+</a:t>
            </a:r>
            <a:r>
              <a:rPr dirty="0"/>
              <a:t> RT</a:t>
            </a:r>
          </a:p>
        </p:txBody>
      </p:sp>
      <p:sp>
        <p:nvSpPr>
          <p:cNvPr id="126" name="Stratification:…"/>
          <p:cNvSpPr txBox="1"/>
          <p:nvPr/>
        </p:nvSpPr>
        <p:spPr>
          <a:xfrm>
            <a:off x="372234" y="5050700"/>
            <a:ext cx="5170969" cy="132343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>
              <a:defRPr sz="1600" b="1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Stratification:</a:t>
            </a:r>
          </a:p>
          <a:p>
            <a:pPr>
              <a:buSzPct val="100000"/>
              <a:buChar char="-"/>
              <a:defRPr sz="1600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 ER/</a:t>
            </a:r>
            <a:r>
              <a:rPr dirty="0" err="1"/>
              <a:t>PgR</a:t>
            </a:r>
            <a:r>
              <a:rPr dirty="0"/>
              <a:t> status (+/+, +/- or -/+, +/</a:t>
            </a:r>
            <a:r>
              <a:rPr dirty="0" err="1"/>
              <a:t>uk</a:t>
            </a:r>
            <a:r>
              <a:rPr dirty="0"/>
              <a:t> or </a:t>
            </a:r>
            <a:r>
              <a:rPr dirty="0" err="1"/>
              <a:t>uk</a:t>
            </a:r>
            <a:r>
              <a:rPr dirty="0"/>
              <a:t>/+, </a:t>
            </a:r>
            <a:r>
              <a:rPr dirty="0" err="1"/>
              <a:t>uk</a:t>
            </a:r>
            <a:r>
              <a:rPr dirty="0"/>
              <a:t>/</a:t>
            </a:r>
            <a:r>
              <a:rPr dirty="0" err="1"/>
              <a:t>uk</a:t>
            </a:r>
            <a:r>
              <a:rPr dirty="0"/>
              <a:t>)</a:t>
            </a:r>
          </a:p>
          <a:p>
            <a:pPr>
              <a:buSzPct val="100000"/>
              <a:buChar char="-"/>
              <a:defRPr sz="1600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 Previous chemotherapy (no/adjuvant/neoadjuvant or both)</a:t>
            </a:r>
            <a:endParaRPr dirty="0">
              <a:solidFill>
                <a:srgbClr val="CC0000"/>
              </a:solidFill>
            </a:endParaRPr>
          </a:p>
          <a:p>
            <a:pPr>
              <a:buSzPct val="100000"/>
              <a:buChar char="-"/>
              <a:defRPr sz="1600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 </a:t>
            </a:r>
            <a:r>
              <a:rPr dirty="0" err="1"/>
              <a:t>pN</a:t>
            </a:r>
            <a:r>
              <a:rPr dirty="0"/>
              <a:t> (pN0/pN1/pN2 or pN3)</a:t>
            </a:r>
          </a:p>
          <a:p>
            <a:pPr>
              <a:buSzPct val="100000"/>
              <a:buChar char="-"/>
              <a:defRPr sz="1600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 HER2 (positive/negative/unknown)</a:t>
            </a:r>
          </a:p>
        </p:txBody>
      </p:sp>
      <p:sp>
        <p:nvSpPr>
          <p:cNvPr id="127" name="R…"/>
          <p:cNvSpPr txBox="1"/>
          <p:nvPr/>
        </p:nvSpPr>
        <p:spPr>
          <a:xfrm>
            <a:off x="3223334" y="2305398"/>
            <a:ext cx="354015" cy="2148839"/>
          </a:xfrm>
          <a:prstGeom prst="rect">
            <a:avLst/>
          </a:prstGeom>
          <a:solidFill>
            <a:srgbClr val="6A97B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R</a:t>
            </a:r>
          </a:p>
          <a:p>
            <a:pPr algn="ctr">
              <a:defRPr sz="16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A</a:t>
            </a:r>
          </a:p>
          <a:p>
            <a:pPr algn="ctr">
              <a:defRPr sz="16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N</a:t>
            </a:r>
          </a:p>
          <a:p>
            <a:pPr algn="ctr">
              <a:defRPr sz="16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D</a:t>
            </a:r>
          </a:p>
          <a:p>
            <a:pPr algn="ctr">
              <a:defRPr sz="16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O</a:t>
            </a:r>
          </a:p>
          <a:p>
            <a:pPr algn="ctr">
              <a:defRPr sz="16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M</a:t>
            </a:r>
          </a:p>
          <a:p>
            <a:pPr algn="ctr">
              <a:defRPr sz="16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I</a:t>
            </a:r>
          </a:p>
          <a:p>
            <a:pPr algn="ctr">
              <a:defRPr sz="16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Z</a:t>
            </a:r>
          </a:p>
          <a:p>
            <a:pPr algn="ctr">
              <a:defRPr sz="1600" b="1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pPr>
            <a:r>
              <a:t>E</a:t>
            </a:r>
          </a:p>
        </p:txBody>
      </p:sp>
      <p:sp>
        <p:nvSpPr>
          <p:cNvPr id="128" name="Drug doses:…"/>
          <p:cNvSpPr txBox="1"/>
          <p:nvPr/>
        </p:nvSpPr>
        <p:spPr>
          <a:xfrm>
            <a:off x="6096000" y="5050700"/>
            <a:ext cx="5723766" cy="1323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ctr">
            <a:spAutoFit/>
          </a:bodyPr>
          <a:lstStyle/>
          <a:p>
            <a:pPr>
              <a:defRPr sz="16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Primary objectives: </a:t>
            </a:r>
          </a:p>
          <a:p>
            <a:pPr>
              <a:defRPr sz="1600">
                <a:latin typeface="Garamond"/>
                <a:ea typeface="Garamond"/>
                <a:cs typeface="Garamond"/>
                <a:sym typeface="Garamond"/>
              </a:defRPr>
            </a:pPr>
            <a:r>
              <a:rPr sz="1600" dirty="0"/>
              <a:t>To compare the disease free survival (DFS) in patients treated with:</a:t>
            </a:r>
          </a:p>
          <a:p>
            <a:pPr>
              <a:defRPr sz="1600">
                <a:latin typeface="Garamond"/>
                <a:ea typeface="Garamond"/>
                <a:cs typeface="Garamond"/>
                <a:sym typeface="Garamond"/>
              </a:defRPr>
            </a:pPr>
            <a:r>
              <a:rPr sz="1600" dirty="0"/>
              <a:t>- Sequential (Tamoxifen 2 </a:t>
            </a:r>
            <a:r>
              <a:rPr sz="1600" dirty="0" err="1"/>
              <a:t>yrs</a:t>
            </a:r>
            <a:r>
              <a:rPr sz="1600" dirty="0"/>
              <a:t> →AIs 3 </a:t>
            </a:r>
            <a:r>
              <a:rPr sz="1600" dirty="0" err="1"/>
              <a:t>yrs</a:t>
            </a:r>
            <a:r>
              <a:rPr sz="1600" dirty="0"/>
              <a:t>) </a:t>
            </a:r>
            <a:r>
              <a:rPr sz="1600" i="1" dirty="0"/>
              <a:t>vs</a:t>
            </a:r>
            <a:r>
              <a:rPr sz="1600" dirty="0"/>
              <a:t> upfront (AIs 5 </a:t>
            </a:r>
            <a:r>
              <a:rPr sz="1600" dirty="0" err="1"/>
              <a:t>yrs</a:t>
            </a:r>
            <a:r>
              <a:rPr sz="1600" dirty="0"/>
              <a:t>) strategy of treatment</a:t>
            </a:r>
          </a:p>
          <a:p>
            <a:pPr>
              <a:defRPr sz="1600">
                <a:latin typeface="Garamond"/>
                <a:ea typeface="Garamond"/>
                <a:cs typeface="Garamond"/>
                <a:sym typeface="Garamond"/>
              </a:defRPr>
            </a:pPr>
            <a:r>
              <a:rPr sz="1600" dirty="0"/>
              <a:t>- Anastrozole </a:t>
            </a:r>
            <a:r>
              <a:rPr sz="1600" i="1" dirty="0"/>
              <a:t>vs</a:t>
            </a:r>
            <a:r>
              <a:rPr sz="1600" dirty="0"/>
              <a:t> Exemestane </a:t>
            </a:r>
            <a:r>
              <a:rPr sz="1600" i="1" dirty="0"/>
              <a:t>vs</a:t>
            </a:r>
            <a:r>
              <a:rPr sz="1600" dirty="0"/>
              <a:t> Letrozole</a:t>
            </a:r>
          </a:p>
        </p:txBody>
      </p:sp>
      <p:grpSp>
        <p:nvGrpSpPr>
          <p:cNvPr id="156" name="Raggruppa"/>
          <p:cNvGrpSpPr/>
          <p:nvPr/>
        </p:nvGrpSpPr>
        <p:grpSpPr>
          <a:xfrm>
            <a:off x="4037503" y="1932761"/>
            <a:ext cx="4132266" cy="2733680"/>
            <a:chOff x="0" y="-1"/>
            <a:chExt cx="4132264" cy="2733679"/>
          </a:xfrm>
        </p:grpSpPr>
        <p:sp>
          <p:nvSpPr>
            <p:cNvPr id="129" name="Rettangolo"/>
            <p:cNvSpPr/>
            <p:nvPr/>
          </p:nvSpPr>
          <p:spPr>
            <a:xfrm>
              <a:off x="1968501" y="977900"/>
              <a:ext cx="1758951" cy="21272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800" b="1"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30" name="Quadrato"/>
            <p:cNvSpPr/>
            <p:nvPr/>
          </p:nvSpPr>
          <p:spPr>
            <a:xfrm>
              <a:off x="1758950" y="977900"/>
              <a:ext cx="209551" cy="21272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800" b="1"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31" name="Rettangolo"/>
            <p:cNvSpPr/>
            <p:nvPr/>
          </p:nvSpPr>
          <p:spPr>
            <a:xfrm>
              <a:off x="0" y="977900"/>
              <a:ext cx="1758951" cy="21272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spcBef>
                  <a:spcPts val="600"/>
                </a:spcBef>
                <a:defRPr sz="800" b="1"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grpSp>
          <p:nvGrpSpPr>
            <p:cNvPr id="134" name="Raggruppa"/>
            <p:cNvGrpSpPr/>
            <p:nvPr/>
          </p:nvGrpSpPr>
          <p:grpSpPr>
            <a:xfrm>
              <a:off x="1968501" y="1190625"/>
              <a:ext cx="1758951" cy="660402"/>
              <a:chOff x="0" y="0"/>
              <a:chExt cx="1758950" cy="660401"/>
            </a:xfrm>
          </p:grpSpPr>
          <p:sp>
            <p:nvSpPr>
              <p:cNvPr id="132" name="Rettangolo"/>
              <p:cNvSpPr/>
              <p:nvPr/>
            </p:nvSpPr>
            <p:spPr>
              <a:xfrm>
                <a:off x="0" y="0"/>
                <a:ext cx="1758950" cy="66040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 b="1">
                    <a:latin typeface="+mn-lt"/>
                    <a:ea typeface="+mn-ea"/>
                    <a:cs typeface="+mn-cs"/>
                    <a:sym typeface="Calibri"/>
                  </a:defRPr>
                </a:pPr>
                <a:endParaRPr/>
              </a:p>
            </p:txBody>
          </p:sp>
          <p:sp>
            <p:nvSpPr>
              <p:cNvPr id="133" name="Tamoxifen 2 yrs →…"/>
              <p:cNvSpPr/>
              <p:nvPr/>
            </p:nvSpPr>
            <p:spPr>
              <a:xfrm>
                <a:off x="45719" y="330200"/>
                <a:ext cx="1667512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600" b="1">
                    <a:latin typeface="Garamond"/>
                    <a:ea typeface="Garamond"/>
                    <a:cs typeface="Garamond"/>
                    <a:sym typeface="Garamond"/>
                  </a:defRPr>
                </a:pPr>
                <a:r>
                  <a:t>Tamoxifen 2 yrs </a:t>
                </a:r>
                <a:r>
                  <a:rPr b="0"/>
                  <a:t>→</a:t>
                </a:r>
              </a:p>
              <a:p>
                <a:pPr>
                  <a:defRPr sz="1600" b="1">
                    <a:latin typeface="Garamond"/>
                    <a:ea typeface="Garamond"/>
                    <a:cs typeface="Garamond"/>
                    <a:sym typeface="Garamond"/>
                  </a:defRPr>
                </a:pPr>
                <a:r>
                  <a:t>Exemestane 3 yrs</a:t>
                </a:r>
              </a:p>
            </p:txBody>
          </p:sp>
        </p:grpSp>
        <p:sp>
          <p:nvSpPr>
            <p:cNvPr id="135" name="Rettangolo"/>
            <p:cNvSpPr/>
            <p:nvPr/>
          </p:nvSpPr>
          <p:spPr>
            <a:xfrm>
              <a:off x="1758950" y="1190625"/>
              <a:ext cx="209551" cy="6604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400" b="1"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grpSp>
          <p:nvGrpSpPr>
            <p:cNvPr id="138" name="Raggruppa"/>
            <p:cNvGrpSpPr/>
            <p:nvPr/>
          </p:nvGrpSpPr>
          <p:grpSpPr>
            <a:xfrm>
              <a:off x="0" y="1190625"/>
              <a:ext cx="1758951" cy="660401"/>
              <a:chOff x="0" y="0"/>
              <a:chExt cx="1758950" cy="660400"/>
            </a:xfrm>
          </p:grpSpPr>
          <p:sp>
            <p:nvSpPr>
              <p:cNvPr id="136" name="Rettangolo"/>
              <p:cNvSpPr/>
              <p:nvPr/>
            </p:nvSpPr>
            <p:spPr>
              <a:xfrm>
                <a:off x="-1" y="-1"/>
                <a:ext cx="1758951" cy="6604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spcBef>
                    <a:spcPts val="600"/>
                  </a:spcBef>
                  <a:defRPr sz="1400" b="1">
                    <a:latin typeface="+mn-lt"/>
                    <a:ea typeface="+mn-ea"/>
                    <a:cs typeface="+mn-cs"/>
                    <a:sym typeface="Calibri"/>
                  </a:defRPr>
                </a:pPr>
                <a:endParaRPr/>
              </a:p>
            </p:txBody>
          </p:sp>
          <p:sp>
            <p:nvSpPr>
              <p:cNvPr id="137" name="Exemestane 5 yrs"/>
              <p:cNvSpPr txBox="1"/>
              <p:nvPr/>
            </p:nvSpPr>
            <p:spPr>
              <a:xfrm>
                <a:off x="45719" y="170179"/>
                <a:ext cx="1667512" cy="32003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spcBef>
                    <a:spcPts val="300"/>
                  </a:spcBef>
                  <a:defRPr sz="1600" b="1">
                    <a:latin typeface="Garamond"/>
                    <a:ea typeface="Garamond"/>
                    <a:cs typeface="Garamond"/>
                    <a:sym typeface="Garamond"/>
                  </a:defRPr>
                </a:lvl1pPr>
              </a:lstStyle>
              <a:p>
                <a:r>
                  <a:rPr dirty="0"/>
                  <a:t>Exemestane 5 </a:t>
                </a:r>
                <a:r>
                  <a:rPr dirty="0" err="1"/>
                  <a:t>yrs</a:t>
                </a:r>
                <a:endParaRPr dirty="0"/>
              </a:p>
            </p:txBody>
          </p:sp>
        </p:grpSp>
        <p:sp>
          <p:nvSpPr>
            <p:cNvPr id="139" name="Rettangolo"/>
            <p:cNvSpPr/>
            <p:nvPr/>
          </p:nvSpPr>
          <p:spPr>
            <a:xfrm>
              <a:off x="1758950" y="2063751"/>
              <a:ext cx="209551" cy="6604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400"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0" name="Quadrato"/>
            <p:cNvSpPr/>
            <p:nvPr/>
          </p:nvSpPr>
          <p:spPr>
            <a:xfrm>
              <a:off x="1758950" y="1851026"/>
              <a:ext cx="209551" cy="21272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800" b="1"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1" name="Rettangolo"/>
            <p:cNvSpPr/>
            <p:nvPr/>
          </p:nvSpPr>
          <p:spPr>
            <a:xfrm>
              <a:off x="1758950" y="317500"/>
              <a:ext cx="209551" cy="6604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400"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grpSp>
          <p:nvGrpSpPr>
            <p:cNvPr id="144" name="Raggruppa"/>
            <p:cNvGrpSpPr/>
            <p:nvPr/>
          </p:nvGrpSpPr>
          <p:grpSpPr>
            <a:xfrm>
              <a:off x="0" y="2063751"/>
              <a:ext cx="1758951" cy="660401"/>
              <a:chOff x="0" y="0"/>
              <a:chExt cx="1758950" cy="660400"/>
            </a:xfrm>
          </p:grpSpPr>
          <p:sp>
            <p:nvSpPr>
              <p:cNvPr id="142" name="Rettangolo"/>
              <p:cNvSpPr/>
              <p:nvPr/>
            </p:nvSpPr>
            <p:spPr>
              <a:xfrm>
                <a:off x="-1" y="-1"/>
                <a:ext cx="1758951" cy="6604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spcBef>
                    <a:spcPts val="600"/>
                  </a:spcBef>
                  <a:defRPr sz="1400" b="1">
                    <a:latin typeface="+mn-lt"/>
                    <a:ea typeface="+mn-ea"/>
                    <a:cs typeface="+mn-cs"/>
                    <a:sym typeface="Calibri"/>
                  </a:defRPr>
                </a:pPr>
                <a:endParaRPr/>
              </a:p>
            </p:txBody>
          </p:sp>
          <p:sp>
            <p:nvSpPr>
              <p:cNvPr id="143" name="Letrozole 5 yrs"/>
              <p:cNvSpPr txBox="1"/>
              <p:nvPr/>
            </p:nvSpPr>
            <p:spPr>
              <a:xfrm>
                <a:off x="45719" y="170179"/>
                <a:ext cx="1667512" cy="32003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spcBef>
                    <a:spcPts val="300"/>
                  </a:spcBef>
                  <a:defRPr sz="1600" b="1">
                    <a:latin typeface="Garamond"/>
                    <a:ea typeface="Garamond"/>
                    <a:cs typeface="Garamond"/>
                    <a:sym typeface="Garamond"/>
                  </a:defRPr>
                </a:lvl1pPr>
              </a:lstStyle>
              <a:p>
                <a:r>
                  <a:rPr dirty="0"/>
                  <a:t>Letrozole 5 </a:t>
                </a:r>
                <a:r>
                  <a:rPr dirty="0" err="1"/>
                  <a:t>yrs</a:t>
                </a:r>
                <a:endParaRPr dirty="0"/>
              </a:p>
            </p:txBody>
          </p:sp>
        </p:grpSp>
        <p:sp>
          <p:nvSpPr>
            <p:cNvPr id="145" name="Rettangolo"/>
            <p:cNvSpPr/>
            <p:nvPr/>
          </p:nvSpPr>
          <p:spPr>
            <a:xfrm>
              <a:off x="1968501" y="1851026"/>
              <a:ext cx="1758951" cy="21272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800" b="1"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46" name="Rettangolo"/>
            <p:cNvSpPr/>
            <p:nvPr/>
          </p:nvSpPr>
          <p:spPr>
            <a:xfrm>
              <a:off x="0" y="1851026"/>
              <a:ext cx="1758951" cy="21272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spcBef>
                  <a:spcPts val="600"/>
                </a:spcBef>
                <a:defRPr sz="800" b="1"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grpSp>
          <p:nvGrpSpPr>
            <p:cNvPr id="149" name="Raggruppa"/>
            <p:cNvGrpSpPr/>
            <p:nvPr/>
          </p:nvGrpSpPr>
          <p:grpSpPr>
            <a:xfrm>
              <a:off x="1968501" y="317500"/>
              <a:ext cx="1758951" cy="660402"/>
              <a:chOff x="0" y="0"/>
              <a:chExt cx="1758950" cy="660401"/>
            </a:xfrm>
          </p:grpSpPr>
          <p:sp>
            <p:nvSpPr>
              <p:cNvPr id="147" name="Rettangolo"/>
              <p:cNvSpPr/>
              <p:nvPr/>
            </p:nvSpPr>
            <p:spPr>
              <a:xfrm>
                <a:off x="0" y="0"/>
                <a:ext cx="1758950" cy="66040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+mn-lt"/>
                    <a:ea typeface="+mn-ea"/>
                    <a:cs typeface="+mn-cs"/>
                    <a:sym typeface="Calibri"/>
                  </a:defRPr>
                </a:pPr>
                <a:endParaRPr/>
              </a:p>
            </p:txBody>
          </p:sp>
          <p:sp>
            <p:nvSpPr>
              <p:cNvPr id="148" name="Tamoxifen 2 yrs →…"/>
              <p:cNvSpPr/>
              <p:nvPr/>
            </p:nvSpPr>
            <p:spPr>
              <a:xfrm>
                <a:off x="45719" y="330200"/>
                <a:ext cx="1667512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600" b="1">
                    <a:latin typeface="Garamond"/>
                    <a:ea typeface="Garamond"/>
                    <a:cs typeface="Garamond"/>
                    <a:sym typeface="Garamond"/>
                  </a:defRPr>
                </a:pPr>
                <a:r>
                  <a:rPr dirty="0"/>
                  <a:t>Tamoxifen 2 </a:t>
                </a:r>
                <a:r>
                  <a:rPr dirty="0" err="1"/>
                  <a:t>yrs</a:t>
                </a:r>
                <a:r>
                  <a:rPr dirty="0"/>
                  <a:t> </a:t>
                </a:r>
                <a:r>
                  <a:rPr b="0" dirty="0"/>
                  <a:t>→</a:t>
                </a:r>
              </a:p>
              <a:p>
                <a:pPr>
                  <a:defRPr sz="1600" b="1">
                    <a:latin typeface="Garamond"/>
                    <a:ea typeface="Garamond"/>
                    <a:cs typeface="Garamond"/>
                    <a:sym typeface="Garamond"/>
                  </a:defRPr>
                </a:pPr>
                <a:r>
                  <a:rPr dirty="0"/>
                  <a:t>Anastrozole 3 </a:t>
                </a:r>
                <a:r>
                  <a:rPr dirty="0" err="1"/>
                  <a:t>yrs</a:t>
                </a:r>
                <a:endParaRPr dirty="0"/>
              </a:p>
            </p:txBody>
          </p:sp>
        </p:grpSp>
        <p:grpSp>
          <p:nvGrpSpPr>
            <p:cNvPr id="152" name="Raggruppa"/>
            <p:cNvGrpSpPr/>
            <p:nvPr/>
          </p:nvGrpSpPr>
          <p:grpSpPr>
            <a:xfrm>
              <a:off x="0" y="317500"/>
              <a:ext cx="1758951" cy="660401"/>
              <a:chOff x="0" y="0"/>
              <a:chExt cx="1758950" cy="660400"/>
            </a:xfrm>
          </p:grpSpPr>
          <p:sp>
            <p:nvSpPr>
              <p:cNvPr id="150" name="Rettangolo"/>
              <p:cNvSpPr/>
              <p:nvPr/>
            </p:nvSpPr>
            <p:spPr>
              <a:xfrm>
                <a:off x="-1" y="-1"/>
                <a:ext cx="1758951" cy="6604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spcBef>
                    <a:spcPts val="600"/>
                  </a:spcBef>
                  <a:defRPr sz="1400" b="1">
                    <a:latin typeface="+mn-lt"/>
                    <a:ea typeface="+mn-ea"/>
                    <a:cs typeface="+mn-cs"/>
                    <a:sym typeface="Calibri"/>
                  </a:defRPr>
                </a:pPr>
                <a:endParaRPr/>
              </a:p>
            </p:txBody>
          </p:sp>
          <p:sp>
            <p:nvSpPr>
              <p:cNvPr id="151" name="Anastrozole 5 yrs"/>
              <p:cNvSpPr txBox="1"/>
              <p:nvPr/>
            </p:nvSpPr>
            <p:spPr>
              <a:xfrm>
                <a:off x="45719" y="170179"/>
                <a:ext cx="1667512" cy="32003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spcBef>
                    <a:spcPts val="300"/>
                  </a:spcBef>
                  <a:defRPr sz="1600" b="1">
                    <a:latin typeface="Garamond"/>
                    <a:ea typeface="Garamond"/>
                    <a:cs typeface="Garamond"/>
                    <a:sym typeface="Garamond"/>
                  </a:defRPr>
                </a:lvl1pPr>
              </a:lstStyle>
              <a:p>
                <a:r>
                  <a:rPr dirty="0"/>
                  <a:t>Anastrozole 5 </a:t>
                </a:r>
                <a:r>
                  <a:rPr dirty="0" err="1"/>
                  <a:t>yrs</a:t>
                </a:r>
                <a:endParaRPr dirty="0"/>
              </a:p>
            </p:txBody>
          </p:sp>
        </p:grpSp>
        <p:sp>
          <p:nvSpPr>
            <p:cNvPr id="153" name="Linea"/>
            <p:cNvSpPr/>
            <p:nvPr/>
          </p:nvSpPr>
          <p:spPr>
            <a:xfrm flipH="1">
              <a:off x="1908175" y="-2"/>
              <a:ext cx="2" cy="2733680"/>
            </a:xfrm>
            <a:prstGeom prst="line">
              <a:avLst/>
            </a:prstGeom>
            <a:noFill/>
            <a:ln w="12700" cap="flat">
              <a:solidFill>
                <a:srgbClr val="6E8C98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54" name="Linea"/>
            <p:cNvSpPr/>
            <p:nvPr/>
          </p:nvSpPr>
          <p:spPr>
            <a:xfrm>
              <a:off x="26986" y="1076325"/>
              <a:ext cx="4105279" cy="1"/>
            </a:xfrm>
            <a:prstGeom prst="line">
              <a:avLst/>
            </a:prstGeom>
            <a:noFill/>
            <a:ln w="12700" cap="flat">
              <a:solidFill>
                <a:srgbClr val="6E8C98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55" name="Linea"/>
            <p:cNvSpPr/>
            <p:nvPr/>
          </p:nvSpPr>
          <p:spPr>
            <a:xfrm>
              <a:off x="26986" y="1952626"/>
              <a:ext cx="4105279" cy="1"/>
            </a:xfrm>
            <a:prstGeom prst="line">
              <a:avLst/>
            </a:prstGeom>
            <a:noFill/>
            <a:ln w="12700" cap="flat">
              <a:solidFill>
                <a:srgbClr val="6E8C98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57" name="Up-front vs sequential treatment analysis"/>
          <p:cNvSpPr txBox="1"/>
          <p:nvPr/>
        </p:nvSpPr>
        <p:spPr>
          <a:xfrm>
            <a:off x="4453110" y="839715"/>
            <a:ext cx="2985137" cy="646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 algn="ctr">
              <a:defRPr b="1"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Up-front </a:t>
            </a:r>
            <a:r>
              <a:rPr b="0" i="1" dirty="0"/>
              <a:t>vs</a:t>
            </a:r>
            <a:r>
              <a:rPr dirty="0"/>
              <a:t> sequential treatment analysis</a:t>
            </a:r>
          </a:p>
        </p:txBody>
      </p:sp>
      <p:grpSp>
        <p:nvGrpSpPr>
          <p:cNvPr id="160" name="Raggruppa"/>
          <p:cNvGrpSpPr/>
          <p:nvPr/>
        </p:nvGrpSpPr>
        <p:grpSpPr>
          <a:xfrm>
            <a:off x="6006003" y="3947300"/>
            <a:ext cx="1758952" cy="660403"/>
            <a:chOff x="0" y="0"/>
            <a:chExt cx="1758950" cy="660401"/>
          </a:xfrm>
        </p:grpSpPr>
        <p:sp>
          <p:nvSpPr>
            <p:cNvPr id="158" name="Rettangolo"/>
            <p:cNvSpPr/>
            <p:nvPr/>
          </p:nvSpPr>
          <p:spPr>
            <a:xfrm>
              <a:off x="0" y="0"/>
              <a:ext cx="1758951" cy="66040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400" b="1"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59" name="Tamoxifen 2 yrs →…"/>
            <p:cNvSpPr/>
            <p:nvPr/>
          </p:nvSpPr>
          <p:spPr>
            <a:xfrm>
              <a:off x="45719" y="330200"/>
              <a:ext cx="166751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>
                <a:defRPr sz="1600" b="1">
                  <a:latin typeface="Garamond"/>
                  <a:ea typeface="Garamond"/>
                  <a:cs typeface="Garamond"/>
                  <a:sym typeface="Garamond"/>
                </a:defRPr>
              </a:pPr>
              <a:r>
                <a:rPr dirty="0"/>
                <a:t>Tamoxifen 2 </a:t>
              </a:r>
              <a:r>
                <a:rPr dirty="0" err="1"/>
                <a:t>yrs</a:t>
              </a:r>
              <a:r>
                <a:rPr dirty="0"/>
                <a:t> </a:t>
              </a:r>
              <a:r>
                <a:rPr b="0" dirty="0"/>
                <a:t>→</a:t>
              </a:r>
            </a:p>
            <a:p>
              <a:pPr>
                <a:defRPr sz="1600" b="1">
                  <a:latin typeface="Garamond"/>
                  <a:ea typeface="Garamond"/>
                  <a:cs typeface="Garamond"/>
                  <a:sym typeface="Garamond"/>
                </a:defRPr>
              </a:pPr>
              <a:r>
                <a:rPr dirty="0"/>
                <a:t>Letrozole  3 </a:t>
              </a:r>
              <a:r>
                <a:rPr dirty="0" err="1"/>
                <a:t>yrs</a:t>
              </a:r>
              <a:endParaRPr dirty="0"/>
            </a:p>
          </p:txBody>
        </p:sp>
      </p:grpSp>
      <p:sp>
        <p:nvSpPr>
          <p:cNvPr id="161" name="3x2 factorial design"/>
          <p:cNvSpPr txBox="1"/>
          <p:nvPr/>
        </p:nvSpPr>
        <p:spPr>
          <a:xfrm>
            <a:off x="9189002" y="1020254"/>
            <a:ext cx="2302074" cy="320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 b="1"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/>
              <a:t>3x2 factorial design </a:t>
            </a:r>
          </a:p>
        </p:txBody>
      </p:sp>
      <p:pic>
        <p:nvPicPr>
          <p:cNvPr id="162" name="Linea Linea" descr="Linea Line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964576" y="3493275"/>
            <a:ext cx="2674266" cy="508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Linea Linea" descr="Linea Line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7115" y="3357824"/>
            <a:ext cx="795340" cy="218397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Titolo 1"/>
          <p:cNvSpPr txBox="1">
            <a:spLocks noGrp="1"/>
          </p:cNvSpPr>
          <p:nvPr>
            <p:ph type="title"/>
          </p:nvPr>
        </p:nvSpPr>
        <p:spPr>
          <a:xfrm>
            <a:off x="3519104" y="82885"/>
            <a:ext cx="5153793" cy="706440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t>Study design</a:t>
            </a:r>
          </a:p>
        </p:txBody>
      </p:sp>
      <p:grpSp>
        <p:nvGrpSpPr>
          <p:cNvPr id="171" name="Raggruppa"/>
          <p:cNvGrpSpPr/>
          <p:nvPr/>
        </p:nvGrpSpPr>
        <p:grpSpPr>
          <a:xfrm>
            <a:off x="9666532" y="2216997"/>
            <a:ext cx="1296240" cy="2603357"/>
            <a:chOff x="0" y="0"/>
            <a:chExt cx="1296238" cy="2603356"/>
          </a:xfrm>
        </p:grpSpPr>
        <p:sp>
          <p:nvSpPr>
            <p:cNvPr id="165" name="Anastrozole"/>
            <p:cNvSpPr txBox="1"/>
            <p:nvPr/>
          </p:nvSpPr>
          <p:spPr>
            <a:xfrm>
              <a:off x="50775" y="0"/>
              <a:ext cx="1245464" cy="3581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defRPr b="1">
                  <a:latin typeface="Garamond"/>
                  <a:ea typeface="Garamond"/>
                  <a:cs typeface="Garamond"/>
                  <a:sym typeface="Garamond"/>
                </a:defRPr>
              </a:lvl1pPr>
            </a:lstStyle>
            <a:p>
              <a:r>
                <a:t>Anastrozole</a:t>
              </a:r>
            </a:p>
          </p:txBody>
        </p:sp>
        <p:sp>
          <p:nvSpPr>
            <p:cNvPr id="166" name="Exemestane"/>
            <p:cNvSpPr txBox="1"/>
            <p:nvPr/>
          </p:nvSpPr>
          <p:spPr>
            <a:xfrm>
              <a:off x="0" y="959228"/>
              <a:ext cx="1293238" cy="3581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defRPr b="1">
                  <a:latin typeface="Garamond"/>
                  <a:ea typeface="Garamond"/>
                  <a:cs typeface="Garamond"/>
                  <a:sym typeface="Garamond"/>
                </a:defRPr>
              </a:lvl1pPr>
            </a:lstStyle>
            <a:p>
              <a:r>
                <a:t>Exemestane</a:t>
              </a:r>
            </a:p>
          </p:txBody>
        </p:sp>
        <p:sp>
          <p:nvSpPr>
            <p:cNvPr id="167" name="Letrozole"/>
            <p:cNvSpPr txBox="1"/>
            <p:nvPr/>
          </p:nvSpPr>
          <p:spPr>
            <a:xfrm>
              <a:off x="138186" y="1823910"/>
              <a:ext cx="1016864" cy="3581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defRPr b="1">
                  <a:latin typeface="Garamond"/>
                  <a:ea typeface="Garamond"/>
                  <a:cs typeface="Garamond"/>
                  <a:sym typeface="Garamond"/>
                </a:defRPr>
              </a:lvl1pPr>
            </a:lstStyle>
            <a:p>
              <a:r>
                <a:t>Letrozole</a:t>
              </a:r>
            </a:p>
          </p:txBody>
        </p:sp>
        <p:sp>
          <p:nvSpPr>
            <p:cNvPr id="168" name="vs"/>
            <p:cNvSpPr txBox="1"/>
            <p:nvPr/>
          </p:nvSpPr>
          <p:spPr>
            <a:xfrm>
              <a:off x="521939" y="479613"/>
              <a:ext cx="249358" cy="3581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defRPr i="1">
                  <a:latin typeface="Garamond"/>
                  <a:ea typeface="Garamond"/>
                  <a:cs typeface="Garamond"/>
                  <a:sym typeface="Garamond"/>
                </a:defRPr>
              </a:lvl1pPr>
            </a:lstStyle>
            <a:p>
              <a:r>
                <a:t>vs</a:t>
              </a:r>
            </a:p>
          </p:txBody>
        </p:sp>
        <p:sp>
          <p:nvSpPr>
            <p:cNvPr id="169" name="vs"/>
            <p:cNvSpPr txBox="1"/>
            <p:nvPr/>
          </p:nvSpPr>
          <p:spPr>
            <a:xfrm>
              <a:off x="548827" y="1362416"/>
              <a:ext cx="249358" cy="3581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defRPr i="1">
                  <a:latin typeface="Garamond"/>
                  <a:ea typeface="Garamond"/>
                  <a:cs typeface="Garamond"/>
                  <a:sym typeface="Garamond"/>
                </a:defRPr>
              </a:lvl1pPr>
            </a:lstStyle>
            <a:p>
              <a:r>
                <a:t>vs</a:t>
              </a:r>
            </a:p>
          </p:txBody>
        </p:sp>
        <p:sp>
          <p:nvSpPr>
            <p:cNvPr id="170" name="analysis"/>
            <p:cNvSpPr txBox="1"/>
            <p:nvPr/>
          </p:nvSpPr>
          <p:spPr>
            <a:xfrm>
              <a:off x="210125" y="2245218"/>
              <a:ext cx="872985" cy="3581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 algn="ctr">
                <a:defRPr b="1">
                  <a:latin typeface="Garamond"/>
                  <a:ea typeface="Garamond"/>
                  <a:cs typeface="Garamond"/>
                  <a:sym typeface="Garamond"/>
                </a:defRPr>
              </a:lvl1pPr>
            </a:lstStyle>
            <a:p>
              <a:r>
                <a:t>analysis</a:t>
              </a:r>
            </a:p>
          </p:txBody>
        </p:sp>
      </p:grpSp>
      <p:pic>
        <p:nvPicPr>
          <p:cNvPr id="172" name="Linea Linea" descr="Linea Linea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4692061" y="1702459"/>
            <a:ext cx="607540" cy="243796"/>
          </a:xfrm>
          <a:prstGeom prst="rect">
            <a:avLst/>
          </a:prstGeom>
          <a:effectLst>
            <a:outerShdw blurRad="12700" dist="25400" dir="5400000" rotWithShape="0">
              <a:srgbClr val="7EB3D8">
                <a:alpha val="50000"/>
              </a:srgbClr>
            </a:outerShdw>
          </a:effectLst>
        </p:spPr>
      </p:pic>
      <p:pic>
        <p:nvPicPr>
          <p:cNvPr id="173" name="Linea Linea" descr="Linea Linea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6581709" y="1702459"/>
            <a:ext cx="607539" cy="243796"/>
          </a:xfrm>
          <a:prstGeom prst="rect">
            <a:avLst/>
          </a:prstGeom>
          <a:effectLst>
            <a:outerShdw blurRad="12700" dist="25400" dir="5400000" rotWithShape="0">
              <a:srgbClr val="7EB3D8">
                <a:alpha val="50000"/>
              </a:srgbClr>
            </a:outerShdw>
          </a:effectLst>
        </p:spPr>
      </p:pic>
      <p:pic>
        <p:nvPicPr>
          <p:cNvPr id="174" name="Linea Linea" descr="Linea Linea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8425778" y="2250280"/>
            <a:ext cx="607540" cy="243796"/>
          </a:xfrm>
          <a:prstGeom prst="rect">
            <a:avLst/>
          </a:prstGeom>
          <a:effectLst>
            <a:outerShdw blurRad="12700" dist="25400" dir="5400000" rotWithShape="0">
              <a:srgbClr val="7EB3D8">
                <a:alpha val="50000"/>
              </a:srgbClr>
            </a:outerShdw>
          </a:effectLst>
        </p:spPr>
      </p:pic>
      <p:pic>
        <p:nvPicPr>
          <p:cNvPr id="175" name="Linea Linea" descr="Linea Linea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8425778" y="3307102"/>
            <a:ext cx="607540" cy="243796"/>
          </a:xfrm>
          <a:prstGeom prst="rect">
            <a:avLst/>
          </a:prstGeom>
          <a:effectLst>
            <a:outerShdw blurRad="12700" dist="25400" dir="5400000" rotWithShape="0">
              <a:srgbClr val="7EB3D8">
                <a:alpha val="50000"/>
              </a:srgbClr>
            </a:outerShdw>
          </a:effectLst>
        </p:spPr>
      </p:pic>
      <p:pic>
        <p:nvPicPr>
          <p:cNvPr id="176" name="Linea Linea" descr="Linea Linea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8411973" y="4366422"/>
            <a:ext cx="607540" cy="243796"/>
          </a:xfrm>
          <a:prstGeom prst="rect">
            <a:avLst/>
          </a:prstGeom>
          <a:effectLst>
            <a:outerShdw blurRad="12700" dist="25400" dir="5400000" rotWithShape="0">
              <a:srgbClr val="7EB3D8">
                <a:alpha val="50000"/>
              </a:srgbClr>
            </a:outerShdw>
          </a:effectLst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Raggruppa"/>
          <p:cNvGrpSpPr/>
          <p:nvPr/>
        </p:nvGrpSpPr>
        <p:grpSpPr>
          <a:xfrm>
            <a:off x="5024670" y="436105"/>
            <a:ext cx="6896774" cy="4919240"/>
            <a:chOff x="0" y="0"/>
            <a:chExt cx="6896772" cy="4919238"/>
          </a:xfrm>
        </p:grpSpPr>
        <p:pic>
          <p:nvPicPr>
            <p:cNvPr id="178" name="image.png" descr="image.png"/>
            <p:cNvPicPr>
              <a:picLocks noChangeAspect="1"/>
            </p:cNvPicPr>
            <p:nvPr/>
          </p:nvPicPr>
          <p:blipFill>
            <a:blip r:embed="rId2"/>
            <a:srcRect l="22254"/>
            <a:stretch>
              <a:fillRect/>
            </a:stretch>
          </p:blipFill>
          <p:spPr>
            <a:xfrm>
              <a:off x="1545302" y="0"/>
              <a:ext cx="5351471" cy="49192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9" name="Rettangolo"/>
            <p:cNvSpPr/>
            <p:nvPr/>
          </p:nvSpPr>
          <p:spPr>
            <a:xfrm>
              <a:off x="-1" y="3503480"/>
              <a:ext cx="2808715" cy="1046587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</p:grpSp>
      <p:pic>
        <p:nvPicPr>
          <p:cNvPr id="181" name="Immagine 5" descr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8" cy="710252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- Centri Aderenti: 131…"/>
          <p:cNvSpPr txBox="1"/>
          <p:nvPr/>
        </p:nvSpPr>
        <p:spPr>
          <a:xfrm>
            <a:off x="664687" y="1749373"/>
            <a:ext cx="6267816" cy="13974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 marL="220578" indent="-220578">
              <a:lnSpc>
                <a:spcPct val="120000"/>
              </a:lnSpc>
              <a:buSzPct val="100000"/>
              <a:buChar char="-"/>
              <a:defRPr sz="22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 err="1"/>
              <a:t>Centri</a:t>
            </a:r>
            <a:r>
              <a:rPr dirty="0"/>
              <a:t> </a:t>
            </a:r>
            <a:r>
              <a:rPr dirty="0" err="1"/>
              <a:t>Aderenti</a:t>
            </a:r>
            <a:r>
              <a:rPr dirty="0"/>
              <a:t>: </a:t>
            </a:r>
            <a:r>
              <a:rPr sz="2400" dirty="0">
                <a:solidFill>
                  <a:srgbClr val="000000"/>
                </a:solidFill>
              </a:rPr>
              <a:t>131</a:t>
            </a:r>
            <a:endParaRPr sz="2400" dirty="0"/>
          </a:p>
          <a:p>
            <a:pPr marL="220578" indent="-220578">
              <a:lnSpc>
                <a:spcPct val="120000"/>
              </a:lnSpc>
              <a:buSzPct val="100000"/>
              <a:buChar char="-"/>
              <a:defRPr sz="22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 err="1"/>
              <a:t>Centri</a:t>
            </a:r>
            <a:r>
              <a:rPr dirty="0"/>
              <a:t> </a:t>
            </a:r>
            <a:r>
              <a:rPr dirty="0" err="1"/>
              <a:t>Attivi</a:t>
            </a:r>
            <a:r>
              <a:rPr dirty="0"/>
              <a:t>: </a:t>
            </a:r>
            <a:r>
              <a:rPr sz="2400" dirty="0">
                <a:solidFill>
                  <a:srgbClr val="000000"/>
                </a:solidFill>
              </a:rPr>
              <a:t>96</a:t>
            </a:r>
            <a:endParaRPr sz="2400" dirty="0"/>
          </a:p>
          <a:p>
            <a:pPr marL="220578" indent="-220578">
              <a:lnSpc>
                <a:spcPct val="120000"/>
              </a:lnSpc>
              <a:buSzPct val="100000"/>
              <a:buChar char="-"/>
              <a:defRPr sz="22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 err="1"/>
              <a:t>Centri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hanno</a:t>
            </a:r>
            <a:r>
              <a:rPr dirty="0"/>
              <a:t> </a:t>
            </a:r>
            <a:r>
              <a:rPr dirty="0" err="1"/>
              <a:t>arruolato</a:t>
            </a:r>
            <a:r>
              <a:rPr dirty="0"/>
              <a:t> </a:t>
            </a:r>
            <a:r>
              <a:rPr dirty="0" err="1"/>
              <a:t>almeno</a:t>
            </a:r>
            <a:r>
              <a:rPr dirty="0"/>
              <a:t> 1 </a:t>
            </a:r>
            <a:r>
              <a:rPr dirty="0" err="1"/>
              <a:t>paziente</a:t>
            </a:r>
            <a:r>
              <a:rPr dirty="0"/>
              <a:t>: </a:t>
            </a:r>
            <a:r>
              <a:rPr sz="2400" dirty="0">
                <a:solidFill>
                  <a:srgbClr val="000000"/>
                </a:solidFill>
              </a:rPr>
              <a:t>76</a:t>
            </a:r>
          </a:p>
        </p:txBody>
      </p:sp>
      <p:sp>
        <p:nvSpPr>
          <p:cNvPr id="183" name="Arruolamento prima paziente: 9 marzo 2007…"/>
          <p:cNvSpPr txBox="1"/>
          <p:nvPr/>
        </p:nvSpPr>
        <p:spPr>
          <a:xfrm>
            <a:off x="792485" y="3823621"/>
            <a:ext cx="6012219" cy="10261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/>
          <a:p>
            <a:pPr>
              <a:lnSpc>
                <a:spcPct val="120000"/>
              </a:lnSpc>
              <a:defRPr sz="24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 err="1"/>
              <a:t>Arruolamento</a:t>
            </a:r>
            <a:r>
              <a:rPr dirty="0"/>
              <a:t> prima </a:t>
            </a:r>
            <a:r>
              <a:rPr dirty="0" err="1"/>
              <a:t>paziente</a:t>
            </a:r>
            <a:r>
              <a:rPr dirty="0"/>
              <a:t>: </a:t>
            </a:r>
            <a:r>
              <a:rPr sz="2600" dirty="0">
                <a:solidFill>
                  <a:srgbClr val="000000"/>
                </a:solidFill>
              </a:rPr>
              <a:t>9 </a:t>
            </a:r>
            <a:r>
              <a:rPr sz="2600" dirty="0" err="1">
                <a:solidFill>
                  <a:srgbClr val="000000"/>
                </a:solidFill>
              </a:rPr>
              <a:t>marzo</a:t>
            </a:r>
            <a:r>
              <a:rPr sz="2600" dirty="0">
                <a:solidFill>
                  <a:srgbClr val="000000"/>
                </a:solidFill>
              </a:rPr>
              <a:t> 2007</a:t>
            </a:r>
            <a:endParaRPr sz="2600" dirty="0"/>
          </a:p>
          <a:p>
            <a:pPr>
              <a:lnSpc>
                <a:spcPct val="120000"/>
              </a:lnSpc>
              <a:defRPr sz="24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 err="1"/>
              <a:t>Arruolamento</a:t>
            </a:r>
            <a:r>
              <a:rPr dirty="0"/>
              <a:t> ultima </a:t>
            </a:r>
            <a:r>
              <a:rPr dirty="0" err="1"/>
              <a:t>paziente</a:t>
            </a:r>
            <a:r>
              <a:rPr dirty="0"/>
              <a:t>: </a:t>
            </a:r>
            <a:r>
              <a:rPr sz="2600" dirty="0">
                <a:solidFill>
                  <a:srgbClr val="000000"/>
                </a:solidFill>
              </a:rPr>
              <a:t>31 </a:t>
            </a:r>
            <a:r>
              <a:rPr sz="2600" dirty="0" err="1">
                <a:solidFill>
                  <a:srgbClr val="000000"/>
                </a:solidFill>
              </a:rPr>
              <a:t>luglio</a:t>
            </a:r>
            <a:r>
              <a:rPr sz="2600" dirty="0">
                <a:solidFill>
                  <a:srgbClr val="000000"/>
                </a:solidFill>
              </a:rPr>
              <a:t> 2012</a:t>
            </a:r>
          </a:p>
        </p:txBody>
      </p:sp>
      <p:grpSp>
        <p:nvGrpSpPr>
          <p:cNvPr id="186" name="Rettangolo arrotondato"/>
          <p:cNvGrpSpPr/>
          <p:nvPr/>
        </p:nvGrpSpPr>
        <p:grpSpPr>
          <a:xfrm>
            <a:off x="2258800" y="5492520"/>
            <a:ext cx="7674400" cy="858519"/>
            <a:chOff x="0" y="0"/>
            <a:chExt cx="7674399" cy="858518"/>
          </a:xfrm>
        </p:grpSpPr>
        <p:sp>
          <p:nvSpPr>
            <p:cNvPr id="185" name="Rettangolo arrotondato"/>
            <p:cNvSpPr/>
            <p:nvPr/>
          </p:nvSpPr>
          <p:spPr>
            <a:xfrm>
              <a:off x="19050" y="19050"/>
              <a:ext cx="7636300" cy="820419"/>
            </a:xfrm>
            <a:prstGeom prst="roundRect">
              <a:avLst>
                <a:gd name="adj" fmla="val 23220"/>
              </a:avLst>
            </a:prstGeom>
            <a:solidFill>
              <a:srgbClr val="D6D5C1"/>
            </a:solidFill>
            <a:ln>
              <a:noFill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pic>
          <p:nvPicPr>
            <p:cNvPr id="184" name="Rettangolo arrotondato Rettangolo arrotondato" descr="Rettangolo arrotondato Rettangolo arrotondato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7674400" cy="858519"/>
            </a:xfrm>
            <a:prstGeom prst="rect">
              <a:avLst/>
            </a:prstGeom>
            <a:effectLst/>
          </p:spPr>
        </p:pic>
      </p:grpSp>
      <p:sp>
        <p:nvSpPr>
          <p:cNvPr id="187" name="- Centri Aderenti: 131…"/>
          <p:cNvSpPr txBox="1"/>
          <p:nvPr/>
        </p:nvSpPr>
        <p:spPr>
          <a:xfrm>
            <a:off x="1978052" y="5526641"/>
            <a:ext cx="8235896" cy="790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lnSpc>
                <a:spcPct val="120000"/>
              </a:lnSpc>
              <a:defRPr sz="4000" b="1">
                <a:solidFill>
                  <a:srgbClr val="4B759C"/>
                </a:solidFill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/>
              <a:t>3697 </a:t>
            </a:r>
            <a:r>
              <a:rPr dirty="0" err="1"/>
              <a:t>pazienti</a:t>
            </a:r>
            <a:r>
              <a:rPr dirty="0"/>
              <a:t> </a:t>
            </a:r>
            <a:r>
              <a:rPr dirty="0" err="1"/>
              <a:t>arruolate</a:t>
            </a:r>
            <a:r>
              <a:rPr dirty="0"/>
              <a:t> in </a:t>
            </a:r>
            <a:r>
              <a:rPr dirty="0" err="1"/>
              <a:t>totale</a:t>
            </a:r>
            <a:r>
              <a:rPr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1" animBg="1" advAuto="0"/>
      <p:bldP spid="187" grpId="2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image.png" descr="image.png"/>
          <p:cNvPicPr>
            <a:picLocks noChangeAspect="1"/>
          </p:cNvPicPr>
          <p:nvPr/>
        </p:nvPicPr>
        <p:blipFill>
          <a:blip r:embed="rId2"/>
          <a:srcRect l="1219" t="14716" r="5247" b="5007"/>
          <a:stretch>
            <a:fillRect/>
          </a:stretch>
        </p:blipFill>
        <p:spPr>
          <a:xfrm>
            <a:off x="2541315" y="80979"/>
            <a:ext cx="7109370" cy="170445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2" name="image.png"/>
          <p:cNvGrpSpPr/>
          <p:nvPr/>
        </p:nvGrpSpPr>
        <p:grpSpPr>
          <a:xfrm>
            <a:off x="1147630" y="181286"/>
            <a:ext cx="9896744" cy="3001859"/>
            <a:chOff x="0" y="0"/>
            <a:chExt cx="9896742" cy="3001858"/>
          </a:xfrm>
        </p:grpSpPr>
        <p:pic>
          <p:nvPicPr>
            <p:cNvPr id="191" name="image.png" descr="image.png"/>
            <p:cNvPicPr>
              <a:picLocks noChangeAspect="1"/>
            </p:cNvPicPr>
            <p:nvPr/>
          </p:nvPicPr>
          <p:blipFill>
            <a:blip r:embed="rId2"/>
            <a:srcRect l="1219" t="2943" r="1219" b="2943"/>
            <a:stretch>
              <a:fillRect/>
            </a:stretch>
          </p:blipFill>
          <p:spPr>
            <a:xfrm>
              <a:off x="203200" y="203200"/>
              <a:ext cx="9490343" cy="2557359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90" name="image.png" descr="image.png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896743" cy="3001859"/>
            </a:xfrm>
            <a:prstGeom prst="rect">
              <a:avLst/>
            </a:prstGeom>
            <a:effectLst/>
          </p:spPr>
        </p:pic>
      </p:grpSp>
      <p:grpSp>
        <p:nvGrpSpPr>
          <p:cNvPr id="195" name="Rettangolo arrotondato"/>
          <p:cNvGrpSpPr/>
          <p:nvPr/>
        </p:nvGrpSpPr>
        <p:grpSpPr>
          <a:xfrm>
            <a:off x="1173029" y="3287324"/>
            <a:ext cx="9896744" cy="1262203"/>
            <a:chOff x="0" y="0"/>
            <a:chExt cx="9896742" cy="1262201"/>
          </a:xfrm>
        </p:grpSpPr>
        <p:sp>
          <p:nvSpPr>
            <p:cNvPr id="194" name="Rettangolo arrotondato"/>
            <p:cNvSpPr/>
            <p:nvPr/>
          </p:nvSpPr>
          <p:spPr>
            <a:xfrm>
              <a:off x="25400" y="25400"/>
              <a:ext cx="9845943" cy="1211402"/>
            </a:xfrm>
            <a:prstGeom prst="roundRect">
              <a:avLst>
                <a:gd name="adj" fmla="val 30223"/>
              </a:avLst>
            </a:prstGeom>
            <a:solidFill>
              <a:srgbClr val="D6D5C1"/>
            </a:solidFill>
            <a:ln>
              <a:noFill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pic>
          <p:nvPicPr>
            <p:cNvPr id="193" name="Rettangolo arrotondato Rettangolo arrotondato" descr="Rettangolo arrotondato Rettangolo arrotondato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9896743" cy="1262202"/>
            </a:xfrm>
            <a:prstGeom prst="rect">
              <a:avLst/>
            </a:prstGeom>
            <a:effectLst/>
          </p:spPr>
        </p:pic>
      </p:grpSp>
      <p:pic>
        <p:nvPicPr>
          <p:cNvPr id="196" name="Immagine 5" descr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27516" y="80979"/>
            <a:ext cx="1664518" cy="710252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Segnaposto contenuto 2"/>
          <p:cNvSpPr txBox="1">
            <a:spLocks noGrp="1"/>
          </p:cNvSpPr>
          <p:nvPr>
            <p:ph type="body" sz="quarter" idx="1"/>
          </p:nvPr>
        </p:nvSpPr>
        <p:spPr>
          <a:xfrm>
            <a:off x="1129117" y="3440635"/>
            <a:ext cx="9984568" cy="955581"/>
          </a:xfrm>
          <a:prstGeom prst="rect">
            <a:avLst/>
          </a:prstGeom>
        </p:spPr>
        <p:txBody>
          <a:bodyPr anchor="ctr"/>
          <a:lstStyle>
            <a:lvl1pPr marL="0" indent="0" algn="ctr" defTabSz="896111">
              <a:spcBef>
                <a:spcPts val="900"/>
              </a:spcBef>
              <a:buSzTx/>
              <a:buNone/>
              <a:defRPr sz="5700" b="1">
                <a:solidFill>
                  <a:srgbClr val="4B759C"/>
                </a:solidFill>
                <a:effectLst>
                  <a:outerShdw blurRad="12700" dist="24892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 err="1"/>
              <a:t>C’è</a:t>
            </a:r>
            <a:r>
              <a:rPr dirty="0"/>
              <a:t> </a:t>
            </a:r>
            <a:r>
              <a:rPr dirty="0" err="1"/>
              <a:t>ancora</a:t>
            </a:r>
            <a:r>
              <a:rPr dirty="0"/>
              <a:t> tanto da fare</a:t>
            </a:r>
          </a:p>
        </p:txBody>
      </p:sp>
      <p:pic>
        <p:nvPicPr>
          <p:cNvPr id="198" name="image.png" descr="image.png"/>
          <p:cNvPicPr>
            <a:picLocks noChangeAspect="1"/>
          </p:cNvPicPr>
          <p:nvPr/>
        </p:nvPicPr>
        <p:blipFill>
          <a:blip r:embed="rId6"/>
          <a:srcRect l="14003" t="52028" r="3281" b="14353"/>
          <a:stretch>
            <a:fillRect/>
          </a:stretch>
        </p:blipFill>
        <p:spPr>
          <a:xfrm>
            <a:off x="6775847" y="2092745"/>
            <a:ext cx="3683001" cy="20201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image.png" descr="image.png"/>
          <p:cNvPicPr>
            <a:picLocks noChangeAspect="1"/>
          </p:cNvPicPr>
          <p:nvPr/>
        </p:nvPicPr>
        <p:blipFill>
          <a:blip r:embed="rId6"/>
          <a:srcRect l="13895" t="4349" r="3222" b="63741"/>
          <a:stretch>
            <a:fillRect/>
          </a:stretch>
        </p:blipFill>
        <p:spPr>
          <a:xfrm>
            <a:off x="1733152" y="2092150"/>
            <a:ext cx="3683002" cy="20214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age.png" descr="image.png"/>
          <p:cNvPicPr>
            <a:picLocks noChangeAspect="1"/>
          </p:cNvPicPr>
          <p:nvPr/>
        </p:nvPicPr>
        <p:blipFill>
          <a:blip r:embed="rId7"/>
          <a:srcRect l="13501" t="3816" r="3164" b="66426"/>
          <a:stretch>
            <a:fillRect/>
          </a:stretch>
        </p:blipFill>
        <p:spPr>
          <a:xfrm>
            <a:off x="1733152" y="4373940"/>
            <a:ext cx="3683001" cy="2024799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.png" descr="image.png"/>
          <p:cNvPicPr>
            <a:picLocks noChangeAspect="1"/>
          </p:cNvPicPr>
          <p:nvPr/>
        </p:nvPicPr>
        <p:blipFill>
          <a:blip r:embed="rId7"/>
          <a:srcRect l="13760" t="51672" r="3728" b="17077"/>
          <a:stretch>
            <a:fillRect/>
          </a:stretch>
        </p:blipFill>
        <p:spPr>
          <a:xfrm>
            <a:off x="6775847" y="4377909"/>
            <a:ext cx="3683000" cy="2016892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Linea"/>
          <p:cNvSpPr/>
          <p:nvPr/>
        </p:nvSpPr>
        <p:spPr>
          <a:xfrm flipH="1">
            <a:off x="6185374" y="2092150"/>
            <a:ext cx="1" cy="4308328"/>
          </a:xfrm>
          <a:prstGeom prst="line">
            <a:avLst/>
          </a:prstGeom>
          <a:ln w="38100">
            <a:solidFill>
              <a:srgbClr val="6E8C98"/>
            </a:solidFill>
            <a:custDash>
              <a:ds d="200000" sp="200000"/>
            </a:custDash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03" name="Linea"/>
          <p:cNvSpPr/>
          <p:nvPr/>
        </p:nvSpPr>
        <p:spPr>
          <a:xfrm>
            <a:off x="1679520" y="4219307"/>
            <a:ext cx="9011708" cy="1"/>
          </a:xfrm>
          <a:prstGeom prst="line">
            <a:avLst/>
          </a:prstGeom>
          <a:ln w="38100">
            <a:solidFill>
              <a:srgbClr val="6E8C98"/>
            </a:solidFill>
            <a:custDash>
              <a:ds d="200000" sp="200000"/>
            </a:custDash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04" name="Titolo 1"/>
          <p:cNvSpPr txBox="1"/>
          <p:nvPr/>
        </p:nvSpPr>
        <p:spPr>
          <a:xfrm>
            <a:off x="9734253" y="2749586"/>
            <a:ext cx="2417041" cy="70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pPr algn="ctr">
              <a:lnSpc>
                <a:spcPct val="90000"/>
              </a:lnSpc>
              <a:defRPr sz="16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Switch </a:t>
            </a:r>
            <a:r>
              <a:rPr b="0" i="1" dirty="0"/>
              <a:t>vs</a:t>
            </a:r>
            <a:r>
              <a:rPr dirty="0"/>
              <a:t> Upfront</a:t>
            </a:r>
          </a:p>
        </p:txBody>
      </p:sp>
      <p:sp>
        <p:nvSpPr>
          <p:cNvPr id="205" name="Titolo 1"/>
          <p:cNvSpPr txBox="1"/>
          <p:nvPr/>
        </p:nvSpPr>
        <p:spPr>
          <a:xfrm>
            <a:off x="9738293" y="5033120"/>
            <a:ext cx="2413001" cy="70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pPr algn="ctr">
              <a:lnSpc>
                <a:spcPct val="90000"/>
              </a:lnSpc>
              <a:defRPr sz="16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rPr dirty="0"/>
              <a:t>A </a:t>
            </a:r>
            <a:r>
              <a:rPr b="0" i="1" dirty="0"/>
              <a:t>vs</a:t>
            </a:r>
            <a:r>
              <a:rPr dirty="0"/>
              <a:t> E </a:t>
            </a:r>
            <a:r>
              <a:rPr b="0" i="1" dirty="0"/>
              <a:t>vs</a:t>
            </a:r>
            <a:r>
              <a:rPr dirty="0"/>
              <a:t> L</a:t>
            </a:r>
          </a:p>
        </p:txBody>
      </p:sp>
      <p:sp>
        <p:nvSpPr>
          <p:cNvPr id="206" name="Titolo 1"/>
          <p:cNvSpPr txBox="1"/>
          <p:nvPr/>
        </p:nvSpPr>
        <p:spPr>
          <a:xfrm>
            <a:off x="3086702" y="1682216"/>
            <a:ext cx="6018596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 algn="ctr" defTabSz="786383">
              <a:lnSpc>
                <a:spcPct val="90000"/>
              </a:lnSpc>
              <a:defRPr sz="2600" b="1">
                <a:solidFill>
                  <a:srgbClr val="4B759C"/>
                </a:solidFill>
                <a:effectLst>
                  <a:outerShdw blurRad="12700" dist="21844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t>DFS e OS</a:t>
            </a:r>
          </a:p>
        </p:txBody>
      </p:sp>
      <p:sp>
        <p:nvSpPr>
          <p:cNvPr id="26" name="Gli eventi registrati nel database dello studio sono 517 contro i 669 previsti dal protocollo">
            <a:extLst>
              <a:ext uri="{FF2B5EF4-FFF2-40B4-BE49-F238E27FC236}">
                <a16:creationId xmlns:a16="http://schemas.microsoft.com/office/drawing/2014/main" id="{7789FC7A-DB0C-EC41-B742-59F7608B3E9E}"/>
              </a:ext>
            </a:extLst>
          </p:cNvPr>
          <p:cNvSpPr txBox="1"/>
          <p:nvPr/>
        </p:nvSpPr>
        <p:spPr>
          <a:xfrm>
            <a:off x="1383956" y="5033120"/>
            <a:ext cx="9474890" cy="983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marL="228600" indent="-228600" algn="ctr">
              <a:lnSpc>
                <a:spcPct val="90000"/>
              </a:lnSpc>
              <a:spcBef>
                <a:spcPts val="1000"/>
              </a:spcBef>
              <a:defRPr sz="3200" b="1">
                <a:solidFill>
                  <a:srgbClr val="4B759C"/>
                </a:solidFill>
                <a:effectLst>
                  <a:outerShdw blurRad="12700" dist="38100" dir="18900000" rotWithShape="0">
                    <a:srgbClr val="D6D5C1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eventi</a:t>
            </a:r>
            <a:r>
              <a:rPr dirty="0"/>
              <a:t> </a:t>
            </a:r>
            <a:r>
              <a:rPr dirty="0" err="1"/>
              <a:t>registrati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database </a:t>
            </a:r>
            <a:r>
              <a:rPr dirty="0" err="1"/>
              <a:t>dello</a:t>
            </a:r>
            <a:r>
              <a:rPr dirty="0"/>
              <a:t> studio </a:t>
            </a:r>
            <a:r>
              <a:rPr dirty="0" err="1"/>
              <a:t>sono</a:t>
            </a:r>
            <a:r>
              <a:rPr dirty="0"/>
              <a:t> 517 </a:t>
            </a:r>
            <a:r>
              <a:rPr dirty="0" err="1"/>
              <a:t>contro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669 </a:t>
            </a:r>
            <a:r>
              <a:rPr dirty="0" err="1"/>
              <a:t>previsti</a:t>
            </a:r>
            <a:r>
              <a:rPr dirty="0"/>
              <a:t> dal </a:t>
            </a:r>
            <a:r>
              <a:rPr dirty="0" err="1"/>
              <a:t>protocollo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5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9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2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2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2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2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1" animBg="1" advAuto="0"/>
      <p:bldP spid="189" grpId="18" animBg="1" advAuto="0"/>
      <p:bldP spid="192" grpId="21" animBg="1" advAuto="0"/>
      <p:bldP spid="195" grpId="22" animBg="1" advAuto="0"/>
      <p:bldP spid="197" grpId="23" build="p" animBg="1" advAuto="0"/>
      <p:bldP spid="198" grpId="6" animBg="1" advAuto="0"/>
      <p:bldP spid="198" grpId="15" animBg="1" advAuto="0"/>
      <p:bldP spid="199" grpId="4" animBg="1" advAuto="0"/>
      <p:bldP spid="199" grpId="14" animBg="1" advAuto="0"/>
      <p:bldP spid="200" grpId="8" animBg="1" advAuto="0"/>
      <p:bldP spid="200" grpId="16" animBg="1" advAuto="0"/>
      <p:bldP spid="201" grpId="9" animBg="1" advAuto="0"/>
      <p:bldP spid="201" grpId="17" animBg="1" advAuto="0"/>
      <p:bldP spid="202" grpId="5" animBg="1" advAuto="0"/>
      <p:bldP spid="202" grpId="13" animBg="1" advAuto="0"/>
      <p:bldP spid="203" grpId="3" animBg="1" advAuto="0"/>
      <p:bldP spid="203" grpId="12" animBg="1" advAuto="0"/>
      <p:bldP spid="204" grpId="7" animBg="1" advAuto="0"/>
      <p:bldP spid="204" grpId="19" animBg="1" advAuto="0"/>
      <p:bldP spid="205" grpId="10" animBg="1" advAuto="0"/>
      <p:bldP spid="205" grpId="20" animBg="1" advAuto="0"/>
      <p:bldP spid="206" grpId="2" animBg="1" advAuto="0"/>
      <p:bldP spid="206" grpId="11" animBg="1" advAuto="0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Immagine 5" descr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7516" y="80979"/>
            <a:ext cx="1664518" cy="710252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Titolo 1"/>
          <p:cNvSpPr txBox="1"/>
          <p:nvPr/>
        </p:nvSpPr>
        <p:spPr>
          <a:xfrm>
            <a:off x="3519104" y="82886"/>
            <a:ext cx="5153793" cy="706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 algn="ctr">
              <a:lnSpc>
                <a:spcPct val="90000"/>
              </a:lnSpc>
              <a:defRPr sz="40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 err="1"/>
              <a:t>Raccomandazioni</a:t>
            </a:r>
            <a:endParaRPr dirty="0"/>
          </a:p>
        </p:txBody>
      </p:sp>
      <p:sp>
        <p:nvSpPr>
          <p:cNvPr id="213" name="È di fondamentale importanza la registrazione…"/>
          <p:cNvSpPr txBox="1"/>
          <p:nvPr/>
        </p:nvSpPr>
        <p:spPr>
          <a:xfrm>
            <a:off x="762000" y="3548660"/>
            <a:ext cx="10668000" cy="2143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 marL="228600" indent="-228600" algn="ctr">
              <a:lnSpc>
                <a:spcPct val="90000"/>
              </a:lnSpc>
              <a:spcBef>
                <a:spcPts val="1000"/>
              </a:spcBef>
              <a:defRPr sz="3000" b="1">
                <a:solidFill>
                  <a:srgbClr val="4B759C"/>
                </a:solidFill>
                <a:effectLst>
                  <a:outerShdw blurRad="12700" dist="25400" dir="18900000" rotWithShape="0">
                    <a:srgbClr val="D6D5C1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t>È di fondamentale importanza la registrazione delle </a:t>
            </a:r>
          </a:p>
          <a:p>
            <a:pPr marL="228600" indent="-228600" algn="ctr">
              <a:lnSpc>
                <a:spcPct val="90000"/>
              </a:lnSpc>
              <a:spcBef>
                <a:spcPts val="1000"/>
              </a:spcBef>
              <a:defRPr sz="3000" b="1">
                <a:solidFill>
                  <a:srgbClr val="4B759C"/>
                </a:solidFill>
                <a:effectLst>
                  <a:outerShdw blurRad="12700" dist="25400" dir="18900000" rotWithShape="0">
                    <a:srgbClr val="D6D5C1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t>e-CRF attese:</a:t>
            </a:r>
          </a:p>
          <a:p>
            <a:pPr marL="228600" indent="-228600" algn="ctr">
              <a:lnSpc>
                <a:spcPct val="90000"/>
              </a:lnSpc>
              <a:spcBef>
                <a:spcPts val="1000"/>
              </a:spcBef>
              <a:defRPr sz="3000">
                <a:latin typeface="Garamond"/>
                <a:ea typeface="Garamond"/>
                <a:cs typeface="Garamond"/>
                <a:sym typeface="Garamond"/>
              </a:defRPr>
            </a:pPr>
            <a:r>
              <a:t>registrare almeno un FU all’anno, eventualmente con ricerca anagrafica </a:t>
            </a:r>
          </a:p>
          <a:p>
            <a:pPr marL="228600" indent="-228600" algn="ctr">
              <a:lnSpc>
                <a:spcPct val="90000"/>
              </a:lnSpc>
              <a:spcBef>
                <a:spcPts val="1000"/>
              </a:spcBef>
              <a:defRPr sz="3000">
                <a:latin typeface="Garamond"/>
                <a:ea typeface="Garamond"/>
                <a:cs typeface="Garamond"/>
                <a:sym typeface="Garamond"/>
              </a:defRPr>
            </a:pPr>
            <a:r>
              <a:t>[viva o deceduta (importante registrare anche la data)]</a:t>
            </a:r>
          </a:p>
        </p:txBody>
      </p:sp>
      <p:sp>
        <p:nvSpPr>
          <p:cNvPr id="214" name="Terminati i trattamenti di tutti i pazienti arruolati, attualmente si stanno raccogliendo i follow-up"/>
          <p:cNvSpPr txBox="1"/>
          <p:nvPr/>
        </p:nvSpPr>
        <p:spPr>
          <a:xfrm>
            <a:off x="654153" y="1631301"/>
            <a:ext cx="10883694" cy="871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lnSpc>
                <a:spcPct val="90000"/>
              </a:lnSpc>
              <a:spcBef>
                <a:spcPts val="1000"/>
              </a:spcBef>
              <a:defRPr sz="2600"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sz="2800" dirty="0" err="1"/>
              <a:t>Terminati</a:t>
            </a:r>
            <a:r>
              <a:rPr sz="2800" dirty="0"/>
              <a:t> </a:t>
            </a:r>
            <a:r>
              <a:rPr sz="2800" dirty="0" err="1"/>
              <a:t>i</a:t>
            </a:r>
            <a:r>
              <a:rPr sz="2800" dirty="0"/>
              <a:t> </a:t>
            </a:r>
            <a:r>
              <a:rPr sz="2800" dirty="0" err="1"/>
              <a:t>trattamenti</a:t>
            </a:r>
            <a:r>
              <a:rPr sz="2800" dirty="0"/>
              <a:t> di tutti </a:t>
            </a:r>
            <a:r>
              <a:rPr sz="2800" dirty="0" err="1"/>
              <a:t>i</a:t>
            </a:r>
            <a:r>
              <a:rPr sz="2800" dirty="0"/>
              <a:t> </a:t>
            </a:r>
            <a:r>
              <a:rPr sz="2800" dirty="0" err="1"/>
              <a:t>pazienti</a:t>
            </a:r>
            <a:r>
              <a:rPr sz="2800" dirty="0"/>
              <a:t> </a:t>
            </a:r>
            <a:r>
              <a:rPr sz="2800" dirty="0" err="1"/>
              <a:t>arruolati</a:t>
            </a:r>
            <a:r>
              <a:rPr sz="2800" dirty="0"/>
              <a:t>, </a:t>
            </a:r>
            <a:r>
              <a:rPr sz="2800" dirty="0" err="1"/>
              <a:t>attualmente</a:t>
            </a:r>
            <a:r>
              <a:rPr sz="2800" dirty="0"/>
              <a:t> </a:t>
            </a:r>
            <a:r>
              <a:rPr sz="2800" dirty="0" err="1"/>
              <a:t>si</a:t>
            </a:r>
            <a:r>
              <a:rPr sz="2800" dirty="0"/>
              <a:t> </a:t>
            </a:r>
            <a:r>
              <a:rPr sz="2800" dirty="0" err="1"/>
              <a:t>stanno</a:t>
            </a:r>
            <a:r>
              <a:rPr sz="2800" dirty="0"/>
              <a:t> </a:t>
            </a:r>
            <a:r>
              <a:rPr sz="2800" dirty="0" err="1"/>
              <a:t>raccogliendo</a:t>
            </a:r>
            <a:r>
              <a:rPr sz="2800" dirty="0"/>
              <a:t> </a:t>
            </a:r>
            <a:r>
              <a:rPr sz="2800" dirty="0" err="1"/>
              <a:t>i</a:t>
            </a:r>
            <a:r>
              <a:rPr sz="2800" dirty="0"/>
              <a:t> follow-up</a:t>
            </a:r>
          </a:p>
        </p:txBody>
      </p:sp>
      <p:pic>
        <p:nvPicPr>
          <p:cNvPr id="216" name="Rettangolo Rettangolo" descr="Rettangolo Rettangolo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54153" y="3344988"/>
            <a:ext cx="10883694" cy="2550553"/>
          </a:xfrm>
          <a:prstGeom prst="rect">
            <a:avLst/>
          </a:prstGeom>
          <a:effectLst>
            <a:outerShdw blurRad="190500" dir="5400000" rotWithShape="0">
              <a:srgbClr val="D6D5C1"/>
            </a:outerShdw>
          </a:effectLst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Immagine 5" descr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7516" y="80979"/>
            <a:ext cx="1664518" cy="710252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16" name="Tabella"/>
          <p:cNvGraphicFramePr/>
          <p:nvPr/>
        </p:nvGraphicFramePr>
        <p:xfrm>
          <a:off x="2748473" y="3972202"/>
          <a:ext cx="6695053" cy="241608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042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2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62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b="1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Sito:</a:t>
                      </a:r>
                    </a:p>
                  </a:txBody>
                  <a:tcPr marL="45695" marR="45695" marT="45695" marB="45695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 b="1" u="sng">
                          <a:solidFill>
                            <a:srgbClr val="0563C1"/>
                          </a:solidFill>
                          <a:uFill>
                            <a:solidFill>
                              <a:srgbClr val="0563C1"/>
                            </a:solidFill>
                          </a:uFill>
                          <a:latin typeface="Garamond"/>
                          <a:ea typeface="Garamond"/>
                          <a:cs typeface="Garamond"/>
                          <a:sym typeface="Garamond"/>
                        </a:defRPr>
                      </a:pPr>
                      <a:r>
                        <a:rPr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hlinkClick r:id="rId3"/>
                        </a:rPr>
                        <a:t>http://www.oncotech.org/gim3</a:t>
                      </a:r>
                    </a:p>
                  </a:txBody>
                  <a:tcPr marL="45695" marR="45695" marT="45695" marB="4569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55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email: </a:t>
                      </a:r>
                    </a:p>
                  </a:txBody>
                  <a:tcPr marL="45695" marR="45695" marT="45695" marB="45695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helpdesk.gim3@oncotech.org </a:t>
                      </a:r>
                    </a:p>
                  </a:txBody>
                  <a:tcPr marL="45695" marR="45695" marT="45695" marB="45695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79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Centro Coordinatore Studio: </a:t>
                      </a:r>
                    </a:p>
                  </a:txBody>
                  <a:tcPr marL="45695" marR="45695" marT="45695" marB="45695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Dipartimento di Medicina Clinica e Chirurgia
Università di Napoli Federico II
Tel +39 (0) 81. 7464272</a:t>
                      </a:r>
                    </a:p>
                  </a:txBody>
                  <a:tcPr marL="45695" marR="45695" marT="45695" marB="45695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12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Riferimento CRO
(gestione CRF)</a:t>
                      </a:r>
                    </a:p>
                  </a:txBody>
                  <a:tcPr marL="45695" marR="45695" marT="45695" marB="45695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254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Clinical Research Technology S.r.l.
info@cr-technology.com
Tel +39 (0) 89.301 545
FAX +39 (0) 89.77 24 155</a:t>
                      </a:r>
                    </a:p>
                  </a:txBody>
                  <a:tcPr marL="45695" marR="45695" marT="45695" marB="45695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254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17" name="image.png" descr="imag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8704" y="929117"/>
            <a:ext cx="8354592" cy="2322173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  <p:grpSp>
        <p:nvGrpSpPr>
          <p:cNvPr id="220" name="Raggruppa"/>
          <p:cNvGrpSpPr/>
          <p:nvPr/>
        </p:nvGrpSpPr>
        <p:grpSpPr>
          <a:xfrm>
            <a:off x="2135187" y="3391082"/>
            <a:ext cx="7921626" cy="441327"/>
            <a:chOff x="0" y="0"/>
            <a:chExt cx="7921625" cy="441326"/>
          </a:xfrm>
        </p:grpSpPr>
        <p:sp>
          <p:nvSpPr>
            <p:cNvPr id="218" name="Rettangolo"/>
            <p:cNvSpPr/>
            <p:nvPr/>
          </p:nvSpPr>
          <p:spPr>
            <a:xfrm>
              <a:off x="0" y="-1"/>
              <a:ext cx="7921626" cy="441328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>
              <a:outerShdw blurRad="63500" dist="101600" dir="2700000" rotWithShape="0">
                <a:srgbClr val="80808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600" b="1">
                  <a:solidFill>
                    <a:srgbClr val="FF0000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219" name="Tutti i dati dello studio sono raccolti mediante una piattaforma elettronica dedicata:"/>
            <p:cNvSpPr txBox="1"/>
            <p:nvPr/>
          </p:nvSpPr>
          <p:spPr>
            <a:xfrm>
              <a:off x="307845" y="60642"/>
              <a:ext cx="7305932" cy="3200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8" tIns="45718" rIns="45718" bIns="45718" numCol="1" anchor="ctr">
              <a:spAutoFit/>
            </a:bodyPr>
            <a:lstStyle>
              <a:lvl1pPr algn="ctr">
                <a:defRPr sz="1600" b="1">
                  <a:solidFill>
                    <a:srgbClr val="4B759C"/>
                  </a:solidFill>
                  <a:latin typeface="Garamond"/>
                  <a:ea typeface="Garamond"/>
                  <a:cs typeface="Garamond"/>
                  <a:sym typeface="Garamond"/>
                </a:defRPr>
              </a:lvl1pPr>
            </a:lstStyle>
            <a:p>
              <a:r>
                <a:t>Tutti i dati dello studio sono raccolti mediante una piattaforma elettronica dedicata:</a:t>
              </a:r>
            </a:p>
          </p:txBody>
        </p:sp>
      </p:grpSp>
      <p:sp>
        <p:nvSpPr>
          <p:cNvPr id="221" name="Titolo 1"/>
          <p:cNvSpPr txBox="1"/>
          <p:nvPr/>
        </p:nvSpPr>
        <p:spPr>
          <a:xfrm>
            <a:off x="3519104" y="82886"/>
            <a:ext cx="5153793" cy="706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 algn="ctr">
              <a:lnSpc>
                <a:spcPct val="90000"/>
              </a:lnSpc>
              <a:defRPr sz="4000" b="1">
                <a:solidFill>
                  <a:srgbClr val="4B759C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t>CRF - il portale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0000FF"/>
      </a:hlink>
      <a:folHlink>
        <a:srgbClr val="FF00FF"/>
      </a:folHlink>
    </a:clrScheme>
    <a:fontScheme name="Tema di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0000FF"/>
      </a:hlink>
      <a:folHlink>
        <a:srgbClr val="FF00FF"/>
      </a:folHlink>
    </a:clrScheme>
    <a:fontScheme name="Tema di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460</Words>
  <Application>Microsoft Macintosh PowerPoint</Application>
  <PresentationFormat>Widescreen</PresentationFormat>
  <Paragraphs>79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Garamond</vt:lpstr>
      <vt:lpstr>Helvetica</vt:lpstr>
      <vt:lpstr>Times New Roman</vt:lpstr>
      <vt:lpstr>Tema di Office</vt:lpstr>
      <vt:lpstr>Presentazione standard di PowerPoint</vt:lpstr>
      <vt:lpstr>Presentazione standard di PowerPoint</vt:lpstr>
      <vt:lpstr>Study design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Microsoft Office User</cp:lastModifiedBy>
  <cp:revision>7</cp:revision>
  <dcterms:modified xsi:type="dcterms:W3CDTF">2021-11-25T13:50:23Z</dcterms:modified>
</cp:coreProperties>
</file>