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23" r:id="rId3"/>
    <p:sldMasterId id="2147483710" r:id="rId4"/>
    <p:sldMasterId id="2147483734" r:id="rId5"/>
  </p:sldMasterIdLst>
  <p:notesMasterIdLst>
    <p:notesMasterId r:id="rId125"/>
  </p:notesMasterIdLst>
  <p:sldIdLst>
    <p:sldId id="257" r:id="rId6"/>
    <p:sldId id="399" r:id="rId7"/>
    <p:sldId id="400" r:id="rId8"/>
    <p:sldId id="289" r:id="rId9"/>
    <p:sldId id="307" r:id="rId10"/>
    <p:sldId id="308" r:id="rId11"/>
    <p:sldId id="346" r:id="rId12"/>
    <p:sldId id="258" r:id="rId13"/>
    <p:sldId id="277" r:id="rId14"/>
    <p:sldId id="295" r:id="rId15"/>
    <p:sldId id="269" r:id="rId16"/>
    <p:sldId id="270" r:id="rId17"/>
    <p:sldId id="271" r:id="rId18"/>
    <p:sldId id="267" r:id="rId19"/>
    <p:sldId id="272" r:id="rId20"/>
    <p:sldId id="273" r:id="rId21"/>
    <p:sldId id="274" r:id="rId22"/>
    <p:sldId id="275" r:id="rId23"/>
    <p:sldId id="276" r:id="rId24"/>
    <p:sldId id="344" r:id="rId25"/>
    <p:sldId id="301" r:id="rId26"/>
    <p:sldId id="383" r:id="rId27"/>
    <p:sldId id="391" r:id="rId28"/>
    <p:sldId id="395" r:id="rId29"/>
    <p:sldId id="396" r:id="rId30"/>
    <p:sldId id="397" r:id="rId31"/>
    <p:sldId id="312" r:id="rId32"/>
    <p:sldId id="313" r:id="rId33"/>
    <p:sldId id="314" r:id="rId34"/>
    <p:sldId id="315" r:id="rId35"/>
    <p:sldId id="302" r:id="rId36"/>
    <p:sldId id="322" r:id="rId37"/>
    <p:sldId id="317" r:id="rId38"/>
    <p:sldId id="318" r:id="rId39"/>
    <p:sldId id="319" r:id="rId40"/>
    <p:sldId id="385" r:id="rId41"/>
    <p:sldId id="320" r:id="rId42"/>
    <p:sldId id="321" r:id="rId43"/>
    <p:sldId id="386" r:id="rId44"/>
    <p:sldId id="303" r:id="rId45"/>
    <p:sldId id="304" r:id="rId46"/>
    <p:sldId id="305" r:id="rId47"/>
    <p:sldId id="306" r:id="rId48"/>
    <p:sldId id="323" r:id="rId49"/>
    <p:sldId id="324" r:id="rId50"/>
    <p:sldId id="347"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79" r:id="rId67"/>
    <p:sldId id="380" r:id="rId68"/>
    <p:sldId id="382" r:id="rId69"/>
    <p:sldId id="325" r:id="rId70"/>
    <p:sldId id="262" r:id="rId71"/>
    <p:sldId id="341" r:id="rId72"/>
    <p:sldId id="290" r:id="rId73"/>
    <p:sldId id="390" r:id="rId74"/>
    <p:sldId id="268" r:id="rId75"/>
    <p:sldId id="348" r:id="rId76"/>
    <p:sldId id="349" r:id="rId77"/>
    <p:sldId id="350" r:id="rId78"/>
    <p:sldId id="351" r:id="rId79"/>
    <p:sldId id="352" r:id="rId80"/>
    <p:sldId id="353" r:id="rId81"/>
    <p:sldId id="354" r:id="rId82"/>
    <p:sldId id="355" r:id="rId83"/>
    <p:sldId id="356" r:id="rId84"/>
    <p:sldId id="261" r:id="rId85"/>
    <p:sldId id="260" r:id="rId86"/>
    <p:sldId id="285" r:id="rId87"/>
    <p:sldId id="291" r:id="rId88"/>
    <p:sldId id="287" r:id="rId89"/>
    <p:sldId id="286" r:id="rId90"/>
    <p:sldId id="294" r:id="rId91"/>
    <p:sldId id="292" r:id="rId92"/>
    <p:sldId id="293" r:id="rId93"/>
    <p:sldId id="297" r:id="rId94"/>
    <p:sldId id="299" r:id="rId95"/>
    <p:sldId id="288" r:id="rId96"/>
    <p:sldId id="296" r:id="rId97"/>
    <p:sldId id="367" r:id="rId98"/>
    <p:sldId id="311" r:id="rId99"/>
    <p:sldId id="264" r:id="rId100"/>
    <p:sldId id="266" r:id="rId101"/>
    <p:sldId id="365" r:id="rId102"/>
    <p:sldId id="387" r:id="rId103"/>
    <p:sldId id="406" r:id="rId104"/>
    <p:sldId id="405" r:id="rId105"/>
    <p:sldId id="364" r:id="rId106"/>
    <p:sldId id="401" r:id="rId107"/>
    <p:sldId id="398" r:id="rId108"/>
    <p:sldId id="357" r:id="rId109"/>
    <p:sldId id="361" r:id="rId110"/>
    <p:sldId id="378" r:id="rId111"/>
    <p:sldId id="388" r:id="rId112"/>
    <p:sldId id="363" r:id="rId113"/>
    <p:sldId id="375" r:id="rId114"/>
    <p:sldId id="372" r:id="rId115"/>
    <p:sldId id="373" r:id="rId116"/>
    <p:sldId id="374" r:id="rId117"/>
    <p:sldId id="376" r:id="rId118"/>
    <p:sldId id="404" r:id="rId119"/>
    <p:sldId id="310" r:id="rId120"/>
    <p:sldId id="358" r:id="rId121"/>
    <p:sldId id="359" r:id="rId122"/>
    <p:sldId id="360" r:id="rId123"/>
    <p:sldId id="389" r:id="rId1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0" y="19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0E3F9-7C88-4F65-AA18-27DE12065EF1}" type="datetimeFigureOut">
              <a:rPr lang="it-IT" smtClean="0"/>
              <a:pPr/>
              <a:t>08/05/2019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9C574-4B88-4B5F-A830-1B3FE0EE434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Shape 888"/>
          <p:cNvSpPr>
            <a:spLocks noGrp="1" noRot="1" noChangeAspect="1"/>
          </p:cNvSpPr>
          <p:nvPr>
            <p:ph type="sldImg"/>
          </p:nvPr>
        </p:nvSpPr>
        <p:spPr>
          <a:xfrm>
            <a:off x="685800" y="1143000"/>
            <a:ext cx="5486400" cy="3086100"/>
          </a:xfrm>
          <a:prstGeom prst="rect">
            <a:avLst/>
          </a:prstGeom>
        </p:spPr>
        <p:txBody>
          <a:bodyPr/>
          <a:lstStyle/>
          <a:p>
            <a:endParaRPr/>
          </a:p>
        </p:txBody>
      </p:sp>
      <p:sp>
        <p:nvSpPr>
          <p:cNvPr id="889" name="Shape 889"/>
          <p:cNvSpPr>
            <a:spLocks noGrp="1"/>
          </p:cNvSpPr>
          <p:nvPr>
            <p:ph type="body" sz="quarter" idx="1"/>
          </p:nvPr>
        </p:nvSpPr>
        <p:spPr>
          <a:prstGeom prst="rect">
            <a:avLst/>
          </a:prstGeom>
        </p:spPr>
        <p:txBody>
          <a:bodyPr/>
          <a:lstStyle>
            <a:lvl1pPr defTabSz="457200"/>
          </a:lstStyle>
          <a:p>
            <a:r>
              <a:t>where we are so far  </a:t>
            </a:r>
          </a:p>
        </p:txBody>
      </p:sp>
    </p:spTree>
    <p:extLst>
      <p:ext uri="{BB962C8B-B14F-4D97-AF65-F5344CB8AC3E}">
        <p14:creationId xmlns:p14="http://schemas.microsoft.com/office/powerpoint/2010/main" val="146226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38</a:t>
            </a:fld>
            <a:endParaRPr lang="en-US"/>
          </a:p>
        </p:txBody>
      </p:sp>
    </p:spTree>
    <p:extLst>
      <p:ext uri="{BB962C8B-B14F-4D97-AF65-F5344CB8AC3E}">
        <p14:creationId xmlns:p14="http://schemas.microsoft.com/office/powerpoint/2010/main" val="305893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45</a:t>
            </a:fld>
            <a:endParaRPr lang="en-US"/>
          </a:p>
        </p:txBody>
      </p:sp>
    </p:spTree>
    <p:extLst>
      <p:ext uri="{BB962C8B-B14F-4D97-AF65-F5344CB8AC3E}">
        <p14:creationId xmlns:p14="http://schemas.microsoft.com/office/powerpoint/2010/main" val="326306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47</a:t>
            </a:fld>
            <a:endParaRPr lang="en-US"/>
          </a:p>
        </p:txBody>
      </p:sp>
    </p:spTree>
    <p:extLst>
      <p:ext uri="{BB962C8B-B14F-4D97-AF65-F5344CB8AC3E}">
        <p14:creationId xmlns:p14="http://schemas.microsoft.com/office/powerpoint/2010/main" val="186490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48</a:t>
            </a:fld>
            <a:endParaRPr lang="en-US"/>
          </a:p>
        </p:txBody>
      </p:sp>
    </p:spTree>
    <p:extLst>
      <p:ext uri="{BB962C8B-B14F-4D97-AF65-F5344CB8AC3E}">
        <p14:creationId xmlns:p14="http://schemas.microsoft.com/office/powerpoint/2010/main" val="8792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49</a:t>
            </a:fld>
            <a:endParaRPr lang="en-US"/>
          </a:p>
        </p:txBody>
      </p:sp>
    </p:spTree>
    <p:extLst>
      <p:ext uri="{BB962C8B-B14F-4D97-AF65-F5344CB8AC3E}">
        <p14:creationId xmlns:p14="http://schemas.microsoft.com/office/powerpoint/2010/main" val="253165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50</a:t>
            </a:fld>
            <a:endParaRPr lang="en-US"/>
          </a:p>
        </p:txBody>
      </p:sp>
    </p:spTree>
    <p:extLst>
      <p:ext uri="{BB962C8B-B14F-4D97-AF65-F5344CB8AC3E}">
        <p14:creationId xmlns:p14="http://schemas.microsoft.com/office/powerpoint/2010/main" val="303878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51</a:t>
            </a:fld>
            <a:endParaRPr lang="en-US"/>
          </a:p>
        </p:txBody>
      </p:sp>
    </p:spTree>
    <p:extLst>
      <p:ext uri="{BB962C8B-B14F-4D97-AF65-F5344CB8AC3E}">
        <p14:creationId xmlns:p14="http://schemas.microsoft.com/office/powerpoint/2010/main" val="268722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52</a:t>
            </a:fld>
            <a:endParaRPr lang="en-US"/>
          </a:p>
        </p:txBody>
      </p:sp>
    </p:spTree>
    <p:extLst>
      <p:ext uri="{BB962C8B-B14F-4D97-AF65-F5344CB8AC3E}">
        <p14:creationId xmlns:p14="http://schemas.microsoft.com/office/powerpoint/2010/main" val="172102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53</a:t>
            </a:fld>
            <a:endParaRPr lang="en-US"/>
          </a:p>
        </p:txBody>
      </p:sp>
    </p:spTree>
    <p:extLst>
      <p:ext uri="{BB962C8B-B14F-4D97-AF65-F5344CB8AC3E}">
        <p14:creationId xmlns:p14="http://schemas.microsoft.com/office/powerpoint/2010/main" val="47432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54</a:t>
            </a:fld>
            <a:endParaRPr lang="en-US"/>
          </a:p>
        </p:txBody>
      </p:sp>
    </p:spTree>
    <p:extLst>
      <p:ext uri="{BB962C8B-B14F-4D97-AF65-F5344CB8AC3E}">
        <p14:creationId xmlns:p14="http://schemas.microsoft.com/office/powerpoint/2010/main" val="78544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171450" indent="-171450" defTabSz="457200">
              <a:buSzPct val="100000"/>
              <a:buFont typeface="Arial"/>
              <a:buChar char="•"/>
            </a:pPr>
            <a:r>
              <a:t>Clinical PK comparison without request for a direct comparison of C</a:t>
            </a:r>
            <a:r>
              <a:rPr baseline="-25000"/>
              <a:t>trough</a:t>
            </a:r>
            <a:r>
              <a:t> the key parameter for biological activity!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55</a:t>
            </a:fld>
            <a:endParaRPr lang="en-US"/>
          </a:p>
        </p:txBody>
      </p:sp>
    </p:spTree>
    <p:extLst>
      <p:ext uri="{BB962C8B-B14F-4D97-AF65-F5344CB8AC3E}">
        <p14:creationId xmlns:p14="http://schemas.microsoft.com/office/powerpoint/2010/main" val="370375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56</a:t>
            </a:fld>
            <a:endParaRPr lang="en-US"/>
          </a:p>
        </p:txBody>
      </p:sp>
    </p:spTree>
    <p:extLst>
      <p:ext uri="{BB962C8B-B14F-4D97-AF65-F5344CB8AC3E}">
        <p14:creationId xmlns:p14="http://schemas.microsoft.com/office/powerpoint/2010/main" val="73005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57</a:t>
            </a:fld>
            <a:endParaRPr lang="en-US"/>
          </a:p>
        </p:txBody>
      </p:sp>
    </p:spTree>
    <p:extLst>
      <p:ext uri="{BB962C8B-B14F-4D97-AF65-F5344CB8AC3E}">
        <p14:creationId xmlns:p14="http://schemas.microsoft.com/office/powerpoint/2010/main" val="238096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58</a:t>
            </a:fld>
            <a:endParaRPr lang="en-US"/>
          </a:p>
        </p:txBody>
      </p:sp>
    </p:spTree>
    <p:extLst>
      <p:ext uri="{BB962C8B-B14F-4D97-AF65-F5344CB8AC3E}">
        <p14:creationId xmlns:p14="http://schemas.microsoft.com/office/powerpoint/2010/main" val="13000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In HER2-positive breast cancer, pCR is a valid endpoint. So why use the ORR in the metastatic setting?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9FBE3-7C1E-604C-A973-421AC64550EC}"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1837998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04775" y="750888"/>
            <a:ext cx="6680200" cy="3757612"/>
          </a:xfrm>
          <a:ln/>
        </p:spPr>
      </p:sp>
      <p:sp>
        <p:nvSpPr>
          <p:cNvPr id="197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itchFamily="34" charset="0"/>
              <a:ea typeface="ＭＳ Ｐゴシック" pitchFamily="34" charset="-128"/>
              <a:cs typeface="Arial" pitchFamily="34" charset="0"/>
            </a:endParaRP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19763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F965FD-512C-488B-B2BF-59C735B1DCCF}" type="slidenum">
              <a:rPr lang="en-US" altLang="en-US" smtClean="0"/>
              <a:pPr/>
              <a:t>99</a:t>
            </a:fld>
            <a:endParaRPr lang="en-US" altLang="en-US"/>
          </a:p>
        </p:txBody>
      </p:sp>
    </p:spTree>
    <p:extLst>
      <p:ext uri="{BB962C8B-B14F-4D97-AF65-F5344CB8AC3E}">
        <p14:creationId xmlns:p14="http://schemas.microsoft.com/office/powerpoint/2010/main" val="1847386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9FBE3-7C1E-604C-A973-421AC64550EC}"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140865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a:t>LOE, loss of exclusivity.</a:t>
            </a:r>
          </a:p>
        </p:txBody>
      </p:sp>
      <p:sp>
        <p:nvSpPr>
          <p:cNvPr id="4" name="Slide Number Placeholder 3"/>
          <p:cNvSpPr>
            <a:spLocks noGrp="1"/>
          </p:cNvSpPr>
          <p:nvPr>
            <p:ph type="sldNum" sz="quarter" idx="10"/>
          </p:nvPr>
        </p:nvSpPr>
        <p:spPr/>
        <p:txBody>
          <a:bodyPr/>
          <a:lstStyle/>
          <a:p>
            <a:pPr defTabSz="914400">
              <a:defRPr/>
            </a:pPr>
            <a:fld id="{CC13326B-BB6F-450E-8644-03DB49239DE9}" type="slidenum">
              <a:rPr lang="en-US" smtClean="0">
                <a:solidFill>
                  <a:prstClr val="black"/>
                </a:solidFill>
              </a:rPr>
              <a:pPr defTabSz="914400">
                <a:defRPr/>
              </a:pPr>
              <a:t>110</a:t>
            </a:fld>
            <a:endParaRPr lang="en-US" dirty="0">
              <a:solidFill>
                <a:prstClr val="black"/>
              </a:solidFill>
            </a:endParaRPr>
          </a:p>
        </p:txBody>
      </p:sp>
    </p:spTree>
    <p:extLst>
      <p:ext uri="{BB962C8B-B14F-4D97-AF65-F5344CB8AC3E}">
        <p14:creationId xmlns:p14="http://schemas.microsoft.com/office/powerpoint/2010/main" val="314751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9FBE3-7C1E-604C-A973-421AC64550EC}"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94995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xfrm>
            <a:off x="381000" y="685800"/>
            <a:ext cx="6096000" cy="3429000"/>
          </a:xfrm>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lvl1pPr defTabSz="457200"/>
          </a:lstStyle>
          <a:p>
            <a:r>
              <a:t>Equivalence margins for difference or ratio according to FDA or EMA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9FBE3-7C1E-604C-A973-421AC64550EC}"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3890672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normAutofit fontScale="85000" lnSpcReduction="20000"/>
          </a:bodyPr>
          <a:lstStyle/>
          <a:p>
            <a:r>
              <a:rPr lang="en-US" dirty="0"/>
              <a:t>Biosimilars have the potential to lower barriers to access while reducing cost pressures on employers, insurers, and patients.</a:t>
            </a:r>
          </a:p>
          <a:p>
            <a:r>
              <a:rPr lang="en-US" dirty="0"/>
              <a:t>There is a wide range of estimates on the cost savings that potentially could be realized by the </a:t>
            </a:r>
            <a:r>
              <a:rPr lang="en-US" dirty="0">
                <a:solidFill>
                  <a:srgbClr val="000000"/>
                </a:solidFill>
              </a:rPr>
              <a:t>health care </a:t>
            </a:r>
            <a:r>
              <a:rPr lang="en-US" dirty="0"/>
              <a:t>system with the availability of biosimilars; several estimates are presented in this slide:</a:t>
            </a:r>
          </a:p>
          <a:p>
            <a:pPr lvl="2">
              <a:buFont typeface="Times New Roman" pitchFamily="18" charset="0"/>
              <a:buChar char="̶"/>
            </a:pPr>
            <a:r>
              <a:rPr lang="en-US" dirty="0"/>
              <a:t>In the United States, several bills have been introduced in Congress to address regulation of biosimilars. A bipartisan bill, S. 1695: Biologics Price Competition and Innovation Act of 2007, was introduced in an effort to give biotechnology companies 12 years of market exclusivity, 2 years fewer</a:t>
            </a:r>
            <a:r>
              <a:rPr lang="en-US" baseline="0" dirty="0"/>
              <a:t> </a:t>
            </a:r>
            <a:r>
              <a:rPr lang="en-US" dirty="0"/>
              <a:t>than requested by the biotechnology industry. The Congressional Budget Office estimates a savings of $25 billion through 2018 in the US as a result of implementing bill S. 1695.</a:t>
            </a:r>
            <a:r>
              <a:rPr lang="en-US" baseline="30000" dirty="0"/>
              <a:t>1</a:t>
            </a:r>
            <a:r>
              <a:rPr lang="en-US" dirty="0"/>
              <a:t> </a:t>
            </a:r>
          </a:p>
          <a:p>
            <a:pPr lvl="2">
              <a:buFont typeface="Times New Roman" pitchFamily="18" charset="0"/>
              <a:buChar char="̶"/>
            </a:pPr>
            <a:r>
              <a:rPr lang="en-US" dirty="0"/>
              <a:t>The Pharmaceutical Care Management Association (PCMA) is a national association representing US pharmacy benefit managers. According to an analysis released by the PCMA, if Congress were to create a clear regulatory pathway for biosimilars, the Medicare Part B program could save an estimated $14 billion on prescription drug costs over the next 10 years.</a:t>
            </a:r>
            <a:r>
              <a:rPr lang="en-US" baseline="30000" dirty="0"/>
              <a:t>2</a:t>
            </a:r>
          </a:p>
          <a:p>
            <a:pPr lvl="2">
              <a:buFont typeface="Times New Roman" pitchFamily="18" charset="0"/>
              <a:buChar char="̶"/>
            </a:pPr>
            <a:r>
              <a:rPr lang="en-US" dirty="0"/>
              <a:t>Annual savings of €1.6 billion per year have been predicted if the European Union could realize a 20% price reduction of a handful of patent-expired biologics.</a:t>
            </a:r>
            <a:r>
              <a:rPr lang="en-US" baseline="30000" dirty="0"/>
              <a:t>3</a:t>
            </a:r>
          </a:p>
          <a:p>
            <a:pPr lvl="2">
              <a:buFont typeface="Times New Roman" pitchFamily="18" charset="0"/>
              <a:buChar char="̶"/>
            </a:pPr>
            <a:r>
              <a:rPr lang="en-US" dirty="0"/>
              <a:t>An analysis of IMS data from eight EU countries (France, Germany, Italy, Poland, Romania, Spain, Sweden, and UK) conducted by the IGES Institut showed a savings estimate of between Euros 11.8 and 33.4 billion through the use of biosimilars for the investigated classes of biological drugs</a:t>
            </a:r>
            <a:r>
              <a:rPr lang="en-US" sz="800" dirty="0">
                <a:cs typeface="ＭＳ Ｐゴシック" charset="0"/>
              </a:rPr>
              <a:t>.</a:t>
            </a:r>
            <a:r>
              <a:rPr lang="en-US" baseline="30000" dirty="0">
                <a:cs typeface="ＭＳ Ｐゴシック" charset="0"/>
              </a:rPr>
              <a:t>4</a:t>
            </a:r>
            <a:endParaRPr lang="en-US" baseline="30000" dirty="0"/>
          </a:p>
          <a:p>
            <a:pPr lvl="1">
              <a:buNone/>
            </a:pPr>
            <a:endParaRPr lang="en-US" b="1" dirty="0"/>
          </a:p>
          <a:p>
            <a:pPr lvl="1">
              <a:buNone/>
            </a:pPr>
            <a:r>
              <a:rPr lang="en-US" b="1" dirty="0"/>
              <a:t>References</a:t>
            </a:r>
          </a:p>
          <a:p>
            <a:pPr lvl="1"/>
            <a:r>
              <a:rPr lang="en-US" dirty="0"/>
              <a:t>Congressional Budget Office. S. 1695 - Biologics Price Competition and Innovation Act of 2007. June 25, 2008.</a:t>
            </a:r>
          </a:p>
          <a:p>
            <a:pPr lvl="1"/>
            <a:r>
              <a:rPr lang="en-US" dirty="0"/>
              <a:t>Engel and Novitt, LLP. Report To PCMA On Potential Medicare Savings. January 2, 2007. </a:t>
            </a:r>
          </a:p>
          <a:p>
            <a:pPr lvl="1"/>
            <a:r>
              <a:rPr lang="en-US" dirty="0"/>
              <a:t>European Generic Medicines Association. </a:t>
            </a:r>
            <a:r>
              <a:rPr lang="en-US" i="1" dirty="0"/>
              <a:t>The Future of Pharmaceuticals: Generic Medicines Enhancing Pharmaceutical Competition and Ensuring Healthcare Sustainability</a:t>
            </a:r>
            <a:r>
              <a:rPr lang="en-US" dirty="0"/>
              <a:t>. Brussels, Belgium: EGA; 2007.</a:t>
            </a:r>
          </a:p>
          <a:p>
            <a:pPr lvl="1"/>
            <a:r>
              <a:rPr lang="en-US" dirty="0"/>
              <a:t>Haustein R et al. Saving money in the European healthcare systems with biosimilars </a:t>
            </a:r>
            <a:r>
              <a:rPr lang="en-US" i="1" dirty="0"/>
              <a:t>GaBI Journal. </a:t>
            </a:r>
            <a:r>
              <a:rPr lang="en-US" dirty="0"/>
              <a:t>2012;1(3-4):120-126.</a:t>
            </a:r>
          </a:p>
          <a:p>
            <a:pPr lvl="1"/>
            <a:endParaRPr lang="en-US" dirty="0"/>
          </a:p>
        </p:txBody>
      </p:sp>
      <p:sp>
        <p:nvSpPr>
          <p:cNvPr id="9" name="Slide Image Placeholder 8"/>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6075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30</a:t>
            </a:fld>
            <a:endParaRPr lang="en-US"/>
          </a:p>
        </p:txBody>
      </p:sp>
    </p:spTree>
    <p:extLst>
      <p:ext uri="{BB962C8B-B14F-4D97-AF65-F5344CB8AC3E}">
        <p14:creationId xmlns:p14="http://schemas.microsoft.com/office/powerpoint/2010/main" val="213786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33</a:t>
            </a:fld>
            <a:endParaRPr lang="en-US"/>
          </a:p>
        </p:txBody>
      </p:sp>
    </p:spTree>
    <p:extLst>
      <p:ext uri="{BB962C8B-B14F-4D97-AF65-F5344CB8AC3E}">
        <p14:creationId xmlns:p14="http://schemas.microsoft.com/office/powerpoint/2010/main" val="181466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34</a:t>
            </a:fld>
            <a:endParaRPr lang="en-US"/>
          </a:p>
        </p:txBody>
      </p:sp>
    </p:spTree>
    <p:extLst>
      <p:ext uri="{BB962C8B-B14F-4D97-AF65-F5344CB8AC3E}">
        <p14:creationId xmlns:p14="http://schemas.microsoft.com/office/powerpoint/2010/main" val="423070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35</a:t>
            </a:fld>
            <a:endParaRPr lang="en-US"/>
          </a:p>
        </p:txBody>
      </p:sp>
    </p:spTree>
    <p:extLst>
      <p:ext uri="{BB962C8B-B14F-4D97-AF65-F5344CB8AC3E}">
        <p14:creationId xmlns:p14="http://schemas.microsoft.com/office/powerpoint/2010/main" val="354131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36</a:t>
            </a:fld>
            <a:endParaRPr lang="en-US"/>
          </a:p>
        </p:txBody>
      </p:sp>
    </p:spTree>
    <p:extLst>
      <p:ext uri="{BB962C8B-B14F-4D97-AF65-F5344CB8AC3E}">
        <p14:creationId xmlns:p14="http://schemas.microsoft.com/office/powerpoint/2010/main" val="354131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EFC15-8B23-E549-83F7-7A462C8201D6}" type="slidenum">
              <a:rPr lang="en-US" smtClean="0"/>
              <a:pPr/>
              <a:t>37</a:t>
            </a:fld>
            <a:endParaRPr lang="en-US"/>
          </a:p>
        </p:txBody>
      </p:sp>
    </p:spTree>
    <p:extLst>
      <p:ext uri="{BB962C8B-B14F-4D97-AF65-F5344CB8AC3E}">
        <p14:creationId xmlns:p14="http://schemas.microsoft.com/office/powerpoint/2010/main" val="225422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0"/>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3" y="1510730"/>
            <a:ext cx="5229571" cy="4665746"/>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Title 1"/>
          <p:cNvSpPr>
            <a:spLocks noGrp="1"/>
          </p:cNvSpPr>
          <p:nvPr>
            <p:ph type="title"/>
          </p:nvPr>
        </p:nvSpPr>
        <p:spPr>
          <a:xfrm>
            <a:off x="609759" y="238133"/>
            <a:ext cx="10872444"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820" y="1510730"/>
            <a:ext cx="5309279" cy="4678738"/>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9518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0"/>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862902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1890729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320782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3166407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134984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2954063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365699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1_Title Only">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342900" y="6338894"/>
            <a:ext cx="11521019" cy="336551"/>
          </a:xfrm>
          <a:prstGeom prst="rect">
            <a:avLst/>
          </a:prstGeom>
        </p:spPr>
        <p:txBody>
          <a:bodyPr anchor="b"/>
          <a:lstStyle>
            <a:lvl1pPr marL="0" indent="0">
              <a:lnSpc>
                <a:spcPct val="100000"/>
              </a:lnSpc>
              <a:spcBef>
                <a:spcPts val="0"/>
              </a:spcBef>
              <a:buClrTx/>
              <a:buSzTx/>
              <a:buFontTx/>
              <a:buNone/>
              <a:defRPr sz="1100"/>
            </a:lvl1pPr>
            <a:lvl2pPr marL="0" indent="457200">
              <a:lnSpc>
                <a:spcPct val="100000"/>
              </a:lnSpc>
              <a:spcBef>
                <a:spcPts val="0"/>
              </a:spcBef>
              <a:buClrTx/>
              <a:buSzTx/>
              <a:buFontTx/>
              <a:buNone/>
              <a:defRPr sz="1100"/>
            </a:lvl2pPr>
            <a:lvl3pPr marL="0" indent="914400">
              <a:lnSpc>
                <a:spcPct val="100000"/>
              </a:lnSpc>
              <a:spcBef>
                <a:spcPts val="0"/>
              </a:spcBef>
              <a:buClrTx/>
              <a:buSzTx/>
              <a:buFontTx/>
              <a:buNone/>
              <a:defRPr sz="1100"/>
            </a:lvl3pPr>
            <a:lvl4pPr marL="0" indent="1371600">
              <a:lnSpc>
                <a:spcPct val="100000"/>
              </a:lnSpc>
              <a:spcBef>
                <a:spcPts val="0"/>
              </a:spcBef>
              <a:buClrTx/>
              <a:buSzTx/>
              <a:buFontTx/>
              <a:buNone/>
              <a:defRPr sz="1100"/>
            </a:lvl4pPr>
            <a:lvl5pPr marL="0" indent="1828800">
              <a:lnSpc>
                <a:spcPct val="100000"/>
              </a:lnSpc>
              <a:spcBef>
                <a:spcPts val="0"/>
              </a:spcBef>
              <a:buClrTx/>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343273" y="80969"/>
            <a:ext cx="11520001" cy="1354147"/>
          </a:xfrm>
          <a:prstGeom prst="rect">
            <a:avLst/>
          </a:prstGeom>
        </p:spPr>
        <p:txBody>
          <a:bodyPr/>
          <a:lstStyle/>
          <a:p>
            <a:r>
              <a:t>Title Text</a:t>
            </a:r>
          </a:p>
        </p:txBody>
      </p:sp>
      <p:sp>
        <p:nvSpPr>
          <p:cNvPr id="63" name="Slide Number"/>
          <p:cNvSpPr txBox="1">
            <a:spLocks noGrp="1"/>
          </p:cNvSpPr>
          <p:nvPr>
            <p:ph type="sldNum" sz="quarter" idx="2"/>
          </p:nvPr>
        </p:nvSpPr>
        <p:spPr>
          <a:xfrm>
            <a:off x="5892800" y="6172207"/>
            <a:ext cx="2844800" cy="36830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5469229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기본] 헤드라인">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9894357-1774-42FC-9F0F-26D60B96E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150" name="Title Text"/>
          <p:cNvSpPr txBox="1">
            <a:spLocks noGrp="1"/>
          </p:cNvSpPr>
          <p:nvPr>
            <p:ph type="title"/>
          </p:nvPr>
        </p:nvSpPr>
        <p:spPr>
          <a:xfrm>
            <a:off x="160769" y="0"/>
            <a:ext cx="10235923" cy="624114"/>
          </a:xfrm>
          <a:prstGeom prst="rect">
            <a:avLst/>
          </a:prstGeom>
        </p:spPr>
        <p:txBody>
          <a:bodyPr/>
          <a:lstStyle>
            <a:lvl1pPr>
              <a:defRPr sz="2200"/>
            </a:lvl1pPr>
          </a:lstStyle>
          <a:p>
            <a:r>
              <a:t>Title Text</a:t>
            </a:r>
          </a:p>
        </p:txBody>
      </p:sp>
      <p:sp>
        <p:nvSpPr>
          <p:cNvPr id="151" name="Body Level One…"/>
          <p:cNvSpPr txBox="1">
            <a:spLocks noGrp="1"/>
          </p:cNvSpPr>
          <p:nvPr>
            <p:ph type="body" sz="quarter" idx="1"/>
          </p:nvPr>
        </p:nvSpPr>
        <p:spPr>
          <a:xfrm>
            <a:off x="341649" y="796920"/>
            <a:ext cx="11519872" cy="834331"/>
          </a:xfrm>
          <a:prstGeom prst="rect">
            <a:avLst/>
          </a:prstGeom>
          <a:ln w="9525">
            <a:solidFill>
              <a:srgbClr val="A6A6A6"/>
            </a:solidFill>
            <a:round/>
          </a:ln>
        </p:spPr>
        <p:txBody>
          <a:bodyPr/>
          <a:lstStyle>
            <a:lvl1pPr marL="241795" indent="-241795">
              <a:buFont typeface="Helvetica"/>
              <a:buChar char="□"/>
              <a:defRPr sz="1600" b="1"/>
            </a:lvl1pPr>
            <a:lvl2pPr marL="360494" indent="-199298">
              <a:buFont typeface="Helvetica"/>
              <a:buChar char="-"/>
              <a:defRPr sz="1600" b="1"/>
            </a:lvl2pPr>
            <a:lvl3pPr marL="548555" indent="-212974">
              <a:buFont typeface="Helvetica"/>
              <a:buChar char="·"/>
              <a:defRPr sz="1600" b="1"/>
            </a:lvl3pPr>
            <a:lvl4pPr marL="1600200" indent="-228600">
              <a:buFont typeface="Helvetica"/>
              <a:defRPr sz="1600" b="1"/>
            </a:lvl4pPr>
            <a:lvl5pPr marL="2057400" indent="-228600">
              <a:buFont typeface="Helvetica"/>
              <a:defRPr sz="1600" b="1"/>
            </a:lvl5pPr>
          </a:lstStyle>
          <a:p>
            <a:r>
              <a:t>Body Level One</a:t>
            </a:r>
          </a:p>
          <a:p>
            <a:pPr lvl="1"/>
            <a:r>
              <a:t>Body Level Two</a:t>
            </a:r>
          </a:p>
          <a:p>
            <a:pPr lvl="2"/>
            <a:r>
              <a:t>Body Level Three</a:t>
            </a:r>
          </a:p>
          <a:p>
            <a:pPr lvl="3"/>
            <a:r>
              <a:t>Body Level Four</a:t>
            </a:r>
          </a:p>
          <a:p>
            <a:pPr lvl="4"/>
            <a:r>
              <a:t>Body Level Five</a:t>
            </a:r>
          </a:p>
        </p:txBody>
      </p:sp>
      <p:sp>
        <p:nvSpPr>
          <p:cNvPr id="152" name="텍스트 개체 틀 4"/>
          <p:cNvSpPr>
            <a:spLocks noGrp="1"/>
          </p:cNvSpPr>
          <p:nvPr>
            <p:ph type="body" sz="half" idx="13"/>
          </p:nvPr>
        </p:nvSpPr>
        <p:spPr>
          <a:xfrm>
            <a:off x="6154616" y="2447930"/>
            <a:ext cx="5673968" cy="3857627"/>
          </a:xfrm>
          <a:prstGeom prst="rect">
            <a:avLst/>
          </a:prstGeom>
        </p:spPr>
        <p:txBody>
          <a:bodyPr/>
          <a:lstStyle>
            <a:lvl1pPr marL="0" indent="0" defTabSz="844082">
              <a:lnSpc>
                <a:spcPct val="120000"/>
              </a:lnSpc>
              <a:spcBef>
                <a:spcPts val="100"/>
              </a:spcBef>
              <a:buClrTx/>
              <a:buSzTx/>
              <a:buFontTx/>
              <a:buNone/>
              <a:defRPr sz="1100">
                <a:solidFill>
                  <a:srgbClr val="808080"/>
                </a:solidFill>
              </a:defRPr>
            </a:lvl1pPr>
          </a:lstStyle>
          <a:p>
            <a:pPr marL="0" indent="0" defTabSz="844082">
              <a:lnSpc>
                <a:spcPct val="120000"/>
              </a:lnSpc>
              <a:spcBef>
                <a:spcPts val="100"/>
              </a:spcBef>
              <a:buClrTx/>
              <a:buSzTx/>
              <a:buFontTx/>
              <a:buNone/>
              <a:defRPr sz="1100">
                <a:solidFill>
                  <a:srgbClr val="808080"/>
                </a:solidFill>
              </a:defRPr>
            </a:pPr>
            <a:endParaRP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61490950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3" y="1510730"/>
            <a:ext cx="5229571" cy="4665746"/>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Title 1"/>
          <p:cNvSpPr>
            <a:spLocks noGrp="1"/>
          </p:cNvSpPr>
          <p:nvPr>
            <p:ph type="title"/>
          </p:nvPr>
        </p:nvSpPr>
        <p:spPr>
          <a:xfrm>
            <a:off x="609759" y="238133"/>
            <a:ext cx="10872444"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820" y="1510730"/>
            <a:ext cx="5309279" cy="4678738"/>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05847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0"/>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2345632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1603086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3571302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516300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3179457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1487407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78D82E-5E97-4694-806F-5F7451419F88}" type="slidenum">
              <a:rPr lang="it-IT" smtClean="0"/>
              <a:pPr/>
              <a:t>‹N›</a:t>
            </a:fld>
            <a:endParaRPr lang="it-IT"/>
          </a:p>
        </p:txBody>
      </p:sp>
    </p:spTree>
    <p:extLst>
      <p:ext uri="{BB962C8B-B14F-4D97-AF65-F5344CB8AC3E}">
        <p14:creationId xmlns:p14="http://schemas.microsoft.com/office/powerpoint/2010/main" val="288074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1_Title Only">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342900" y="6338894"/>
            <a:ext cx="11521019" cy="336551"/>
          </a:xfrm>
          <a:prstGeom prst="rect">
            <a:avLst/>
          </a:prstGeom>
        </p:spPr>
        <p:txBody>
          <a:bodyPr anchor="b"/>
          <a:lstStyle>
            <a:lvl1pPr marL="0" indent="0">
              <a:lnSpc>
                <a:spcPct val="100000"/>
              </a:lnSpc>
              <a:spcBef>
                <a:spcPts val="0"/>
              </a:spcBef>
              <a:buClrTx/>
              <a:buSzTx/>
              <a:buFontTx/>
              <a:buNone/>
              <a:defRPr sz="1100"/>
            </a:lvl1pPr>
            <a:lvl2pPr marL="0" indent="457200">
              <a:lnSpc>
                <a:spcPct val="100000"/>
              </a:lnSpc>
              <a:spcBef>
                <a:spcPts val="0"/>
              </a:spcBef>
              <a:buClrTx/>
              <a:buSzTx/>
              <a:buFontTx/>
              <a:buNone/>
              <a:defRPr sz="1100"/>
            </a:lvl2pPr>
            <a:lvl3pPr marL="0" indent="914400">
              <a:lnSpc>
                <a:spcPct val="100000"/>
              </a:lnSpc>
              <a:spcBef>
                <a:spcPts val="0"/>
              </a:spcBef>
              <a:buClrTx/>
              <a:buSzTx/>
              <a:buFontTx/>
              <a:buNone/>
              <a:defRPr sz="1100"/>
            </a:lvl3pPr>
            <a:lvl4pPr marL="0" indent="1371600">
              <a:lnSpc>
                <a:spcPct val="100000"/>
              </a:lnSpc>
              <a:spcBef>
                <a:spcPts val="0"/>
              </a:spcBef>
              <a:buClrTx/>
              <a:buSzTx/>
              <a:buFontTx/>
              <a:buNone/>
              <a:defRPr sz="1100"/>
            </a:lvl4pPr>
            <a:lvl5pPr marL="0" indent="1828800">
              <a:lnSpc>
                <a:spcPct val="100000"/>
              </a:lnSpc>
              <a:spcBef>
                <a:spcPts val="0"/>
              </a:spcBef>
              <a:buClrTx/>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343273" y="80969"/>
            <a:ext cx="11520001" cy="1354147"/>
          </a:xfrm>
          <a:prstGeom prst="rect">
            <a:avLst/>
          </a:prstGeom>
        </p:spPr>
        <p:txBody>
          <a:bodyPr/>
          <a:lstStyle/>
          <a:p>
            <a:r>
              <a:t>Title Text</a:t>
            </a:r>
          </a:p>
        </p:txBody>
      </p:sp>
      <p:sp>
        <p:nvSpPr>
          <p:cNvPr id="63" name="Slide Number"/>
          <p:cNvSpPr txBox="1">
            <a:spLocks noGrp="1"/>
          </p:cNvSpPr>
          <p:nvPr>
            <p:ph type="sldNum" sz="quarter" idx="2"/>
          </p:nvPr>
        </p:nvSpPr>
        <p:spPr>
          <a:xfrm>
            <a:off x="5892800" y="6172207"/>
            <a:ext cx="2844800" cy="36830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97249727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reserve="1">
  <p:cSld name="[기본] 헤드라인">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9894357-1774-42FC-9F0F-26D60B96E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150" name="Title Text"/>
          <p:cNvSpPr txBox="1">
            <a:spLocks noGrp="1"/>
          </p:cNvSpPr>
          <p:nvPr>
            <p:ph type="title"/>
          </p:nvPr>
        </p:nvSpPr>
        <p:spPr>
          <a:xfrm>
            <a:off x="160769" y="0"/>
            <a:ext cx="10235923" cy="624114"/>
          </a:xfrm>
          <a:prstGeom prst="rect">
            <a:avLst/>
          </a:prstGeom>
        </p:spPr>
        <p:txBody>
          <a:bodyPr/>
          <a:lstStyle>
            <a:lvl1pPr>
              <a:defRPr sz="2200"/>
            </a:lvl1pPr>
          </a:lstStyle>
          <a:p>
            <a:r>
              <a:t>Title Text</a:t>
            </a:r>
          </a:p>
        </p:txBody>
      </p:sp>
      <p:sp>
        <p:nvSpPr>
          <p:cNvPr id="151" name="Body Level One…"/>
          <p:cNvSpPr txBox="1">
            <a:spLocks noGrp="1"/>
          </p:cNvSpPr>
          <p:nvPr>
            <p:ph type="body" sz="quarter" idx="1"/>
          </p:nvPr>
        </p:nvSpPr>
        <p:spPr>
          <a:xfrm>
            <a:off x="341649" y="796920"/>
            <a:ext cx="11519872" cy="834331"/>
          </a:xfrm>
          <a:prstGeom prst="rect">
            <a:avLst/>
          </a:prstGeom>
          <a:ln w="9525">
            <a:solidFill>
              <a:srgbClr val="A6A6A6"/>
            </a:solidFill>
            <a:round/>
          </a:ln>
        </p:spPr>
        <p:txBody>
          <a:bodyPr/>
          <a:lstStyle>
            <a:lvl1pPr marL="241795" indent="-241795">
              <a:buFont typeface="Helvetica"/>
              <a:buChar char="□"/>
              <a:defRPr sz="1600" b="1"/>
            </a:lvl1pPr>
            <a:lvl2pPr marL="360494" indent="-199298">
              <a:buFont typeface="Helvetica"/>
              <a:buChar char="-"/>
              <a:defRPr sz="1600" b="1"/>
            </a:lvl2pPr>
            <a:lvl3pPr marL="548555" indent="-212974">
              <a:buFont typeface="Helvetica"/>
              <a:buChar char="·"/>
              <a:defRPr sz="1600" b="1"/>
            </a:lvl3pPr>
            <a:lvl4pPr marL="1600200" indent="-228600">
              <a:buFont typeface="Helvetica"/>
              <a:defRPr sz="1600" b="1"/>
            </a:lvl4pPr>
            <a:lvl5pPr marL="2057400" indent="-228600">
              <a:buFont typeface="Helvetica"/>
              <a:defRPr sz="1600" b="1"/>
            </a:lvl5pPr>
          </a:lstStyle>
          <a:p>
            <a:r>
              <a:t>Body Level One</a:t>
            </a:r>
          </a:p>
          <a:p>
            <a:pPr lvl="1"/>
            <a:r>
              <a:t>Body Level Two</a:t>
            </a:r>
          </a:p>
          <a:p>
            <a:pPr lvl="2"/>
            <a:r>
              <a:t>Body Level Three</a:t>
            </a:r>
          </a:p>
          <a:p>
            <a:pPr lvl="3"/>
            <a:r>
              <a:t>Body Level Four</a:t>
            </a:r>
          </a:p>
          <a:p>
            <a:pPr lvl="4"/>
            <a:r>
              <a:t>Body Level Five</a:t>
            </a:r>
          </a:p>
        </p:txBody>
      </p:sp>
      <p:sp>
        <p:nvSpPr>
          <p:cNvPr id="152" name="텍스트 개체 틀 4"/>
          <p:cNvSpPr>
            <a:spLocks noGrp="1"/>
          </p:cNvSpPr>
          <p:nvPr>
            <p:ph type="body" sz="half" idx="13"/>
          </p:nvPr>
        </p:nvSpPr>
        <p:spPr>
          <a:xfrm>
            <a:off x="6154616" y="2447930"/>
            <a:ext cx="5673968" cy="3857627"/>
          </a:xfrm>
          <a:prstGeom prst="rect">
            <a:avLst/>
          </a:prstGeom>
        </p:spPr>
        <p:txBody>
          <a:bodyPr/>
          <a:lstStyle>
            <a:lvl1pPr marL="0" indent="0" defTabSz="844082">
              <a:lnSpc>
                <a:spcPct val="120000"/>
              </a:lnSpc>
              <a:spcBef>
                <a:spcPts val="100"/>
              </a:spcBef>
              <a:buClrTx/>
              <a:buSzTx/>
              <a:buFontTx/>
              <a:buNone/>
              <a:defRPr sz="1100">
                <a:solidFill>
                  <a:srgbClr val="808080"/>
                </a:solidFill>
              </a:defRPr>
            </a:lvl1pPr>
          </a:lstStyle>
          <a:p>
            <a:pPr marL="0" indent="0" defTabSz="844082">
              <a:lnSpc>
                <a:spcPct val="120000"/>
              </a:lnSpc>
              <a:spcBef>
                <a:spcPts val="100"/>
              </a:spcBef>
              <a:buClrTx/>
              <a:buSzTx/>
              <a:buFontTx/>
              <a:buNone/>
              <a:defRPr sz="1100">
                <a:solidFill>
                  <a:srgbClr val="808080"/>
                </a:solidFill>
              </a:defRPr>
            </a:pPr>
            <a:endParaRP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95380758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3" y="1510730"/>
            <a:ext cx="5229571" cy="4665746"/>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Title 1"/>
          <p:cNvSpPr>
            <a:spLocks noGrp="1"/>
          </p:cNvSpPr>
          <p:nvPr>
            <p:ph type="title"/>
          </p:nvPr>
        </p:nvSpPr>
        <p:spPr>
          <a:xfrm>
            <a:off x="609759" y="238133"/>
            <a:ext cx="10872444"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820" y="1510730"/>
            <a:ext cx="5309279" cy="4678738"/>
          </a:xfrm>
          <a:prstGeom prst="rect">
            <a:avLst/>
          </a:prstGeom>
        </p:spPr>
        <p:txBody>
          <a:bodyPr/>
          <a:lstStyle>
            <a:lvl1pPr>
              <a:defRPr sz="195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5420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4467B77-D102-44BA-A700-DC756D6B3D1D}" type="datetimeFigureOut">
              <a:rPr lang="it-IT" smtClean="0"/>
              <a:pPr/>
              <a:t>08/05/2019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78D82E-5E97-4694-806F-5F7451419F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61" name="Body Level One…"/>
          <p:cNvSpPr txBox="1">
            <a:spLocks noGrp="1"/>
          </p:cNvSpPr>
          <p:nvPr>
            <p:ph type="body" sz="quarter" idx="1"/>
          </p:nvPr>
        </p:nvSpPr>
        <p:spPr>
          <a:xfrm>
            <a:off x="342900" y="6338894"/>
            <a:ext cx="11521019" cy="336551"/>
          </a:xfrm>
          <a:prstGeom prst="rect">
            <a:avLst/>
          </a:prstGeom>
        </p:spPr>
        <p:txBody>
          <a:bodyPr anchor="b"/>
          <a:lstStyle>
            <a:lvl1pPr marL="0" indent="0">
              <a:lnSpc>
                <a:spcPct val="100000"/>
              </a:lnSpc>
              <a:spcBef>
                <a:spcPts val="0"/>
              </a:spcBef>
              <a:buClrTx/>
              <a:buSzTx/>
              <a:buFontTx/>
              <a:buNone/>
              <a:defRPr sz="1100"/>
            </a:lvl1pPr>
            <a:lvl2pPr marL="0" indent="457200">
              <a:lnSpc>
                <a:spcPct val="100000"/>
              </a:lnSpc>
              <a:spcBef>
                <a:spcPts val="0"/>
              </a:spcBef>
              <a:buClrTx/>
              <a:buSzTx/>
              <a:buFontTx/>
              <a:buNone/>
              <a:defRPr sz="1100"/>
            </a:lvl2pPr>
            <a:lvl3pPr marL="0" indent="914400">
              <a:lnSpc>
                <a:spcPct val="100000"/>
              </a:lnSpc>
              <a:spcBef>
                <a:spcPts val="0"/>
              </a:spcBef>
              <a:buClrTx/>
              <a:buSzTx/>
              <a:buFontTx/>
              <a:buNone/>
              <a:defRPr sz="1100"/>
            </a:lvl3pPr>
            <a:lvl4pPr marL="0" indent="1371600">
              <a:lnSpc>
                <a:spcPct val="100000"/>
              </a:lnSpc>
              <a:spcBef>
                <a:spcPts val="0"/>
              </a:spcBef>
              <a:buClrTx/>
              <a:buSzTx/>
              <a:buFontTx/>
              <a:buNone/>
              <a:defRPr sz="1100"/>
            </a:lvl4pPr>
            <a:lvl5pPr marL="0" indent="1828800">
              <a:lnSpc>
                <a:spcPct val="100000"/>
              </a:lnSpc>
              <a:spcBef>
                <a:spcPts val="0"/>
              </a:spcBef>
              <a:buClrTx/>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343273" y="80969"/>
            <a:ext cx="11520001" cy="1354147"/>
          </a:xfrm>
          <a:prstGeom prst="rect">
            <a:avLst/>
          </a:prstGeom>
        </p:spPr>
        <p:txBody>
          <a:bodyPr/>
          <a:lstStyle/>
          <a:p>
            <a:r>
              <a:t>Title Text</a:t>
            </a:r>
          </a:p>
        </p:txBody>
      </p:sp>
      <p:sp>
        <p:nvSpPr>
          <p:cNvPr id="63" name="Slide Number"/>
          <p:cNvSpPr txBox="1">
            <a:spLocks noGrp="1"/>
          </p:cNvSpPr>
          <p:nvPr>
            <p:ph type="sldNum" sz="quarter" idx="2"/>
          </p:nvPr>
        </p:nvSpPr>
        <p:spPr>
          <a:xfrm>
            <a:off x="5892800" y="6172207"/>
            <a:ext cx="2844800" cy="368301"/>
          </a:xfrm>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143060913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기본] 헤드라인">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9894357-1774-42FC-9F0F-26D60B96E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150" name="Title Text"/>
          <p:cNvSpPr txBox="1">
            <a:spLocks noGrp="1"/>
          </p:cNvSpPr>
          <p:nvPr>
            <p:ph type="title"/>
          </p:nvPr>
        </p:nvSpPr>
        <p:spPr>
          <a:xfrm>
            <a:off x="160769" y="0"/>
            <a:ext cx="10235923" cy="624114"/>
          </a:xfrm>
          <a:prstGeom prst="rect">
            <a:avLst/>
          </a:prstGeom>
        </p:spPr>
        <p:txBody>
          <a:bodyPr/>
          <a:lstStyle>
            <a:lvl1pPr>
              <a:defRPr sz="2200"/>
            </a:lvl1pPr>
          </a:lstStyle>
          <a:p>
            <a:r>
              <a:t>Title Text</a:t>
            </a:r>
          </a:p>
        </p:txBody>
      </p:sp>
      <p:sp>
        <p:nvSpPr>
          <p:cNvPr id="151" name="Body Level One…"/>
          <p:cNvSpPr txBox="1">
            <a:spLocks noGrp="1"/>
          </p:cNvSpPr>
          <p:nvPr>
            <p:ph type="body" sz="quarter" idx="1"/>
          </p:nvPr>
        </p:nvSpPr>
        <p:spPr>
          <a:xfrm>
            <a:off x="341649" y="796920"/>
            <a:ext cx="11519872" cy="834331"/>
          </a:xfrm>
          <a:prstGeom prst="rect">
            <a:avLst/>
          </a:prstGeom>
          <a:ln w="9525">
            <a:solidFill>
              <a:srgbClr val="A6A6A6"/>
            </a:solidFill>
            <a:round/>
          </a:ln>
        </p:spPr>
        <p:txBody>
          <a:bodyPr/>
          <a:lstStyle>
            <a:lvl1pPr marL="241795" indent="-241795">
              <a:buFont typeface="Helvetica"/>
              <a:buChar char="□"/>
              <a:defRPr sz="1600" b="1"/>
            </a:lvl1pPr>
            <a:lvl2pPr marL="360494" indent="-199298">
              <a:buFont typeface="Helvetica"/>
              <a:buChar char="-"/>
              <a:defRPr sz="1600" b="1"/>
            </a:lvl2pPr>
            <a:lvl3pPr marL="548555" indent="-212974">
              <a:buFont typeface="Helvetica"/>
              <a:buChar char="·"/>
              <a:defRPr sz="1600" b="1"/>
            </a:lvl3pPr>
            <a:lvl4pPr marL="1600200" indent="-228600">
              <a:buFont typeface="Helvetica"/>
              <a:defRPr sz="1600" b="1"/>
            </a:lvl4pPr>
            <a:lvl5pPr marL="2057400" indent="-228600">
              <a:buFont typeface="Helvetica"/>
              <a:defRPr sz="1600" b="1"/>
            </a:lvl5pPr>
          </a:lstStyle>
          <a:p>
            <a:r>
              <a:t>Body Level One</a:t>
            </a:r>
          </a:p>
          <a:p>
            <a:pPr lvl="1"/>
            <a:r>
              <a:t>Body Level Two</a:t>
            </a:r>
          </a:p>
          <a:p>
            <a:pPr lvl="2"/>
            <a:r>
              <a:t>Body Level Three</a:t>
            </a:r>
          </a:p>
          <a:p>
            <a:pPr lvl="3"/>
            <a:r>
              <a:t>Body Level Four</a:t>
            </a:r>
          </a:p>
          <a:p>
            <a:pPr lvl="4"/>
            <a:r>
              <a:t>Body Level Five</a:t>
            </a:r>
          </a:p>
        </p:txBody>
      </p:sp>
      <p:sp>
        <p:nvSpPr>
          <p:cNvPr id="152" name="텍스트 개체 틀 4"/>
          <p:cNvSpPr>
            <a:spLocks noGrp="1"/>
          </p:cNvSpPr>
          <p:nvPr>
            <p:ph type="body" sz="half" idx="13"/>
          </p:nvPr>
        </p:nvSpPr>
        <p:spPr>
          <a:xfrm>
            <a:off x="6154616" y="2447930"/>
            <a:ext cx="5673968" cy="3857627"/>
          </a:xfrm>
          <a:prstGeom prst="rect">
            <a:avLst/>
          </a:prstGeom>
        </p:spPr>
        <p:txBody>
          <a:bodyPr/>
          <a:lstStyle>
            <a:lvl1pPr marL="0" indent="0" defTabSz="844082">
              <a:lnSpc>
                <a:spcPct val="120000"/>
              </a:lnSpc>
              <a:spcBef>
                <a:spcPts val="100"/>
              </a:spcBef>
              <a:buClrTx/>
              <a:buSzTx/>
              <a:buFontTx/>
              <a:buNone/>
              <a:defRPr sz="1100">
                <a:solidFill>
                  <a:srgbClr val="808080"/>
                </a:solidFill>
              </a:defRPr>
            </a:lvl1pPr>
          </a:lstStyle>
          <a:p>
            <a:pPr marL="0" indent="0" defTabSz="844082">
              <a:lnSpc>
                <a:spcPct val="120000"/>
              </a:lnSpc>
              <a:spcBef>
                <a:spcPts val="100"/>
              </a:spcBef>
              <a:buClrTx/>
              <a:buSzTx/>
              <a:buFontTx/>
              <a:buNone/>
              <a:defRPr sz="1100">
                <a:solidFill>
                  <a:srgbClr val="808080"/>
                </a:solidFill>
              </a:defRPr>
            </a:pPr>
            <a:endParaRP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9135566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jp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1043147-3914-4DE1-A4EA-C7D6A373D17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D82E-5E97-4694-806F-5F7451419F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72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1043147-3914-4DE1-A4EA-C7D6A373D17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D82E-5E97-4694-806F-5F7451419F88}" type="slidenum">
              <a:rPr lang="it-IT" smtClean="0"/>
              <a:pPr/>
              <a:t>‹N›</a:t>
            </a:fld>
            <a:endParaRPr lang="it-IT"/>
          </a:p>
        </p:txBody>
      </p:sp>
    </p:spTree>
    <p:extLst>
      <p:ext uri="{BB962C8B-B14F-4D97-AF65-F5344CB8AC3E}">
        <p14:creationId xmlns:p14="http://schemas.microsoft.com/office/powerpoint/2010/main" val="22782137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0BC42-765A-4348-BF7D-7D289FAB71DE}"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9657E-F6B9-429C-B71E-BE75F4564CE2}" type="slidenum">
              <a:rPr lang="it-IT" smtClean="0">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1043147-3914-4DE1-A4EA-C7D6A373D17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2203112" cy="6858000"/>
          </a:xfrm>
          <a:prstGeom prst="rect">
            <a:avLst/>
          </a:prstGeom>
        </p:spPr>
      </p:pic>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7B77-D102-44BA-A700-DC756D6B3D1D}" type="datetimeFigureOut">
              <a:rPr lang="it-IT" smtClean="0"/>
              <a:pPr/>
              <a:t>08/05/2019</a:t>
            </a:fld>
            <a:endParaRPr lang="it-IT"/>
          </a:p>
        </p:txBody>
      </p:sp>
      <p:sp>
        <p:nvSpPr>
          <p:cNvPr id="5" name="Segnaposto piè di pagina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D82E-5E97-4694-806F-5F7451419F88}" type="slidenum">
              <a:rPr lang="it-IT" smtClean="0"/>
              <a:pPr/>
              <a:t>‹N›</a:t>
            </a:fld>
            <a:endParaRPr lang="it-IT"/>
          </a:p>
        </p:txBody>
      </p:sp>
    </p:spTree>
    <p:extLst>
      <p:ext uri="{BB962C8B-B14F-4D97-AF65-F5344CB8AC3E}">
        <p14:creationId xmlns:p14="http://schemas.microsoft.com/office/powerpoint/2010/main" val="16052208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ma.europa.eu/en/glossary/biological-medicin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ema.europa.eu/en/glossary/efficacy"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 Id="rId4" Type="http://schemas.openxmlformats.org/officeDocument/2006/relationships/image" Target="../media/image101.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11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1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Perché parliamo di </a:t>
            </a:r>
            <a:r>
              <a:rPr lang="it-IT" sz="4000" b="1" dirty="0" err="1">
                <a:solidFill>
                  <a:srgbClr val="FF0000"/>
                </a:solidFill>
                <a:latin typeface="Arial" pitchFamily="34" charset="0"/>
                <a:cs typeface="Arial" pitchFamily="34" charset="0"/>
              </a:rPr>
              <a:t>biosimilari</a:t>
            </a:r>
            <a:endParaRPr lang="it-IT" sz="4000" b="1" dirty="0">
              <a:solidFill>
                <a:srgbClr val="FF0000"/>
              </a:solidFill>
              <a:latin typeface="Arial" pitchFamily="34" charset="0"/>
              <a:cs typeface="Arial" pitchFamily="34" charset="0"/>
            </a:endParaRPr>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618" t="3122" r="29653" b="2715"/>
          <a:stretch/>
        </p:blipFill>
        <p:spPr>
          <a:xfrm>
            <a:off x="4079776" y="1411177"/>
            <a:ext cx="3600400" cy="4266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 y="-15153"/>
            <a:ext cx="2207568" cy="1577193"/>
          </a:xfrm>
          <a:prstGeom prst="rect">
            <a:avLst/>
          </a:prstGeom>
          <a:noFill/>
          <a:ln w="9525">
            <a:noFill/>
            <a:miter lim="800000"/>
            <a:headEnd/>
            <a:tailEnd/>
          </a:ln>
        </p:spPr>
      </p:pic>
      <p:sp>
        <p:nvSpPr>
          <p:cNvPr id="4" name="Rettangolo 3"/>
          <p:cNvSpPr/>
          <p:nvPr/>
        </p:nvSpPr>
        <p:spPr>
          <a:xfrm>
            <a:off x="2999656" y="2136338"/>
            <a:ext cx="5904656" cy="2585323"/>
          </a:xfrm>
          <a:prstGeom prst="rect">
            <a:avLst/>
          </a:prstGeom>
        </p:spPr>
        <p:txBody>
          <a:bodyPr wrap="square">
            <a:spAutoFit/>
          </a:bodyPr>
          <a:lstStyle/>
          <a:p>
            <a:r>
              <a:rPr lang="en-US" b="1" dirty="0">
                <a:latin typeface="Arial" pitchFamily="34" charset="0"/>
                <a:cs typeface="Arial" pitchFamily="34" charset="0"/>
              </a:rPr>
              <a:t>A </a:t>
            </a:r>
            <a:r>
              <a:rPr lang="en-US" b="1" dirty="0" err="1">
                <a:latin typeface="Arial" pitchFamily="34" charset="0"/>
                <a:cs typeface="Arial" pitchFamily="34" charset="0"/>
              </a:rPr>
              <a:t>biosimilar</a:t>
            </a:r>
            <a:r>
              <a:rPr lang="en-US" b="1" dirty="0">
                <a:latin typeface="Arial" pitchFamily="34" charset="0"/>
                <a:cs typeface="Arial" pitchFamily="34" charset="0"/>
              </a:rPr>
              <a:t> is a </a:t>
            </a:r>
            <a:r>
              <a:rPr lang="en-US" b="1" dirty="0">
                <a:latin typeface="Arial" pitchFamily="34" charset="0"/>
                <a:cs typeface="Arial" pitchFamily="34" charset="0"/>
                <a:hlinkClick r:id="rId3" tooltip="A medicine whose active substance is made by a living organism."/>
              </a:rPr>
              <a:t>biological medicine</a:t>
            </a:r>
            <a:r>
              <a:rPr lang="en-US" b="1" dirty="0">
                <a:latin typeface="Arial" pitchFamily="34" charset="0"/>
                <a:cs typeface="Arial" pitchFamily="34" charset="0"/>
              </a:rPr>
              <a:t> highly similar to another already approved </a:t>
            </a:r>
            <a:r>
              <a:rPr lang="en-US" b="1" dirty="0">
                <a:latin typeface="Arial" pitchFamily="34" charset="0"/>
                <a:cs typeface="Arial" pitchFamily="34" charset="0"/>
                <a:hlinkClick r:id="rId3" tooltip="A medicine whose active substance is made by a living organism."/>
              </a:rPr>
              <a:t>biological medicine</a:t>
            </a:r>
            <a:r>
              <a:rPr lang="en-US" b="1" dirty="0">
                <a:latin typeface="Arial" pitchFamily="34" charset="0"/>
                <a:cs typeface="Arial" pitchFamily="34" charset="0"/>
              </a:rPr>
              <a:t> (the 'reference medicine'). </a:t>
            </a:r>
            <a:r>
              <a:rPr lang="en-US" b="1" dirty="0" err="1">
                <a:latin typeface="Arial" pitchFamily="34" charset="0"/>
                <a:cs typeface="Arial" pitchFamily="34" charset="0"/>
              </a:rPr>
              <a:t>Biosimilars</a:t>
            </a:r>
            <a:r>
              <a:rPr lang="en-US" b="1" dirty="0">
                <a:latin typeface="Arial" pitchFamily="34" charset="0"/>
                <a:cs typeface="Arial" pitchFamily="34" charset="0"/>
              </a:rPr>
              <a:t> are approved according to the same standards of pharmaceutical quality, safety and </a:t>
            </a:r>
            <a:r>
              <a:rPr lang="en-US" b="1" dirty="0">
                <a:latin typeface="Arial" pitchFamily="34" charset="0"/>
                <a:cs typeface="Arial" pitchFamily="34" charset="0"/>
                <a:hlinkClick r:id="rId4" tooltip="The measurement of a medicine's desired effect under ideal conditions, such as in a clinical trial."/>
              </a:rPr>
              <a:t>efficacy</a:t>
            </a:r>
            <a:r>
              <a:rPr lang="en-US" b="1" dirty="0">
                <a:latin typeface="Arial" pitchFamily="34" charset="0"/>
                <a:cs typeface="Arial" pitchFamily="34" charset="0"/>
              </a:rPr>
              <a:t> that apply to all </a:t>
            </a:r>
            <a:r>
              <a:rPr lang="en-US" b="1" dirty="0">
                <a:latin typeface="Arial" pitchFamily="34" charset="0"/>
                <a:cs typeface="Arial" pitchFamily="34" charset="0"/>
                <a:hlinkClick r:id="rId3" tooltip="A medicine whose active substance is made by a living organism."/>
              </a:rPr>
              <a:t>biological medicines</a:t>
            </a:r>
            <a:r>
              <a:rPr lang="en-US" b="1" dirty="0">
                <a:latin typeface="Arial" pitchFamily="34" charset="0"/>
                <a:cs typeface="Arial" pitchFamily="34" charset="0"/>
              </a:rPr>
              <a:t>. The European Medicines Agency (EMA) is responsible for evaluating the majority of applications to market </a:t>
            </a:r>
            <a:r>
              <a:rPr lang="en-US" b="1" dirty="0" err="1">
                <a:latin typeface="Arial" pitchFamily="34" charset="0"/>
                <a:cs typeface="Arial" pitchFamily="34" charset="0"/>
              </a:rPr>
              <a:t>biosimilars</a:t>
            </a:r>
            <a:r>
              <a:rPr lang="en-US" b="1" dirty="0">
                <a:latin typeface="Arial" pitchFamily="34" charset="0"/>
                <a:cs typeface="Arial" pitchFamily="34" charset="0"/>
              </a:rPr>
              <a:t> in the European Union (EU).</a:t>
            </a:r>
            <a:endParaRPr lang="it-IT" dirty="0">
              <a:latin typeface="Arial" pitchFamily="34" charset="0"/>
              <a:cs typeface="Arial" pitchFamily="34" charset="0"/>
            </a:endParaRPr>
          </a:p>
        </p:txBody>
      </p:sp>
      <p:sp>
        <p:nvSpPr>
          <p:cNvPr id="1026" name="AutoShape 2" descr="EMA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EMA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47528" y="-27384"/>
            <a:ext cx="8568952" cy="1470025"/>
          </a:xfrm>
        </p:spPr>
        <p:txBody>
          <a:bodyPr>
            <a:noAutofit/>
          </a:bodyPr>
          <a:lstStyle/>
          <a:p>
            <a:pPr algn="l"/>
            <a:r>
              <a:rPr lang="it-IT" sz="2000" b="1" dirty="0">
                <a:latin typeface="Arial" pitchFamily="34" charset="0"/>
                <a:cs typeface="Arial" pitchFamily="34" charset="0"/>
              </a:rPr>
              <a:t>All’articolo 15 del decreto-legge 6 luglio 2012,  n. 95, convertito, con </a:t>
            </a:r>
            <a:r>
              <a:rPr lang="it-IT" sz="2000" b="1" dirty="0" err="1">
                <a:latin typeface="Arial" pitchFamily="34" charset="0"/>
                <a:cs typeface="Arial" pitchFamily="34" charset="0"/>
              </a:rPr>
              <a:t>modicazioni</a:t>
            </a:r>
            <a:r>
              <a:rPr lang="it-IT" sz="2000" b="1" dirty="0">
                <a:latin typeface="Arial" pitchFamily="34" charset="0"/>
                <a:cs typeface="Arial" pitchFamily="34" charset="0"/>
              </a:rPr>
              <a:t>, dalla legge 7 agosto 2012, n. 135, dopo il comma 11 </a:t>
            </a:r>
            <a:r>
              <a:rPr lang="it-IT" sz="2000" b="1" dirty="0" err="1">
                <a:latin typeface="Arial" pitchFamily="34" charset="0"/>
                <a:cs typeface="Arial" pitchFamily="34" charset="0"/>
              </a:rPr>
              <a:t>-ter</a:t>
            </a:r>
            <a:r>
              <a:rPr lang="it-IT" sz="2000" b="1" dirty="0">
                <a:latin typeface="Arial" pitchFamily="34" charset="0"/>
                <a:cs typeface="Arial" pitchFamily="34" charset="0"/>
              </a:rPr>
              <a:t> è inserito il seguente:</a:t>
            </a:r>
          </a:p>
        </p:txBody>
      </p:sp>
      <p:sp>
        <p:nvSpPr>
          <p:cNvPr id="4" name="Rettangolo 3"/>
          <p:cNvSpPr/>
          <p:nvPr/>
        </p:nvSpPr>
        <p:spPr>
          <a:xfrm>
            <a:off x="1991544" y="1628801"/>
            <a:ext cx="8208912" cy="4401205"/>
          </a:xfrm>
          <a:prstGeom prst="rect">
            <a:avLst/>
          </a:prstGeom>
        </p:spPr>
        <p:txBody>
          <a:bodyPr wrap="square">
            <a:spAutoFit/>
          </a:bodyPr>
          <a:lstStyle/>
          <a:p>
            <a:r>
              <a:rPr lang="it-IT" sz="2000" i="1" dirty="0">
                <a:solidFill>
                  <a:prstClr val="black"/>
                </a:solidFill>
              </a:rPr>
              <a:t>a</a:t>
            </a:r>
            <a:r>
              <a:rPr lang="it-IT" sz="2000" dirty="0">
                <a:solidFill>
                  <a:prstClr val="black"/>
                </a:solidFill>
              </a:rPr>
              <a:t>) le procedure </a:t>
            </a:r>
            <a:r>
              <a:rPr lang="it-IT" sz="2000" dirty="0">
                <a:solidFill>
                  <a:prstClr val="black"/>
                </a:solidFill>
                <a:latin typeface="Arial" pitchFamily="34" charset="0"/>
                <a:cs typeface="Arial" pitchFamily="34" charset="0"/>
              </a:rPr>
              <a:t>pubbliche</a:t>
            </a:r>
            <a:r>
              <a:rPr lang="it-IT" sz="2000" dirty="0">
                <a:solidFill>
                  <a:prstClr val="black"/>
                </a:solidFill>
              </a:rPr>
              <a:t> di acquisto devono svolgersi mediante utilizzo di accordi-quadro con tutti gli operatori economici quando i medicinali sono più di tre a base del medesimo principio attivo. A tal fine le centrali regionali d’acquisto predispongono un lotto unico per la costituzione del quale si devono considerare lo specifico principio attivo (ATC di V livello), i medesimi dosaggio e via di somministrazione; </a:t>
            </a:r>
          </a:p>
          <a:p>
            <a:endParaRPr lang="it-IT" sz="2000" dirty="0">
              <a:solidFill>
                <a:prstClr val="black"/>
              </a:solidFill>
            </a:endParaRPr>
          </a:p>
          <a:p>
            <a:r>
              <a:rPr lang="it-IT" sz="2000" i="1" dirty="0">
                <a:solidFill>
                  <a:prstClr val="black"/>
                </a:solidFill>
              </a:rPr>
              <a:t>b) al fine di garantire un’effettiva razionalizzazione </a:t>
            </a:r>
            <a:r>
              <a:rPr lang="it-IT" sz="2000" dirty="0">
                <a:solidFill>
                  <a:prstClr val="black"/>
                </a:solidFill>
              </a:rPr>
              <a:t>della spesa e nel contempo un’ampia disponibilità delle terapie, i pazienti devono essere trattati con uno dei primi tre farmaci nella graduatoria dell’accordo-quadro, classificati secondo il criterio del minor prezzo o dell’offerta economicamente più vantaggiosa. Il medico è comunque libero di prescrivere il farmaco, tra quelli inclusi nella procedura di cui alla lettera </a:t>
            </a:r>
            <a:r>
              <a:rPr lang="it-IT" sz="2000" i="1" dirty="0">
                <a:solidFill>
                  <a:prstClr val="black"/>
                </a:solidFill>
              </a:rPr>
              <a:t>a) , ritenuto idoneo a garantire</a:t>
            </a:r>
          </a:p>
          <a:p>
            <a:r>
              <a:rPr lang="it-IT" sz="2000" dirty="0">
                <a:solidFill>
                  <a:prstClr val="black"/>
                </a:solidFill>
              </a:rPr>
              <a:t>la continuità terapeutica ai pazienti</a:t>
            </a:r>
          </a:p>
        </p:txBody>
      </p:sp>
      <p:sp>
        <p:nvSpPr>
          <p:cNvPr id="5" name="CasellaDiTesto 4"/>
          <p:cNvSpPr txBox="1"/>
          <p:nvPr/>
        </p:nvSpPr>
        <p:spPr>
          <a:xfrm>
            <a:off x="7030744" y="6453336"/>
            <a:ext cx="3313728" cy="369332"/>
          </a:xfrm>
          <a:prstGeom prst="rect">
            <a:avLst/>
          </a:prstGeom>
          <a:noFill/>
        </p:spPr>
        <p:txBody>
          <a:bodyPr wrap="none" rtlCol="0">
            <a:spAutoFit/>
          </a:bodyPr>
          <a:lstStyle/>
          <a:p>
            <a:r>
              <a:rPr lang="it-IT" b="1" dirty="0">
                <a:solidFill>
                  <a:prstClr val="black"/>
                </a:solidFill>
                <a:latin typeface="Arial" pitchFamily="34" charset="0"/>
                <a:cs typeface="Arial" pitchFamily="34" charset="0"/>
              </a:rPr>
              <a:t>Gazzetta Ufficiale 21.12.2016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0" y="2608312"/>
            <a:ext cx="9144000" cy="1468760"/>
          </a:xfrm>
        </p:spPr>
        <p:txBody>
          <a:bodyPr>
            <a:normAutofit/>
          </a:bodyPr>
          <a:lstStyle/>
          <a:p>
            <a:pPr algn="ctr">
              <a:buNone/>
            </a:pPr>
            <a:r>
              <a:rPr lang="it-IT" sz="3600" b="1" dirty="0" err="1">
                <a:latin typeface="Arial" pitchFamily="34" charset="0"/>
                <a:cs typeface="Arial" pitchFamily="34" charset="0"/>
              </a:rPr>
              <a:t>Real</a:t>
            </a:r>
            <a:r>
              <a:rPr lang="it-IT" sz="3600" b="1" dirty="0">
                <a:latin typeface="Arial" pitchFamily="34" charset="0"/>
                <a:cs typeface="Arial" pitchFamily="34" charset="0"/>
              </a:rPr>
              <a:t> life</a:t>
            </a:r>
          </a:p>
        </p:txBody>
      </p:sp>
      <p:sp>
        <p:nvSpPr>
          <p:cNvPr id="5" name="Titolo 1"/>
          <p:cNvSpPr>
            <a:spLocks noGrp="1"/>
          </p:cNvSpPr>
          <p:nvPr>
            <p:ph type="title"/>
          </p:nvPr>
        </p:nvSpPr>
        <p:spPr>
          <a:xfrm>
            <a:off x="1524000" y="274638"/>
            <a:ext cx="9144000" cy="1143000"/>
          </a:xfrm>
        </p:spPr>
        <p:txBody>
          <a:bodyPr/>
          <a:lstStyle/>
          <a:p>
            <a:r>
              <a:rPr lang="it-IT" sz="4000" b="1" dirty="0">
                <a:solidFill>
                  <a:srgbClr val="FF0000"/>
                </a:solidFill>
                <a:latin typeface="Arial" pitchFamily="34" charset="0"/>
                <a:cs typeface="Arial" pitchFamily="34" charset="0"/>
              </a:rPr>
              <a:t>Workshop 2</a:t>
            </a:r>
            <a:endParaRPr lang="it-IT" b="1" dirty="0">
              <a:solidFill>
                <a:srgbClr val="FF0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74638"/>
            <a:ext cx="9144000" cy="1143000"/>
          </a:xfrm>
        </p:spPr>
        <p:txBody>
          <a:bodyPr>
            <a:normAutofit/>
          </a:bodyPr>
          <a:lstStyle/>
          <a:p>
            <a:r>
              <a:rPr lang="it-IT" sz="4000" b="1" dirty="0">
                <a:solidFill>
                  <a:srgbClr val="FF0000"/>
                </a:solidFill>
                <a:latin typeface="Arial" pitchFamily="34" charset="0"/>
                <a:cs typeface="Arial" pitchFamily="34" charset="0"/>
              </a:rPr>
              <a:t>Cosa pensi nei </a:t>
            </a:r>
            <a:r>
              <a:rPr lang="it-IT" sz="4000" b="1" dirty="0" err="1">
                <a:solidFill>
                  <a:srgbClr val="FF0000"/>
                </a:solidFill>
                <a:latin typeface="Arial" pitchFamily="34" charset="0"/>
                <a:cs typeface="Arial" pitchFamily="34" charset="0"/>
              </a:rPr>
              <a:t>biosimilari</a:t>
            </a:r>
            <a:r>
              <a:rPr lang="it-IT" sz="4000" b="1" dirty="0">
                <a:solidFill>
                  <a:srgbClr val="FF0000"/>
                </a:solidFill>
                <a:latin typeface="Arial" pitchFamily="34" charset="0"/>
                <a:cs typeface="Arial" pitchFamily="34" charset="0"/>
              </a:rPr>
              <a:t>?</a:t>
            </a:r>
          </a:p>
        </p:txBody>
      </p:sp>
      <p:sp>
        <p:nvSpPr>
          <p:cNvPr id="3" name="Segnaposto contenuto 2"/>
          <p:cNvSpPr>
            <a:spLocks noGrp="1"/>
          </p:cNvSpPr>
          <p:nvPr>
            <p:ph idx="1"/>
          </p:nvPr>
        </p:nvSpPr>
        <p:spPr>
          <a:xfrm>
            <a:off x="1919536" y="2060848"/>
            <a:ext cx="8136904" cy="3556988"/>
          </a:xfrm>
        </p:spPr>
        <p:txBody>
          <a:bodyPr>
            <a:normAutofit/>
          </a:bodyPr>
          <a:lstStyle/>
          <a:p>
            <a:pPr marL="514350" indent="-514350">
              <a:buFont typeface="+mj-lt"/>
              <a:buAutoNum type="arabicPeriod"/>
            </a:pPr>
            <a:r>
              <a:rPr lang="it-IT" sz="2800" b="1" dirty="0">
                <a:latin typeface="Arial" pitchFamily="34" charset="0"/>
                <a:cs typeface="Arial" pitchFamily="34" charset="0"/>
              </a:rPr>
              <a:t>Funzionano in modo differente dall’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a:p>
            <a:pPr marL="514350" indent="-514350">
              <a:buFont typeface="+mj-lt"/>
              <a:buAutoNum type="arabicPeriod"/>
            </a:pPr>
            <a:r>
              <a:rPr lang="it-IT" sz="2800" b="1" dirty="0">
                <a:latin typeface="Arial" pitchFamily="34" charset="0"/>
                <a:cs typeface="Arial" pitchFamily="34" charset="0"/>
              </a:rPr>
              <a:t>Possono avere una </a:t>
            </a:r>
            <a:r>
              <a:rPr lang="it-IT" sz="2800" b="1" dirty="0" err="1">
                <a:latin typeface="Arial" pitchFamily="34" charset="0"/>
                <a:cs typeface="Arial" pitchFamily="34" charset="0"/>
              </a:rPr>
              <a:t>immunogenicità</a:t>
            </a:r>
            <a:r>
              <a:rPr lang="it-IT" sz="2800" b="1" dirty="0">
                <a:latin typeface="Arial" pitchFamily="34" charset="0"/>
                <a:cs typeface="Arial" pitchFamily="34" charset="0"/>
              </a:rPr>
              <a:t> diversa dall’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a:p>
            <a:pPr marL="514350" indent="-514350">
              <a:buFont typeface="+mj-lt"/>
              <a:buAutoNum type="arabicPeriod"/>
            </a:pPr>
            <a:r>
              <a:rPr lang="it-IT" sz="2800" b="1" dirty="0">
                <a:latin typeface="Arial" pitchFamily="34" charset="0"/>
                <a:cs typeface="Arial" pitchFamily="34" charset="0"/>
              </a:rPr>
              <a:t>Sono economicamente vantaggiosi? </a:t>
            </a:r>
          </a:p>
          <a:p>
            <a:pPr marL="514350" indent="-514350">
              <a:buFont typeface="+mj-lt"/>
              <a:buAutoNum type="arabicPeriod"/>
            </a:pPr>
            <a:r>
              <a:rPr lang="it-IT" sz="2800" b="1" dirty="0">
                <a:latin typeface="Arial" pitchFamily="34" charset="0"/>
                <a:cs typeface="Arial" pitchFamily="34" charset="0"/>
              </a:rPr>
              <a:t>Avranno indicazioni più ampie dell’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74638"/>
            <a:ext cx="9144000" cy="1143000"/>
          </a:xfrm>
        </p:spPr>
        <p:txBody>
          <a:bodyPr>
            <a:normAutofit/>
          </a:bodyPr>
          <a:lstStyle/>
          <a:p>
            <a:r>
              <a:rPr lang="it-IT" sz="4000" b="1" dirty="0">
                <a:solidFill>
                  <a:srgbClr val="FF0000"/>
                </a:solidFill>
                <a:latin typeface="Arial" pitchFamily="34" charset="0"/>
                <a:cs typeface="Arial" pitchFamily="34" charset="0"/>
              </a:rPr>
              <a:t>Quanto hai fiducia nei </a:t>
            </a:r>
            <a:r>
              <a:rPr lang="it-IT" sz="4000" b="1" dirty="0" err="1">
                <a:solidFill>
                  <a:srgbClr val="FF0000"/>
                </a:solidFill>
                <a:latin typeface="Arial" pitchFamily="34" charset="0"/>
                <a:cs typeface="Arial" pitchFamily="34" charset="0"/>
              </a:rPr>
              <a:t>biosimilari</a:t>
            </a:r>
            <a:r>
              <a:rPr lang="it-IT" sz="4000" b="1" dirty="0">
                <a:solidFill>
                  <a:srgbClr val="FF0000"/>
                </a:solidFill>
                <a:latin typeface="Arial" pitchFamily="34" charset="0"/>
                <a:cs typeface="Arial" pitchFamily="34" charset="0"/>
              </a:rPr>
              <a:t>?</a:t>
            </a:r>
          </a:p>
        </p:txBody>
      </p:sp>
      <p:sp>
        <p:nvSpPr>
          <p:cNvPr id="3" name="Segnaposto contenuto 2"/>
          <p:cNvSpPr>
            <a:spLocks noGrp="1"/>
          </p:cNvSpPr>
          <p:nvPr>
            <p:ph idx="1"/>
          </p:nvPr>
        </p:nvSpPr>
        <p:spPr>
          <a:xfrm>
            <a:off x="4213448" y="2060848"/>
            <a:ext cx="5266928" cy="3556988"/>
          </a:xfrm>
        </p:spPr>
        <p:txBody>
          <a:bodyPr/>
          <a:lstStyle/>
          <a:p>
            <a:r>
              <a:rPr lang="it-IT" b="1" dirty="0">
                <a:latin typeface="Arial" pitchFamily="34" charset="0"/>
                <a:cs typeface="Arial" pitchFamily="34" charset="0"/>
              </a:rPr>
              <a:t>Totalmente</a:t>
            </a:r>
          </a:p>
          <a:p>
            <a:r>
              <a:rPr lang="it-IT" b="1" dirty="0">
                <a:latin typeface="Arial" pitchFamily="34" charset="0"/>
                <a:cs typeface="Arial" pitchFamily="34" charset="0"/>
              </a:rPr>
              <a:t>Molto</a:t>
            </a:r>
          </a:p>
          <a:p>
            <a:r>
              <a:rPr lang="it-IT" b="1" dirty="0">
                <a:latin typeface="Arial" pitchFamily="34" charset="0"/>
                <a:cs typeface="Arial" pitchFamily="34" charset="0"/>
              </a:rPr>
              <a:t>Abbastanza </a:t>
            </a:r>
          </a:p>
          <a:p>
            <a:r>
              <a:rPr lang="it-IT" b="1" dirty="0">
                <a:latin typeface="Arial" pitchFamily="34" charset="0"/>
                <a:cs typeface="Arial" pitchFamily="34" charset="0"/>
              </a:rPr>
              <a:t>Poco</a:t>
            </a:r>
          </a:p>
          <a:p>
            <a:r>
              <a:rPr lang="it-IT" b="1" dirty="0">
                <a:latin typeface="Arial" pitchFamily="34" charset="0"/>
                <a:cs typeface="Arial" pitchFamily="34" charset="0"/>
              </a:rPr>
              <a:t>Per nulla</a:t>
            </a:r>
          </a:p>
          <a:p>
            <a:endParaRPr lang="it-IT" b="1" dirty="0">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645738" y="1484784"/>
            <a:ext cx="8818050" cy="3672408"/>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359696" y="692696"/>
            <a:ext cx="8229055" cy="4896544"/>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3" cstate="print"/>
          <a:srcRect/>
          <a:stretch>
            <a:fillRect/>
          </a:stretch>
        </p:blipFill>
        <p:spPr bwMode="auto">
          <a:xfrm>
            <a:off x="335360" y="764704"/>
            <a:ext cx="2939349" cy="1224136"/>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3"/>
          <p:cNvSpPr/>
          <p:nvPr/>
        </p:nvSpPr>
        <p:spPr>
          <a:xfrm>
            <a:off x="2554946" y="2255497"/>
            <a:ext cx="57149" cy="3352578"/>
          </a:xfrm>
          <a:custGeom>
            <a:avLst/>
            <a:gdLst>
              <a:gd name="connsiteX0" fmla="*/ 14287 w 57149"/>
              <a:gd name="connsiteY0" fmla="*/ 3338291 h 3352578"/>
              <a:gd name="connsiteX1" fmla="*/ 14288 w 57149"/>
              <a:gd name="connsiteY1" fmla="*/ 14287 h 3352578"/>
            </a:gdLst>
            <a:ahLst/>
            <a:cxnLst>
              <a:cxn ang="0">
                <a:pos x="connsiteX0" y="connsiteY0"/>
              </a:cxn>
              <a:cxn ang="1">
                <a:pos x="connsiteX1" y="connsiteY1"/>
              </a:cxn>
            </a:cxnLst>
            <a:rect l="l" t="t" r="r" b="b"/>
            <a:pathLst>
              <a:path w="57149" h="3352578">
                <a:moveTo>
                  <a:pt x="14287" y="3338291"/>
                </a:moveTo>
                <a:lnTo>
                  <a:pt x="14288"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2503085" y="5579501"/>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503085" y="5164271"/>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2503085" y="4748635"/>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503085" y="4332998"/>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503085" y="3917363"/>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503085" y="3501726"/>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503085" y="3086090"/>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503085" y="2670454"/>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2503085" y="2254817"/>
            <a:ext cx="78451" cy="57149"/>
          </a:xfrm>
          <a:custGeom>
            <a:avLst/>
            <a:gdLst>
              <a:gd name="connsiteX0" fmla="*/ 14287 w 78451"/>
              <a:gd name="connsiteY0" fmla="*/ 14287 h 57149"/>
              <a:gd name="connsiteX1" fmla="*/ 64163 w 78451"/>
              <a:gd name="connsiteY1" fmla="*/ 14287 h 57149"/>
            </a:gdLst>
            <a:ahLst/>
            <a:cxnLst>
              <a:cxn ang="0">
                <a:pos x="connsiteX0" y="connsiteY0"/>
              </a:cxn>
              <a:cxn ang="1">
                <a:pos x="connsiteX1" y="connsiteY1"/>
              </a:cxn>
            </a:cxnLst>
            <a:rect l="l" t="t" r="r" b="b"/>
            <a:pathLst>
              <a:path w="78451" h="57149">
                <a:moveTo>
                  <a:pt x="14287" y="14287"/>
                </a:moveTo>
                <a:lnTo>
                  <a:pt x="64163" y="14287"/>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2554946" y="5579502"/>
            <a:ext cx="7546785" cy="57149"/>
          </a:xfrm>
          <a:custGeom>
            <a:avLst/>
            <a:gdLst>
              <a:gd name="connsiteX0" fmla="*/ 14287 w 7546785"/>
              <a:gd name="connsiteY0" fmla="*/ 14287 h 57149"/>
              <a:gd name="connsiteX1" fmla="*/ 7532497 w 7546785"/>
              <a:gd name="connsiteY1" fmla="*/ 14288 h 57149"/>
            </a:gdLst>
            <a:ahLst/>
            <a:cxnLst>
              <a:cxn ang="0">
                <a:pos x="connsiteX0" y="connsiteY0"/>
              </a:cxn>
              <a:cxn ang="1">
                <a:pos x="connsiteX1" y="connsiteY1"/>
              </a:cxn>
            </a:cxnLst>
            <a:rect l="l" t="t" r="r" b="b"/>
            <a:pathLst>
              <a:path w="7546785" h="57149">
                <a:moveTo>
                  <a:pt x="14287" y="14287"/>
                </a:moveTo>
                <a:lnTo>
                  <a:pt x="7532497" y="14288"/>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2552961"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4057565"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5562169"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7066771"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8571375"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10071822" y="5579908"/>
            <a:ext cx="57149" cy="85319"/>
          </a:xfrm>
          <a:custGeom>
            <a:avLst/>
            <a:gdLst>
              <a:gd name="connsiteX0" fmla="*/ 14287 w 57149"/>
              <a:gd name="connsiteY0" fmla="*/ 14287 h 85319"/>
              <a:gd name="connsiteX1" fmla="*/ 14287 w 57149"/>
              <a:gd name="connsiteY1" fmla="*/ 71031 h 85319"/>
            </a:gdLst>
            <a:ahLst/>
            <a:cxnLst>
              <a:cxn ang="0">
                <a:pos x="connsiteX0" y="connsiteY0"/>
              </a:cxn>
              <a:cxn ang="1">
                <a:pos x="connsiteX1" y="connsiteY1"/>
              </a:cxn>
            </a:cxnLst>
            <a:rect l="l" t="t" r="r" b="b"/>
            <a:pathLst>
              <a:path w="57149" h="85319">
                <a:moveTo>
                  <a:pt x="14287" y="14287"/>
                </a:moveTo>
                <a:lnTo>
                  <a:pt x="14287" y="71031"/>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921000" y="1981200"/>
            <a:ext cx="152400" cy="152400"/>
          </a:xfrm>
          <a:prstGeom prst="rect">
            <a:avLst/>
          </a:prstGeom>
          <a:noFill/>
        </p:spPr>
      </p:pic>
      <p:pic>
        <p:nvPicPr>
          <p:cNvPr id="21" name="Picture 3"/>
          <p:cNvPicPr>
            <a:picLocks noChangeAspect="1" noChangeArrowheads="1"/>
          </p:cNvPicPr>
          <p:nvPr/>
        </p:nvPicPr>
        <p:blipFill>
          <a:blip r:embed="rId3" cstate="print"/>
          <a:srcRect/>
          <a:stretch>
            <a:fillRect/>
          </a:stretch>
        </p:blipFill>
        <p:spPr bwMode="auto">
          <a:xfrm>
            <a:off x="2921000" y="2311400"/>
            <a:ext cx="152400" cy="139700"/>
          </a:xfrm>
          <a:prstGeom prst="rect">
            <a:avLst/>
          </a:prstGeom>
          <a:noFill/>
        </p:spPr>
      </p:pic>
      <p:pic>
        <p:nvPicPr>
          <p:cNvPr id="22" name="Picture 3"/>
          <p:cNvPicPr>
            <a:picLocks noChangeAspect="1" noChangeArrowheads="1"/>
          </p:cNvPicPr>
          <p:nvPr/>
        </p:nvPicPr>
        <p:blipFill>
          <a:blip r:embed="rId4" cstate="print"/>
          <a:srcRect/>
          <a:stretch>
            <a:fillRect/>
          </a:stretch>
        </p:blipFill>
        <p:spPr bwMode="auto">
          <a:xfrm>
            <a:off x="2743200" y="2755900"/>
            <a:ext cx="7162800" cy="2857500"/>
          </a:xfrm>
          <a:prstGeom prst="rect">
            <a:avLst/>
          </a:prstGeom>
          <a:noFill/>
        </p:spPr>
      </p:pic>
      <p:sp>
        <p:nvSpPr>
          <p:cNvPr id="2" name="TextBox 1"/>
          <p:cNvSpPr txBox="1"/>
          <p:nvPr/>
        </p:nvSpPr>
        <p:spPr>
          <a:xfrm rot="16200000">
            <a:off x="1276251" y="3958976"/>
            <a:ext cx="1333698"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Arial" pitchFamily="34" charset="0"/>
                <a:cs typeface="Arial" pitchFamily="34" charset="0"/>
              </a:rPr>
              <a:t>Percent (%) </a:t>
            </a:r>
          </a:p>
        </p:txBody>
      </p:sp>
      <p:sp>
        <p:nvSpPr>
          <p:cNvPr id="24" name="TextBox 1"/>
          <p:cNvSpPr txBox="1"/>
          <p:nvPr/>
        </p:nvSpPr>
        <p:spPr>
          <a:xfrm>
            <a:off x="2527300" y="6565901"/>
            <a:ext cx="4270400" cy="174407"/>
          </a:xfrm>
          <a:prstGeom prst="rect">
            <a:avLst/>
          </a:prstGeom>
          <a:noFill/>
        </p:spPr>
        <p:txBody>
          <a:bodyPr wrap="none" lIns="0" tIns="0" rIns="0" rtlCol="0">
            <a:spAutoFit/>
          </a:bodyPr>
          <a:lstStyle/>
          <a:p>
            <a:pPr>
              <a:lnSpc>
                <a:spcPts val="1000"/>
              </a:lnSpc>
            </a:pPr>
            <a:r>
              <a:rPr lang="en-US" altLang="zh-CN" sz="900" b="1" dirty="0">
                <a:solidFill>
                  <a:srgbClr val="000000"/>
                </a:solidFill>
                <a:latin typeface="Arial" pitchFamily="34" charset="0"/>
                <a:cs typeface="Arial" pitchFamily="34" charset="0"/>
              </a:rPr>
              <a:t>Danese S, </a:t>
            </a:r>
            <a:r>
              <a:rPr lang="en-US" altLang="zh-CN" sz="900" b="1" i="1" dirty="0">
                <a:solidFill>
                  <a:srgbClr val="000000"/>
                </a:solidFill>
                <a:latin typeface="Arial" pitchFamily="34" charset="0"/>
                <a:cs typeface="Arial" pitchFamily="34" charset="0"/>
              </a:rPr>
              <a:t>et al. J Crohns Coli/s </a:t>
            </a:r>
            <a:r>
              <a:rPr lang="en-US" altLang="zh-CN" sz="900" b="1" dirty="0">
                <a:solidFill>
                  <a:srgbClr val="000000"/>
                </a:solidFill>
                <a:latin typeface="Arial" pitchFamily="34" charset="0"/>
                <a:cs typeface="Arial" pitchFamily="34" charset="0"/>
              </a:rPr>
              <a:t>2016. Manuscript Doi:10.1093/ecco-jcc/jjw090 </a:t>
            </a:r>
          </a:p>
        </p:txBody>
      </p:sp>
      <p:sp>
        <p:nvSpPr>
          <p:cNvPr id="25" name="TextBox 1"/>
          <p:cNvSpPr txBox="1"/>
          <p:nvPr/>
        </p:nvSpPr>
        <p:spPr>
          <a:xfrm>
            <a:off x="1524000" y="531090"/>
            <a:ext cx="9144000" cy="1354217"/>
          </a:xfrm>
          <a:prstGeom prst="rect">
            <a:avLst/>
          </a:prstGeom>
          <a:noFill/>
        </p:spPr>
        <p:txBody>
          <a:bodyPr wrap="square" lIns="0" tIns="0" rIns="0" rtlCol="0">
            <a:spAutoFit/>
          </a:bodyPr>
          <a:lstStyle/>
          <a:p>
            <a:pPr algn="ctr">
              <a:lnSpc>
                <a:spcPts val="4400"/>
              </a:lnSpc>
              <a:tabLst>
                <a:tab pos="1625600" algn="l"/>
              </a:tabLst>
            </a:pPr>
            <a:r>
              <a:rPr lang="en-US" altLang="zh-CN" sz="3600" b="1" dirty="0">
                <a:solidFill>
                  <a:srgbClr val="FF0000"/>
                </a:solidFill>
                <a:latin typeface="Arial" pitchFamily="34" charset="0"/>
                <a:cs typeface="Arial" pitchFamily="34" charset="0"/>
              </a:rPr>
              <a:t>ECCO</a:t>
            </a:r>
            <a:r>
              <a:rPr lang="en-US" altLang="zh-CN" sz="3600" dirty="0">
                <a:solidFill>
                  <a:srgbClr val="FF0000"/>
                </a:solidFill>
                <a:latin typeface="Arial" pitchFamily="34" charset="0"/>
                <a:cs typeface="Arial" pitchFamily="34" charset="0"/>
              </a:rPr>
              <a:t> </a:t>
            </a:r>
            <a:r>
              <a:rPr lang="en-US" altLang="zh-CN" sz="3600" b="1" dirty="0">
                <a:solidFill>
                  <a:srgbClr val="FF0000"/>
                </a:solidFill>
                <a:latin typeface="Arial" pitchFamily="34" charset="0"/>
                <a:cs typeface="Arial" pitchFamily="34" charset="0"/>
              </a:rPr>
              <a:t>survey</a:t>
            </a:r>
            <a:r>
              <a:rPr lang="en-US" altLang="zh-CN" sz="3600" dirty="0">
                <a:solidFill>
                  <a:srgbClr val="FF0000"/>
                </a:solidFill>
                <a:latin typeface="Arial" pitchFamily="34" charset="0"/>
                <a:cs typeface="Arial" pitchFamily="34" charset="0"/>
              </a:rPr>
              <a:t> </a:t>
            </a:r>
            <a:r>
              <a:rPr lang="en-US" altLang="zh-CN" sz="3600" b="1" dirty="0">
                <a:solidFill>
                  <a:srgbClr val="FF0000"/>
                </a:solidFill>
                <a:latin typeface="Arial" pitchFamily="34" charset="0"/>
                <a:cs typeface="Arial" pitchFamily="34" charset="0"/>
              </a:rPr>
              <a:t>on</a:t>
            </a:r>
            <a:r>
              <a:rPr lang="en-US" altLang="zh-CN" sz="3600" dirty="0">
                <a:solidFill>
                  <a:srgbClr val="FF0000"/>
                </a:solidFill>
                <a:latin typeface="Arial" pitchFamily="34" charset="0"/>
                <a:cs typeface="Arial" pitchFamily="34" charset="0"/>
              </a:rPr>
              <a:t> </a:t>
            </a:r>
            <a:r>
              <a:rPr lang="en-US" altLang="zh-CN" sz="3600" b="1" dirty="0">
                <a:solidFill>
                  <a:srgbClr val="FF0000"/>
                </a:solidFill>
                <a:latin typeface="Arial" pitchFamily="34" charset="0"/>
                <a:cs typeface="Arial" pitchFamily="34" charset="0"/>
              </a:rPr>
              <a:t>biosimilars</a:t>
            </a:r>
          </a:p>
          <a:p>
            <a:pPr algn="ctr">
              <a:lnSpc>
                <a:spcPts val="1000"/>
              </a:lnSpc>
            </a:pPr>
            <a:endParaRPr lang="en-US" altLang="zh-CN" sz="1600" dirty="0"/>
          </a:p>
          <a:p>
            <a:pPr algn="ctr">
              <a:lnSpc>
                <a:spcPts val="1000"/>
              </a:lnSpc>
            </a:pPr>
            <a:endParaRPr lang="en-US" altLang="zh-CN" sz="1600" dirty="0"/>
          </a:p>
          <a:p>
            <a:pPr algn="ctr">
              <a:lnSpc>
                <a:spcPts val="3800"/>
              </a:lnSpc>
              <a:tabLst>
                <a:tab pos="1625600" algn="l"/>
              </a:tabLst>
            </a:pPr>
            <a:r>
              <a:rPr lang="en-US" altLang="zh-CN" sz="2400" b="1" dirty="0">
                <a:latin typeface="Arial" pitchFamily="34" charset="0"/>
                <a:cs typeface="Arial" pitchFamily="34" charset="0"/>
              </a:rPr>
              <a:t>Conﬁdence in biosimilars </a:t>
            </a:r>
          </a:p>
        </p:txBody>
      </p:sp>
      <p:sp>
        <p:nvSpPr>
          <p:cNvPr id="26" name="TextBox 1"/>
          <p:cNvSpPr txBox="1"/>
          <p:nvPr/>
        </p:nvSpPr>
        <p:spPr>
          <a:xfrm>
            <a:off x="5842001" y="30734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26.4 </a:t>
            </a:r>
          </a:p>
        </p:txBody>
      </p:sp>
      <p:sp>
        <p:nvSpPr>
          <p:cNvPr id="27" name="TextBox 1"/>
          <p:cNvSpPr txBox="1"/>
          <p:nvPr/>
        </p:nvSpPr>
        <p:spPr>
          <a:xfrm>
            <a:off x="7340601" y="28829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28.7 </a:t>
            </a:r>
          </a:p>
        </p:txBody>
      </p:sp>
      <p:sp>
        <p:nvSpPr>
          <p:cNvPr id="28" name="TextBox 1"/>
          <p:cNvSpPr txBox="1"/>
          <p:nvPr/>
        </p:nvSpPr>
        <p:spPr>
          <a:xfrm>
            <a:off x="8839201" y="25781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32.3 </a:t>
            </a:r>
          </a:p>
        </p:txBody>
      </p:sp>
      <p:sp>
        <p:nvSpPr>
          <p:cNvPr id="29" name="TextBox 1"/>
          <p:cNvSpPr txBox="1"/>
          <p:nvPr/>
        </p:nvSpPr>
        <p:spPr>
          <a:xfrm>
            <a:off x="3390901" y="28702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28.8 </a:t>
            </a:r>
          </a:p>
        </p:txBody>
      </p:sp>
      <p:sp>
        <p:nvSpPr>
          <p:cNvPr id="30" name="TextBox 1"/>
          <p:cNvSpPr txBox="1"/>
          <p:nvPr/>
        </p:nvSpPr>
        <p:spPr>
          <a:xfrm>
            <a:off x="4889501" y="37846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17.8 </a:t>
            </a:r>
          </a:p>
        </p:txBody>
      </p:sp>
      <p:sp>
        <p:nvSpPr>
          <p:cNvPr id="31" name="TextBox 1"/>
          <p:cNvSpPr txBox="1"/>
          <p:nvPr/>
        </p:nvSpPr>
        <p:spPr>
          <a:xfrm>
            <a:off x="6400801" y="2451101"/>
            <a:ext cx="464871" cy="315471"/>
          </a:xfrm>
          <a:prstGeom prst="rect">
            <a:avLst/>
          </a:prstGeom>
          <a:noFill/>
        </p:spPr>
        <p:txBody>
          <a:bodyPr wrap="none" lIns="0" tIns="0" rIns="0" rtlCol="0">
            <a:spAutoFit/>
          </a:bodyPr>
          <a:lstStyle/>
          <a:p>
            <a:pPr>
              <a:lnSpc>
                <a:spcPts val="2100"/>
              </a:lnSpc>
            </a:pPr>
            <a:r>
              <a:rPr lang="en-US" altLang="zh-CN" b="1" dirty="0">
                <a:solidFill>
                  <a:srgbClr val="000000"/>
                </a:solidFill>
                <a:latin typeface="Calibri" pitchFamily="18" charset="0"/>
                <a:cs typeface="Calibri" pitchFamily="18" charset="0"/>
              </a:rPr>
              <a:t>33.9 </a:t>
            </a:r>
          </a:p>
        </p:txBody>
      </p:sp>
      <p:sp>
        <p:nvSpPr>
          <p:cNvPr id="1024" name="TextBox 1"/>
          <p:cNvSpPr txBox="1"/>
          <p:nvPr/>
        </p:nvSpPr>
        <p:spPr>
          <a:xfrm>
            <a:off x="2209801" y="4351661"/>
            <a:ext cx="285335" cy="1520929"/>
          </a:xfrm>
          <a:prstGeom prst="rect">
            <a:avLst/>
          </a:prstGeom>
          <a:noFill/>
        </p:spPr>
        <p:txBody>
          <a:bodyPr wrap="none" lIns="0" tIns="0" rIns="0" rtlCol="0">
            <a:spAutoFit/>
          </a:bodyPr>
          <a:lstStyle/>
          <a:p>
            <a:pPr>
              <a:lnSpc>
                <a:spcPts val="1900"/>
              </a:lnSpc>
              <a:tabLst>
                <a:tab pos="101600" algn="l"/>
              </a:tabLst>
            </a:pPr>
            <a:r>
              <a:rPr lang="en-US" altLang="zh-CN" sz="1600" b="1" dirty="0">
                <a:solidFill>
                  <a:srgbClr val="000000"/>
                </a:solidFill>
                <a:latin typeface="Arial" pitchFamily="34" charset="0"/>
                <a:cs typeface="Arial" pitchFamily="34" charset="0"/>
              </a:rPr>
              <a:t>15 </a:t>
            </a:r>
          </a:p>
          <a:p>
            <a:pPr>
              <a:lnSpc>
                <a:spcPts val="1000"/>
              </a:lnSpc>
            </a:pPr>
            <a:endParaRPr lang="en-US" altLang="zh-CN" dirty="0">
              <a:latin typeface="Arial" pitchFamily="34" charset="0"/>
              <a:cs typeface="Arial" pitchFamily="34" charset="0"/>
            </a:endParaRPr>
          </a:p>
          <a:p>
            <a:pPr>
              <a:lnSpc>
                <a:spcPts val="2200"/>
              </a:lnSpc>
              <a:tabLst>
                <a:tab pos="101600" algn="l"/>
              </a:tabLst>
            </a:pPr>
            <a:r>
              <a:rPr lang="en-US" altLang="zh-CN" sz="1600" b="1" dirty="0">
                <a:solidFill>
                  <a:srgbClr val="000000"/>
                </a:solidFill>
                <a:latin typeface="Arial" pitchFamily="34" charset="0"/>
                <a:cs typeface="Arial" pitchFamily="34" charset="0"/>
              </a:rPr>
              <a:t>10 </a:t>
            </a:r>
          </a:p>
          <a:p>
            <a:pPr>
              <a:lnSpc>
                <a:spcPts val="1000"/>
              </a:lnSpc>
            </a:pPr>
            <a:endParaRPr lang="en-US" altLang="zh-CN" dirty="0">
              <a:latin typeface="Arial" pitchFamily="34" charset="0"/>
              <a:cs typeface="Arial" pitchFamily="34" charset="0"/>
            </a:endParaRPr>
          </a:p>
          <a:p>
            <a:pPr>
              <a:lnSpc>
                <a:spcPts val="2200"/>
              </a:lnSpc>
              <a:tabLst>
                <a:tab pos="101600" algn="l"/>
              </a:tabLst>
            </a:pPr>
            <a:r>
              <a:rPr lang="en-US" altLang="zh-CN" dirty="0">
                <a:latin typeface="Arial" pitchFamily="34" charset="0"/>
                <a:cs typeface="Arial" pitchFamily="34" charset="0"/>
              </a:rPr>
              <a:t>	</a:t>
            </a:r>
            <a:r>
              <a:rPr lang="en-US" altLang="zh-CN" sz="1600" b="1" dirty="0">
                <a:solidFill>
                  <a:srgbClr val="000000"/>
                </a:solidFill>
                <a:latin typeface="Arial" pitchFamily="34" charset="0"/>
                <a:cs typeface="Arial" pitchFamily="34" charset="0"/>
              </a:rPr>
              <a:t>5 </a:t>
            </a:r>
          </a:p>
          <a:p>
            <a:pPr>
              <a:lnSpc>
                <a:spcPts val="1000"/>
              </a:lnSpc>
            </a:pPr>
            <a:endParaRPr lang="en-US" altLang="zh-CN" dirty="0">
              <a:latin typeface="Arial" pitchFamily="34" charset="0"/>
              <a:cs typeface="Arial" pitchFamily="34" charset="0"/>
            </a:endParaRPr>
          </a:p>
          <a:p>
            <a:pPr>
              <a:lnSpc>
                <a:spcPts val="2200"/>
              </a:lnSpc>
              <a:tabLst>
                <a:tab pos="101600" algn="l"/>
              </a:tabLst>
            </a:pPr>
            <a:r>
              <a:rPr lang="en-US" altLang="zh-CN" dirty="0">
                <a:latin typeface="Arial" pitchFamily="34" charset="0"/>
                <a:cs typeface="Arial" pitchFamily="34" charset="0"/>
              </a:rPr>
              <a:t>	</a:t>
            </a:r>
            <a:r>
              <a:rPr lang="en-US" altLang="zh-CN" sz="1600" b="1" dirty="0">
                <a:solidFill>
                  <a:srgbClr val="000000"/>
                </a:solidFill>
                <a:latin typeface="Arial" pitchFamily="34" charset="0"/>
                <a:cs typeface="Arial" pitchFamily="34" charset="0"/>
              </a:rPr>
              <a:t>0 </a:t>
            </a:r>
          </a:p>
        </p:txBody>
      </p:sp>
      <p:sp>
        <p:nvSpPr>
          <p:cNvPr id="1025" name="TextBox 1"/>
          <p:cNvSpPr txBox="1"/>
          <p:nvPr/>
        </p:nvSpPr>
        <p:spPr>
          <a:xfrm>
            <a:off x="2209801" y="3488060"/>
            <a:ext cx="285335" cy="700192"/>
          </a:xfrm>
          <a:prstGeom prst="rect">
            <a:avLst/>
          </a:prstGeom>
          <a:noFill/>
        </p:spPr>
        <p:txBody>
          <a:bodyPr wrap="none" lIns="0" tIns="0" rIns="0" rtlCol="0">
            <a:spAutoFit/>
          </a:bodyPr>
          <a:lstStyle/>
          <a:p>
            <a:pPr>
              <a:lnSpc>
                <a:spcPts val="1900"/>
              </a:lnSpc>
            </a:pPr>
            <a:r>
              <a:rPr lang="en-US" altLang="zh-CN" sz="1600" b="1" dirty="0">
                <a:solidFill>
                  <a:srgbClr val="000000"/>
                </a:solidFill>
                <a:latin typeface="Arial" pitchFamily="34" charset="0"/>
                <a:cs typeface="Arial" pitchFamily="34" charset="0"/>
              </a:rPr>
              <a:t>25 </a:t>
            </a:r>
          </a:p>
          <a:p>
            <a:pPr>
              <a:lnSpc>
                <a:spcPts val="1000"/>
              </a:lnSpc>
            </a:pPr>
            <a:endParaRPr lang="en-US" altLang="zh-CN" dirty="0">
              <a:latin typeface="Arial" pitchFamily="34" charset="0"/>
              <a:cs typeface="Arial" pitchFamily="34" charset="0"/>
            </a:endParaRPr>
          </a:p>
          <a:p>
            <a:pPr>
              <a:lnSpc>
                <a:spcPts val="2200"/>
              </a:lnSpc>
            </a:pPr>
            <a:r>
              <a:rPr lang="en-US" altLang="zh-CN" sz="1600" b="1" dirty="0">
                <a:solidFill>
                  <a:srgbClr val="000000"/>
                </a:solidFill>
                <a:latin typeface="Arial" pitchFamily="34" charset="0"/>
                <a:cs typeface="Arial" pitchFamily="34" charset="0"/>
              </a:rPr>
              <a:t>20 </a:t>
            </a:r>
          </a:p>
        </p:txBody>
      </p:sp>
      <p:sp>
        <p:nvSpPr>
          <p:cNvPr id="1026" name="TextBox 1"/>
          <p:cNvSpPr txBox="1"/>
          <p:nvPr/>
        </p:nvSpPr>
        <p:spPr>
          <a:xfrm>
            <a:off x="2209801" y="3068961"/>
            <a:ext cx="285335" cy="289823"/>
          </a:xfrm>
          <a:prstGeom prst="rect">
            <a:avLst/>
          </a:prstGeom>
          <a:noFill/>
        </p:spPr>
        <p:txBody>
          <a:bodyPr wrap="none" lIns="0" tIns="0" rIns="0" rtlCol="0">
            <a:spAutoFit/>
          </a:bodyPr>
          <a:lstStyle/>
          <a:p>
            <a:pPr>
              <a:lnSpc>
                <a:spcPts val="1900"/>
              </a:lnSpc>
            </a:pPr>
            <a:r>
              <a:rPr lang="en-US" altLang="zh-CN" sz="1600" b="1" dirty="0">
                <a:solidFill>
                  <a:srgbClr val="000000"/>
                </a:solidFill>
                <a:latin typeface="Arial" pitchFamily="34" charset="0"/>
                <a:cs typeface="Arial" pitchFamily="34" charset="0"/>
              </a:rPr>
              <a:t>30 </a:t>
            </a:r>
          </a:p>
        </p:txBody>
      </p:sp>
      <p:sp>
        <p:nvSpPr>
          <p:cNvPr id="1028" name="TextBox 1"/>
          <p:cNvSpPr txBox="1"/>
          <p:nvPr/>
        </p:nvSpPr>
        <p:spPr>
          <a:xfrm>
            <a:off x="2209800" y="2171701"/>
            <a:ext cx="254878" cy="683777"/>
          </a:xfrm>
          <a:prstGeom prst="rect">
            <a:avLst/>
          </a:prstGeom>
          <a:noFill/>
        </p:spPr>
        <p:txBody>
          <a:bodyPr wrap="none" lIns="0" tIns="0" rIns="0" rtlCol="0">
            <a:spAutoFit/>
          </a:bodyPr>
          <a:lstStyle/>
          <a:p>
            <a:pPr>
              <a:lnSpc>
                <a:spcPts val="1900"/>
              </a:lnSpc>
            </a:pPr>
            <a:r>
              <a:rPr lang="en-US" altLang="zh-CN" sz="1600" b="1" dirty="0">
                <a:solidFill>
                  <a:srgbClr val="000000"/>
                </a:solidFill>
                <a:latin typeface="Calibri" pitchFamily="18" charset="0"/>
                <a:cs typeface="Calibri" pitchFamily="18" charset="0"/>
              </a:rPr>
              <a:t>40 </a:t>
            </a:r>
          </a:p>
          <a:p>
            <a:pPr>
              <a:lnSpc>
                <a:spcPts val="1000"/>
              </a:lnSpc>
            </a:pPr>
            <a:endParaRPr lang="en-US" altLang="zh-CN" dirty="0"/>
          </a:p>
          <a:p>
            <a:pPr>
              <a:lnSpc>
                <a:spcPts val="2200"/>
              </a:lnSpc>
            </a:pPr>
            <a:r>
              <a:rPr lang="en-US" altLang="zh-CN" sz="1600" b="1" dirty="0">
                <a:solidFill>
                  <a:srgbClr val="000000"/>
                </a:solidFill>
                <a:latin typeface="Calibri" pitchFamily="18" charset="0"/>
                <a:cs typeface="Calibri" pitchFamily="18" charset="0"/>
              </a:rPr>
              <a:t>35 </a:t>
            </a:r>
          </a:p>
        </p:txBody>
      </p:sp>
      <p:sp>
        <p:nvSpPr>
          <p:cNvPr id="1029" name="TextBox 1"/>
          <p:cNvSpPr txBox="1"/>
          <p:nvPr/>
        </p:nvSpPr>
        <p:spPr>
          <a:xfrm>
            <a:off x="2857500" y="4961261"/>
            <a:ext cx="1102866" cy="1405513"/>
          </a:xfrm>
          <a:prstGeom prst="rect">
            <a:avLst/>
          </a:prstGeom>
          <a:noFill/>
        </p:spPr>
        <p:txBody>
          <a:bodyPr wrap="none" lIns="0" tIns="0" rIns="0" rtlCol="0">
            <a:spAutoFit/>
          </a:bodyPr>
          <a:lstStyle/>
          <a:p>
            <a:pPr>
              <a:lnSpc>
                <a:spcPts val="2100"/>
              </a:lnSpc>
              <a:tabLst>
                <a:tab pos="38100" algn="l"/>
                <a:tab pos="1270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5.0 </a:t>
            </a: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2400"/>
              </a:lnSpc>
              <a:tabLst>
                <a:tab pos="38100" algn="l"/>
                <a:tab pos="1270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Totally </a:t>
            </a:r>
          </a:p>
          <a:p>
            <a:pPr>
              <a:lnSpc>
                <a:spcPts val="2100"/>
              </a:lnSpc>
              <a:tabLst>
                <a:tab pos="38100" algn="l"/>
                <a:tab pos="127000" algn="l"/>
              </a:tabLst>
            </a:pPr>
            <a:r>
              <a:rPr lang="en-US" altLang="zh-CN" b="1" dirty="0">
                <a:solidFill>
                  <a:srgbClr val="000000"/>
                </a:solidFill>
                <a:latin typeface="Arial" pitchFamily="34" charset="0"/>
                <a:cs typeface="Arial" pitchFamily="34" charset="0"/>
              </a:rPr>
              <a:t>conﬁdent </a:t>
            </a:r>
          </a:p>
        </p:txBody>
      </p:sp>
      <p:sp>
        <p:nvSpPr>
          <p:cNvPr id="1030" name="TextBox 1"/>
          <p:cNvSpPr txBox="1"/>
          <p:nvPr/>
        </p:nvSpPr>
        <p:spPr>
          <a:xfrm>
            <a:off x="4127500" y="4745361"/>
            <a:ext cx="1654364" cy="1354217"/>
          </a:xfrm>
          <a:prstGeom prst="rect">
            <a:avLst/>
          </a:prstGeom>
          <a:noFill/>
        </p:spPr>
        <p:txBody>
          <a:bodyPr wrap="none" lIns="0" tIns="0" rIns="0" rtlCol="0">
            <a:spAutoFit/>
          </a:bodyPr>
          <a:lstStyle/>
          <a:p>
            <a:pPr>
              <a:lnSpc>
                <a:spcPts val="2100"/>
              </a:lnSpc>
              <a:tabLst>
                <a:tab pos="2667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7.6 </a:t>
            </a: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3100"/>
              </a:lnSpc>
              <a:tabLst>
                <a:tab pos="266700" algn="l"/>
              </a:tabLst>
            </a:pPr>
            <a:r>
              <a:rPr lang="en-US" altLang="zh-CN" b="1" dirty="0">
                <a:solidFill>
                  <a:srgbClr val="000000"/>
                </a:solidFill>
                <a:latin typeface="Arial" pitchFamily="34" charset="0"/>
                <a:cs typeface="Arial" pitchFamily="34" charset="0"/>
              </a:rPr>
              <a:t>Very conﬁdent </a:t>
            </a:r>
          </a:p>
        </p:txBody>
      </p:sp>
      <p:sp>
        <p:nvSpPr>
          <p:cNvPr id="1031" name="TextBox 1"/>
          <p:cNvSpPr txBox="1"/>
          <p:nvPr/>
        </p:nvSpPr>
        <p:spPr>
          <a:xfrm>
            <a:off x="5867400" y="5748661"/>
            <a:ext cx="1102866" cy="584775"/>
          </a:xfrm>
          <a:prstGeom prst="rect">
            <a:avLst/>
          </a:prstGeom>
          <a:noFill/>
        </p:spPr>
        <p:txBody>
          <a:bodyPr wrap="none" lIns="0" tIns="0" rIns="0" rtlCol="0">
            <a:spAutoFit/>
          </a:bodyPr>
          <a:lstStyle/>
          <a:p>
            <a:pPr>
              <a:lnSpc>
                <a:spcPts val="2100"/>
              </a:lnSpc>
              <a:tabLst>
                <a:tab pos="1016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Enough </a:t>
            </a:r>
          </a:p>
          <a:p>
            <a:pPr>
              <a:lnSpc>
                <a:spcPts val="2100"/>
              </a:lnSpc>
              <a:tabLst>
                <a:tab pos="101600" algn="l"/>
              </a:tabLst>
            </a:pPr>
            <a:r>
              <a:rPr lang="en-US" altLang="zh-CN" b="1" dirty="0">
                <a:solidFill>
                  <a:srgbClr val="000000"/>
                </a:solidFill>
                <a:latin typeface="Arial" pitchFamily="34" charset="0"/>
                <a:cs typeface="Arial" pitchFamily="34" charset="0"/>
              </a:rPr>
              <a:t>conﬁdent </a:t>
            </a:r>
          </a:p>
        </p:txBody>
      </p:sp>
      <p:sp>
        <p:nvSpPr>
          <p:cNvPr id="1032" name="TextBox 1"/>
          <p:cNvSpPr txBox="1"/>
          <p:nvPr/>
        </p:nvSpPr>
        <p:spPr>
          <a:xfrm>
            <a:off x="7366000" y="4542160"/>
            <a:ext cx="1102866" cy="1841530"/>
          </a:xfrm>
          <a:prstGeom prst="rect">
            <a:avLst/>
          </a:prstGeom>
          <a:noFill/>
        </p:spPr>
        <p:txBody>
          <a:bodyPr wrap="none" lIns="0" tIns="0" rIns="0" rtlCol="0">
            <a:spAutoFit/>
          </a:bodyPr>
          <a:lstStyle/>
          <a:p>
            <a:pPr>
              <a:lnSpc>
                <a:spcPts val="2100"/>
              </a:lnSpc>
              <a:tabLst>
                <a:tab pos="152400" algn="l"/>
                <a:tab pos="5334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10.2 </a:t>
            </a: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2800"/>
              </a:lnSpc>
              <a:tabLst>
                <a:tab pos="152400" algn="l"/>
                <a:tab pos="5334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A </a:t>
            </a:r>
            <a:r>
              <a:rPr lang="en-US" altLang="zh-CN" b="1" dirty="0" err="1">
                <a:solidFill>
                  <a:srgbClr val="000000"/>
                </a:solidFill>
                <a:latin typeface="Arial" pitchFamily="34" charset="0"/>
                <a:cs typeface="Arial" pitchFamily="34" charset="0"/>
              </a:rPr>
              <a:t>litle</a:t>
            </a:r>
            <a:r>
              <a:rPr lang="en-US" altLang="zh-CN" b="1" dirty="0">
                <a:solidFill>
                  <a:srgbClr val="000000"/>
                </a:solidFill>
                <a:latin typeface="Arial" pitchFamily="34" charset="0"/>
                <a:cs typeface="Arial" pitchFamily="34" charset="0"/>
              </a:rPr>
              <a:t> </a:t>
            </a:r>
          </a:p>
          <a:p>
            <a:pPr>
              <a:lnSpc>
                <a:spcPts val="2100"/>
              </a:lnSpc>
              <a:tabLst>
                <a:tab pos="152400" algn="l"/>
                <a:tab pos="533400" algn="l"/>
              </a:tabLst>
            </a:pPr>
            <a:r>
              <a:rPr lang="en-US" altLang="zh-CN" b="1" dirty="0">
                <a:solidFill>
                  <a:srgbClr val="000000"/>
                </a:solidFill>
                <a:latin typeface="Arial" pitchFamily="34" charset="0"/>
                <a:cs typeface="Arial" pitchFamily="34" charset="0"/>
              </a:rPr>
              <a:t>conﬁdent </a:t>
            </a:r>
          </a:p>
        </p:txBody>
      </p:sp>
      <p:sp>
        <p:nvSpPr>
          <p:cNvPr id="1033" name="TextBox 1"/>
          <p:cNvSpPr txBox="1"/>
          <p:nvPr/>
        </p:nvSpPr>
        <p:spPr>
          <a:xfrm>
            <a:off x="8674101" y="4618360"/>
            <a:ext cx="1551707" cy="1764586"/>
          </a:xfrm>
          <a:prstGeom prst="rect">
            <a:avLst/>
          </a:prstGeom>
          <a:noFill/>
        </p:spPr>
        <p:txBody>
          <a:bodyPr wrap="none" lIns="0" tIns="0" rIns="0" rtlCol="0">
            <a:spAutoFit/>
          </a:bodyPr>
          <a:lstStyle/>
          <a:p>
            <a:pPr>
              <a:lnSpc>
                <a:spcPts val="2100"/>
              </a:lnSpc>
              <a:tabLst>
                <a:tab pos="419100" algn="l"/>
                <a:tab pos="7874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9.3 </a:t>
            </a: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1000"/>
              </a:lnSpc>
            </a:pPr>
            <a:endParaRPr lang="en-US" altLang="zh-CN" dirty="0">
              <a:latin typeface="Arial" pitchFamily="34" charset="0"/>
              <a:cs typeface="Arial" pitchFamily="34" charset="0"/>
            </a:endParaRPr>
          </a:p>
          <a:p>
            <a:pPr>
              <a:lnSpc>
                <a:spcPts val="2200"/>
              </a:lnSpc>
              <a:tabLst>
                <a:tab pos="419100" algn="l"/>
                <a:tab pos="787400" algn="l"/>
              </a:tabLst>
            </a:pPr>
            <a:r>
              <a:rPr lang="en-US" altLang="zh-CN" b="1" dirty="0">
                <a:solidFill>
                  <a:srgbClr val="000000"/>
                </a:solidFill>
                <a:latin typeface="Arial" pitchFamily="34" charset="0"/>
                <a:cs typeface="Arial" pitchFamily="34" charset="0"/>
              </a:rPr>
              <a:t>Not conﬁdent </a:t>
            </a:r>
          </a:p>
          <a:p>
            <a:pPr>
              <a:lnSpc>
                <a:spcPts val="2100"/>
              </a:lnSpc>
              <a:tabLst>
                <a:tab pos="419100" algn="l"/>
                <a:tab pos="787400" algn="l"/>
              </a:tabLst>
            </a:pPr>
            <a:r>
              <a:rPr lang="en-US" altLang="zh-CN" dirty="0">
                <a:latin typeface="Arial" pitchFamily="34" charset="0"/>
                <a:cs typeface="Arial" pitchFamily="34" charset="0"/>
              </a:rPr>
              <a:t>	</a:t>
            </a:r>
            <a:r>
              <a:rPr lang="en-US" altLang="zh-CN" b="1" dirty="0">
                <a:solidFill>
                  <a:srgbClr val="000000"/>
                </a:solidFill>
                <a:latin typeface="Arial" pitchFamily="34" charset="0"/>
                <a:cs typeface="Arial" pitchFamily="34" charset="0"/>
              </a:rPr>
              <a:t>at all </a:t>
            </a:r>
          </a:p>
        </p:txBody>
      </p:sp>
      <p:sp>
        <p:nvSpPr>
          <p:cNvPr id="1034" name="TextBox 1"/>
          <p:cNvSpPr txBox="1"/>
          <p:nvPr/>
        </p:nvSpPr>
        <p:spPr>
          <a:xfrm>
            <a:off x="3086101" y="1968500"/>
            <a:ext cx="1455527" cy="608500"/>
          </a:xfrm>
          <a:prstGeom prst="rect">
            <a:avLst/>
          </a:prstGeom>
          <a:noFill/>
        </p:spPr>
        <p:txBody>
          <a:bodyPr wrap="none" lIns="0" tIns="0" rIns="0" rtlCol="0">
            <a:spAutoFit/>
          </a:bodyPr>
          <a:lstStyle/>
          <a:p>
            <a:pPr>
              <a:lnSpc>
                <a:spcPts val="2100"/>
              </a:lnSpc>
            </a:pPr>
            <a:r>
              <a:rPr lang="en-US" altLang="zh-CN" b="1" dirty="0">
                <a:solidFill>
                  <a:srgbClr val="000000"/>
                </a:solidFill>
                <a:latin typeface="Arial" pitchFamily="34" charset="0"/>
                <a:cs typeface="Arial" pitchFamily="34" charset="0"/>
              </a:rPr>
              <a:t>2013 (n=307) </a:t>
            </a:r>
          </a:p>
          <a:p>
            <a:pPr>
              <a:lnSpc>
                <a:spcPts val="2500"/>
              </a:lnSpc>
            </a:pPr>
            <a:r>
              <a:rPr lang="en-US" altLang="zh-CN" b="1" dirty="0">
                <a:solidFill>
                  <a:srgbClr val="000000"/>
                </a:solidFill>
                <a:latin typeface="Arial" pitchFamily="34" charset="0"/>
                <a:cs typeface="Arial" pitchFamily="34" charset="0"/>
              </a:rPr>
              <a:t>2015 (n=118)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9536" y="1383122"/>
            <a:ext cx="8280920" cy="3672408"/>
          </a:xfrm>
        </p:spPr>
        <p:txBody>
          <a:bodyPr>
            <a:noAutofit/>
          </a:bodyPr>
          <a:lstStyle/>
          <a:p>
            <a:pPr>
              <a:lnSpc>
                <a:spcPct val="150000"/>
              </a:lnSpc>
            </a:pPr>
            <a:r>
              <a:rPr lang="it-IT" sz="2800" b="1" dirty="0">
                <a:latin typeface="Arial" pitchFamily="34" charset="0"/>
                <a:cs typeface="Arial" pitchFamily="34" charset="0"/>
              </a:rPr>
              <a:t>Nelle varie regioni del mondo la penetrazione dei </a:t>
            </a:r>
            <a:r>
              <a:rPr lang="it-IT" sz="2800" b="1" dirty="0" err="1">
                <a:latin typeface="Arial" pitchFamily="34" charset="0"/>
                <a:cs typeface="Arial" pitchFamily="34" charset="0"/>
              </a:rPr>
              <a:t>biosimilari</a:t>
            </a:r>
            <a:r>
              <a:rPr lang="it-IT" sz="2800" b="1" dirty="0">
                <a:latin typeface="Arial" pitchFamily="34" charset="0"/>
                <a:cs typeface="Arial" pitchFamily="34" charset="0"/>
              </a:rPr>
              <a:t> è differente.</a:t>
            </a:r>
          </a:p>
          <a:p>
            <a:pPr>
              <a:lnSpc>
                <a:spcPct val="150000"/>
              </a:lnSpc>
            </a:pPr>
            <a:r>
              <a:rPr lang="it-IT" sz="2800" b="1" dirty="0">
                <a:latin typeface="Arial" pitchFamily="34" charset="0"/>
                <a:cs typeface="Arial" pitchFamily="34" charset="0"/>
              </a:rPr>
              <a:t>In Europa l’Italia è al primo posto.</a:t>
            </a:r>
          </a:p>
          <a:p>
            <a:pPr>
              <a:lnSpc>
                <a:spcPct val="150000"/>
              </a:lnSpc>
            </a:pPr>
            <a:r>
              <a:rPr lang="it-IT" sz="2800" b="1" dirty="0">
                <a:latin typeface="Arial" pitchFamily="34" charset="0"/>
                <a:cs typeface="Arial" pitchFamily="34" charset="0"/>
              </a:rPr>
              <a:t>Persistono ancora ragioni di reticenza da una parte della classe medica.</a:t>
            </a:r>
          </a:p>
        </p:txBody>
      </p:sp>
      <p:sp>
        <p:nvSpPr>
          <p:cNvPr id="4"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Statement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Workshop 2</a:t>
            </a:r>
          </a:p>
        </p:txBody>
      </p:sp>
      <p:sp>
        <p:nvSpPr>
          <p:cNvPr id="3" name="Segnaposto contenuto 2"/>
          <p:cNvSpPr>
            <a:spLocks noGrp="1"/>
          </p:cNvSpPr>
          <p:nvPr>
            <p:ph idx="1"/>
          </p:nvPr>
        </p:nvSpPr>
        <p:spPr>
          <a:xfrm>
            <a:off x="1981200" y="1700808"/>
            <a:ext cx="8229600" cy="1468760"/>
          </a:xfrm>
        </p:spPr>
        <p:txBody>
          <a:bodyPr>
            <a:normAutofit/>
          </a:bodyPr>
          <a:lstStyle/>
          <a:p>
            <a:pPr algn="ctr">
              <a:buNone/>
            </a:pPr>
            <a:r>
              <a:rPr lang="it-IT" b="1" dirty="0">
                <a:solidFill>
                  <a:schemeClr val="bg1">
                    <a:lumMod val="75000"/>
                  </a:schemeClr>
                </a:solidFill>
                <a:latin typeface="Arial" pitchFamily="34" charset="0"/>
                <a:cs typeface="Arial" pitchFamily="34" charset="0"/>
              </a:rPr>
              <a:t>Raccomandazioni dei </a:t>
            </a:r>
            <a:r>
              <a:rPr lang="it-IT" b="1" dirty="0" err="1">
                <a:solidFill>
                  <a:schemeClr val="bg1">
                    <a:lumMod val="75000"/>
                  </a:schemeClr>
                </a:solidFill>
                <a:latin typeface="Arial" pitchFamily="34" charset="0"/>
                <a:cs typeface="Arial" pitchFamily="34" charset="0"/>
              </a:rPr>
              <a:t>biosimilari</a:t>
            </a:r>
            <a:r>
              <a:rPr lang="it-IT" b="1" dirty="0">
                <a:solidFill>
                  <a:schemeClr val="bg1">
                    <a:lumMod val="75000"/>
                  </a:schemeClr>
                </a:solidFill>
                <a:latin typeface="Arial" pitchFamily="34" charset="0"/>
                <a:cs typeface="Arial" pitchFamily="34" charset="0"/>
              </a:rPr>
              <a:t>,</a:t>
            </a:r>
          </a:p>
          <a:p>
            <a:pPr algn="ctr">
              <a:buNone/>
            </a:pPr>
            <a:r>
              <a:rPr lang="it-IT" b="1" dirty="0">
                <a:latin typeface="Arial" pitchFamily="34" charset="0"/>
                <a:cs typeface="Arial" pitchFamily="34" charset="0"/>
              </a:rPr>
              <a:t>gestione del paziente e </a:t>
            </a:r>
            <a:r>
              <a:rPr lang="it-IT" b="1" dirty="0" err="1">
                <a:latin typeface="Arial" pitchFamily="34" charset="0"/>
                <a:cs typeface="Arial" pitchFamily="34" charset="0"/>
              </a:rPr>
              <a:t>governance</a:t>
            </a:r>
            <a:endParaRPr lang="it-IT" b="1" dirty="0">
              <a:latin typeface="Arial" pitchFamily="34" charset="0"/>
              <a:cs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00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238131"/>
            <a:ext cx="9143999" cy="1103313"/>
          </a:xfrm>
        </p:spPr>
        <p:txBody>
          <a:bodyPr>
            <a:normAutofit/>
          </a:bodyPr>
          <a:lstStyle/>
          <a:p>
            <a:pPr algn="ctr"/>
            <a:r>
              <a:rPr lang="en-US" sz="3600" dirty="0"/>
              <a:t>Cost of Biologic Anticancer Agents</a:t>
            </a:r>
          </a:p>
        </p:txBody>
      </p:sp>
      <p:sp>
        <p:nvSpPr>
          <p:cNvPr id="3" name="Content Placeholder 2"/>
          <p:cNvSpPr>
            <a:spLocks noGrp="1"/>
          </p:cNvSpPr>
          <p:nvPr>
            <p:ph idx="1"/>
          </p:nvPr>
        </p:nvSpPr>
        <p:spPr>
          <a:xfrm>
            <a:off x="1977509" y="2377144"/>
            <a:ext cx="8158147" cy="2780049"/>
          </a:xfrm>
        </p:spPr>
        <p:txBody>
          <a:bodyPr/>
          <a:lstStyle/>
          <a:p>
            <a:r>
              <a:rPr lang="en-US" sz="2400" b="1" dirty="0"/>
              <a:t>Trastuzumab global sales (2016): $6.6 billion </a:t>
            </a:r>
          </a:p>
          <a:p>
            <a:r>
              <a:rPr lang="en-US" sz="2400" b="1" dirty="0"/>
              <a:t>Average cost of trastuzumab in US: $70,000-$80,000/year</a:t>
            </a:r>
          </a:p>
          <a:p>
            <a:r>
              <a:rPr lang="en-US" sz="2400" b="1" dirty="0"/>
              <a:t>Bevacizumab global sales (2016): $6.7 billion </a:t>
            </a:r>
          </a:p>
          <a:p>
            <a:r>
              <a:rPr lang="en-US" sz="2400" b="1" dirty="0"/>
              <a:t>US accounts for about half of global sales</a:t>
            </a:r>
          </a:p>
        </p:txBody>
      </p:sp>
    </p:spTree>
    <p:extLst>
      <p:ext uri="{BB962C8B-B14F-4D97-AF65-F5344CB8AC3E}">
        <p14:creationId xmlns:p14="http://schemas.microsoft.com/office/powerpoint/2010/main" val="278597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1187623" cy="84849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07568" y="548680"/>
            <a:ext cx="7904352" cy="5184575"/>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6790" y="113991"/>
            <a:ext cx="9144000" cy="1103313"/>
          </a:xfrm>
        </p:spPr>
        <p:txBody>
          <a:bodyPr>
            <a:normAutofit/>
          </a:bodyPr>
          <a:lstStyle/>
          <a:p>
            <a:r>
              <a:rPr lang="en-US" sz="3600" dirty="0">
                <a:solidFill>
                  <a:srgbClr val="FF0000"/>
                </a:solidFill>
              </a:rPr>
              <a:t>Growth in Cost of Oncology Therapeutics, US</a:t>
            </a:r>
          </a:p>
        </p:txBody>
      </p:sp>
      <p:sp>
        <p:nvSpPr>
          <p:cNvPr id="4" name="Text Box 11">
            <a:extLst>
              <a:ext uri="{FF2B5EF4-FFF2-40B4-BE49-F238E27FC236}">
                <a16:creationId xmlns:a16="http://schemas.microsoft.com/office/drawing/2014/main" id="{09FC91C1-53CC-4D8A-AB2D-089701A4B188}"/>
              </a:ext>
            </a:extLst>
          </p:cNvPr>
          <p:cNvSpPr txBox="1">
            <a:spLocks noChangeArrowheads="1"/>
          </p:cNvSpPr>
          <p:nvPr/>
        </p:nvSpPr>
        <p:spPr bwMode="auto">
          <a:xfrm>
            <a:off x="6313041" y="5638959"/>
            <a:ext cx="91439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050" b="1" dirty="0">
                <a:solidFill>
                  <a:schemeClr val="tx1"/>
                </a:solidFill>
              </a:rPr>
              <a:t>IQVIA, MIDAS Q4 2016; IQVIA Institute for Human Data Science, March 2017.</a:t>
            </a:r>
          </a:p>
        </p:txBody>
      </p:sp>
      <p:grpSp>
        <p:nvGrpSpPr>
          <p:cNvPr id="5" name="Group 21">
            <a:extLst>
              <a:ext uri="{FF2B5EF4-FFF2-40B4-BE49-F238E27FC236}">
                <a16:creationId xmlns:a16="http://schemas.microsoft.com/office/drawing/2014/main" id="{5804A8A7-8101-460A-B1D6-57AF65EFD1F8}"/>
              </a:ext>
            </a:extLst>
          </p:cNvPr>
          <p:cNvGrpSpPr/>
          <p:nvPr/>
        </p:nvGrpSpPr>
        <p:grpSpPr>
          <a:xfrm>
            <a:off x="2875459" y="1128608"/>
            <a:ext cx="57150" cy="3765176"/>
            <a:chOff x="1801945" y="1621634"/>
            <a:chExt cx="76200" cy="3765176"/>
          </a:xfrm>
        </p:grpSpPr>
        <p:cxnSp>
          <p:nvCxnSpPr>
            <p:cNvPr id="10" name="Straight Connector 9">
              <a:extLst>
                <a:ext uri="{FF2B5EF4-FFF2-40B4-BE49-F238E27FC236}">
                  <a16:creationId xmlns:a16="http://schemas.microsoft.com/office/drawing/2014/main" id="{E172E884-D74A-4BD1-A32E-77380AC1ECA2}"/>
                </a:ext>
              </a:extLst>
            </p:cNvPr>
            <p:cNvCxnSpPr/>
            <p:nvPr/>
          </p:nvCxnSpPr>
          <p:spPr bwMode="auto">
            <a:xfrm>
              <a:off x="1801945" y="1621634"/>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2B28A98-C06B-4286-8126-A5A0A0A96509}"/>
                </a:ext>
              </a:extLst>
            </p:cNvPr>
            <p:cNvCxnSpPr/>
            <p:nvPr/>
          </p:nvCxnSpPr>
          <p:spPr bwMode="auto">
            <a:xfrm>
              <a:off x="1801945" y="1998152"/>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994383E-11FF-476D-976E-0EC612D098D8}"/>
                </a:ext>
              </a:extLst>
            </p:cNvPr>
            <p:cNvCxnSpPr/>
            <p:nvPr/>
          </p:nvCxnSpPr>
          <p:spPr bwMode="auto">
            <a:xfrm>
              <a:off x="1801945" y="2374670"/>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869080B-4AD7-4135-88FD-DE36EB60D654}"/>
                </a:ext>
              </a:extLst>
            </p:cNvPr>
            <p:cNvCxnSpPr/>
            <p:nvPr/>
          </p:nvCxnSpPr>
          <p:spPr bwMode="auto">
            <a:xfrm>
              <a:off x="1801945" y="2751188"/>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A680510-FEE6-47F1-826D-66916F6FA99E}"/>
                </a:ext>
              </a:extLst>
            </p:cNvPr>
            <p:cNvCxnSpPr/>
            <p:nvPr/>
          </p:nvCxnSpPr>
          <p:spPr bwMode="auto">
            <a:xfrm>
              <a:off x="1801945" y="3127706"/>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EA9F88DB-EC1E-414A-B261-AECB4FB17F3A}"/>
                </a:ext>
              </a:extLst>
            </p:cNvPr>
            <p:cNvCxnSpPr/>
            <p:nvPr/>
          </p:nvCxnSpPr>
          <p:spPr bwMode="auto">
            <a:xfrm>
              <a:off x="1801945" y="3504224"/>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4C7AA70-BF1E-4D2C-A8D8-96AD3ECBB556}"/>
                </a:ext>
              </a:extLst>
            </p:cNvPr>
            <p:cNvCxnSpPr>
              <a:cxnSpLocks/>
            </p:cNvCxnSpPr>
            <p:nvPr/>
          </p:nvCxnSpPr>
          <p:spPr bwMode="auto">
            <a:xfrm>
              <a:off x="1801945" y="3880742"/>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AC083E3-C18E-4FAE-9C80-3A59439F7830}"/>
                </a:ext>
              </a:extLst>
            </p:cNvPr>
            <p:cNvCxnSpPr>
              <a:cxnSpLocks/>
            </p:cNvCxnSpPr>
            <p:nvPr/>
          </p:nvCxnSpPr>
          <p:spPr bwMode="auto">
            <a:xfrm>
              <a:off x="1801945" y="4257260"/>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6AE6BCF-39B0-4092-9417-9094E6555705}"/>
                </a:ext>
              </a:extLst>
            </p:cNvPr>
            <p:cNvCxnSpPr>
              <a:cxnSpLocks/>
            </p:cNvCxnSpPr>
            <p:nvPr/>
          </p:nvCxnSpPr>
          <p:spPr bwMode="auto">
            <a:xfrm>
              <a:off x="1801945" y="4633778"/>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32BFFE3-211A-4D93-92C3-7253678AC5CE}"/>
                </a:ext>
              </a:extLst>
            </p:cNvPr>
            <p:cNvCxnSpPr>
              <a:cxnSpLocks/>
            </p:cNvCxnSpPr>
            <p:nvPr/>
          </p:nvCxnSpPr>
          <p:spPr bwMode="auto">
            <a:xfrm>
              <a:off x="1801945" y="5010296"/>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7A8E72E-6873-414B-90B2-CBDAD8670040}"/>
                </a:ext>
              </a:extLst>
            </p:cNvPr>
            <p:cNvCxnSpPr>
              <a:cxnSpLocks/>
            </p:cNvCxnSpPr>
            <p:nvPr/>
          </p:nvCxnSpPr>
          <p:spPr bwMode="auto">
            <a:xfrm>
              <a:off x="1801945" y="5386810"/>
              <a:ext cx="76200" cy="0"/>
            </a:xfrm>
            <a:prstGeom prst="line">
              <a:avLst/>
            </a:prstGeom>
            <a:noFill/>
            <a:ln w="28575" cap="flat" cmpd="sng" algn="ctr">
              <a:solidFill>
                <a:schemeClr val="tx1"/>
              </a:solidFill>
              <a:prstDash val="solid"/>
              <a:round/>
              <a:headEnd type="none" w="med" len="med"/>
              <a:tailEnd type="none" w="med" len="med"/>
            </a:ln>
            <a:effectLst/>
          </p:spPr>
        </p:cxnSp>
      </p:grpSp>
      <p:grpSp>
        <p:nvGrpSpPr>
          <p:cNvPr id="9" name="Group 25">
            <a:extLst>
              <a:ext uri="{FF2B5EF4-FFF2-40B4-BE49-F238E27FC236}">
                <a16:creationId xmlns:a16="http://schemas.microsoft.com/office/drawing/2014/main" id="{D3C117C1-8C88-425E-9261-7B9901C76A4E}"/>
              </a:ext>
            </a:extLst>
          </p:cNvPr>
          <p:cNvGrpSpPr/>
          <p:nvPr/>
        </p:nvGrpSpPr>
        <p:grpSpPr>
          <a:xfrm rot="5400000">
            <a:off x="6306105" y="1517443"/>
            <a:ext cx="90500" cy="6831985"/>
            <a:chOff x="1801945" y="2751188"/>
            <a:chExt cx="76200" cy="2635622"/>
          </a:xfrm>
        </p:grpSpPr>
        <p:cxnSp>
          <p:nvCxnSpPr>
            <p:cNvPr id="30" name="Straight Connector 29">
              <a:extLst>
                <a:ext uri="{FF2B5EF4-FFF2-40B4-BE49-F238E27FC236}">
                  <a16:creationId xmlns:a16="http://schemas.microsoft.com/office/drawing/2014/main" id="{55DF7AC6-071B-4969-81D0-1B12438B7FD3}"/>
                </a:ext>
              </a:extLst>
            </p:cNvPr>
            <p:cNvCxnSpPr/>
            <p:nvPr/>
          </p:nvCxnSpPr>
          <p:spPr bwMode="auto">
            <a:xfrm>
              <a:off x="1801945" y="2751188"/>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A5CA3FC-0ECA-4E59-8F52-9AEDE0E72BE0}"/>
                </a:ext>
              </a:extLst>
            </p:cNvPr>
            <p:cNvCxnSpPr/>
            <p:nvPr/>
          </p:nvCxnSpPr>
          <p:spPr bwMode="auto">
            <a:xfrm>
              <a:off x="1801945" y="3127706"/>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CEB4229-B34A-4B6E-B7DD-9FF0C6A82A2F}"/>
                </a:ext>
              </a:extLst>
            </p:cNvPr>
            <p:cNvCxnSpPr/>
            <p:nvPr/>
          </p:nvCxnSpPr>
          <p:spPr bwMode="auto">
            <a:xfrm>
              <a:off x="1801945" y="3504224"/>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48B109B6-6D73-4062-B42C-1A9DF6DB2594}"/>
                </a:ext>
              </a:extLst>
            </p:cNvPr>
            <p:cNvCxnSpPr>
              <a:cxnSpLocks/>
            </p:cNvCxnSpPr>
            <p:nvPr/>
          </p:nvCxnSpPr>
          <p:spPr bwMode="auto">
            <a:xfrm>
              <a:off x="1801945" y="3880742"/>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48BEFA29-BD21-482D-A3B6-2C15193C8304}"/>
                </a:ext>
              </a:extLst>
            </p:cNvPr>
            <p:cNvCxnSpPr>
              <a:cxnSpLocks/>
            </p:cNvCxnSpPr>
            <p:nvPr/>
          </p:nvCxnSpPr>
          <p:spPr bwMode="auto">
            <a:xfrm>
              <a:off x="1801945" y="4257260"/>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6A20F9F-8BB4-4516-A60C-BDDFDA713898}"/>
                </a:ext>
              </a:extLst>
            </p:cNvPr>
            <p:cNvCxnSpPr>
              <a:cxnSpLocks/>
            </p:cNvCxnSpPr>
            <p:nvPr/>
          </p:nvCxnSpPr>
          <p:spPr bwMode="auto">
            <a:xfrm>
              <a:off x="1801945" y="4633778"/>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304F51E-D3DD-4577-8C53-771EF4C591AE}"/>
                </a:ext>
              </a:extLst>
            </p:cNvPr>
            <p:cNvCxnSpPr>
              <a:cxnSpLocks/>
            </p:cNvCxnSpPr>
            <p:nvPr/>
          </p:nvCxnSpPr>
          <p:spPr bwMode="auto">
            <a:xfrm>
              <a:off x="1801945" y="5010296"/>
              <a:ext cx="76200" cy="0"/>
            </a:xfrm>
            <a:prstGeom prst="line">
              <a:avLst/>
            </a:prstGeom>
            <a:noFill/>
            <a:ln w="2857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1EECEFC-EAE3-4F4D-8A9D-8DEFEBF837A4}"/>
                </a:ext>
              </a:extLst>
            </p:cNvPr>
            <p:cNvCxnSpPr>
              <a:cxnSpLocks/>
            </p:cNvCxnSpPr>
            <p:nvPr/>
          </p:nvCxnSpPr>
          <p:spPr bwMode="auto">
            <a:xfrm>
              <a:off x="1801945" y="5386810"/>
              <a:ext cx="76200" cy="0"/>
            </a:xfrm>
            <a:prstGeom prst="line">
              <a:avLst/>
            </a:prstGeom>
            <a:noFill/>
            <a:ln w="28575" cap="flat" cmpd="sng" algn="ctr">
              <a:solidFill>
                <a:schemeClr val="tx1"/>
              </a:solidFill>
              <a:prstDash val="solid"/>
              <a:round/>
              <a:headEnd type="none" w="med" len="med"/>
              <a:tailEnd type="none" w="med" len="med"/>
            </a:ln>
            <a:effectLst/>
          </p:spPr>
        </p:cxnSp>
      </p:grpSp>
      <p:sp>
        <p:nvSpPr>
          <p:cNvPr id="25" name="TextBox 24">
            <a:extLst>
              <a:ext uri="{FF2B5EF4-FFF2-40B4-BE49-F238E27FC236}">
                <a16:creationId xmlns:a16="http://schemas.microsoft.com/office/drawing/2014/main" id="{E33A96AA-98AF-4D10-9BEE-EC6C5848ABBB}"/>
              </a:ext>
            </a:extLst>
          </p:cNvPr>
          <p:cNvSpPr txBox="1"/>
          <p:nvPr/>
        </p:nvSpPr>
        <p:spPr>
          <a:xfrm>
            <a:off x="2603266" y="4703519"/>
            <a:ext cx="312906" cy="369332"/>
          </a:xfrm>
          <a:prstGeom prst="rect">
            <a:avLst/>
          </a:prstGeom>
          <a:noFill/>
        </p:spPr>
        <p:txBody>
          <a:bodyPr wrap="none" rtlCol="0">
            <a:spAutoFit/>
          </a:bodyPr>
          <a:lstStyle/>
          <a:p>
            <a:pPr algn="r">
              <a:defRPr/>
            </a:pPr>
            <a:r>
              <a:rPr lang="en-US" dirty="0"/>
              <a:t>0</a:t>
            </a:r>
          </a:p>
        </p:txBody>
      </p:sp>
      <p:sp>
        <p:nvSpPr>
          <p:cNvPr id="40" name="TextBox 39">
            <a:extLst>
              <a:ext uri="{FF2B5EF4-FFF2-40B4-BE49-F238E27FC236}">
                <a16:creationId xmlns:a16="http://schemas.microsoft.com/office/drawing/2014/main" id="{49056BCE-BE63-463D-BECC-51C8E5403935}"/>
              </a:ext>
            </a:extLst>
          </p:cNvPr>
          <p:cNvSpPr txBox="1"/>
          <p:nvPr/>
        </p:nvSpPr>
        <p:spPr>
          <a:xfrm>
            <a:off x="2603266" y="4328274"/>
            <a:ext cx="312906" cy="369332"/>
          </a:xfrm>
          <a:prstGeom prst="rect">
            <a:avLst/>
          </a:prstGeom>
          <a:noFill/>
        </p:spPr>
        <p:txBody>
          <a:bodyPr wrap="none" rtlCol="0">
            <a:spAutoFit/>
          </a:bodyPr>
          <a:lstStyle/>
          <a:p>
            <a:pPr algn="r">
              <a:defRPr/>
            </a:pPr>
            <a:r>
              <a:rPr lang="en-US" dirty="0"/>
              <a:t>5</a:t>
            </a:r>
          </a:p>
        </p:txBody>
      </p:sp>
      <p:sp>
        <p:nvSpPr>
          <p:cNvPr id="41" name="TextBox 40">
            <a:extLst>
              <a:ext uri="{FF2B5EF4-FFF2-40B4-BE49-F238E27FC236}">
                <a16:creationId xmlns:a16="http://schemas.microsoft.com/office/drawing/2014/main" id="{575DB921-1FFA-4265-9D2B-6326C4EA4390}"/>
              </a:ext>
            </a:extLst>
          </p:cNvPr>
          <p:cNvSpPr txBox="1"/>
          <p:nvPr/>
        </p:nvSpPr>
        <p:spPr>
          <a:xfrm>
            <a:off x="2497470" y="3953026"/>
            <a:ext cx="418704" cy="369332"/>
          </a:xfrm>
          <a:prstGeom prst="rect">
            <a:avLst/>
          </a:prstGeom>
          <a:noFill/>
        </p:spPr>
        <p:txBody>
          <a:bodyPr wrap="none" rtlCol="0">
            <a:spAutoFit/>
          </a:bodyPr>
          <a:lstStyle/>
          <a:p>
            <a:pPr algn="r">
              <a:defRPr/>
            </a:pPr>
            <a:r>
              <a:rPr lang="en-US" dirty="0"/>
              <a:t>10</a:t>
            </a:r>
          </a:p>
        </p:txBody>
      </p:sp>
      <p:sp>
        <p:nvSpPr>
          <p:cNvPr id="42" name="TextBox 41">
            <a:extLst>
              <a:ext uri="{FF2B5EF4-FFF2-40B4-BE49-F238E27FC236}">
                <a16:creationId xmlns:a16="http://schemas.microsoft.com/office/drawing/2014/main" id="{F7D27D05-9015-42DC-AC52-AA82A7642660}"/>
              </a:ext>
            </a:extLst>
          </p:cNvPr>
          <p:cNvSpPr txBox="1"/>
          <p:nvPr/>
        </p:nvSpPr>
        <p:spPr>
          <a:xfrm>
            <a:off x="2497470" y="3577778"/>
            <a:ext cx="418704" cy="369332"/>
          </a:xfrm>
          <a:prstGeom prst="rect">
            <a:avLst/>
          </a:prstGeom>
          <a:noFill/>
        </p:spPr>
        <p:txBody>
          <a:bodyPr wrap="none" rtlCol="0">
            <a:spAutoFit/>
          </a:bodyPr>
          <a:lstStyle/>
          <a:p>
            <a:pPr algn="r">
              <a:defRPr/>
            </a:pPr>
            <a:r>
              <a:rPr lang="en-US" dirty="0"/>
              <a:t>15</a:t>
            </a:r>
          </a:p>
        </p:txBody>
      </p:sp>
      <p:sp>
        <p:nvSpPr>
          <p:cNvPr id="43" name="TextBox 42">
            <a:extLst>
              <a:ext uri="{FF2B5EF4-FFF2-40B4-BE49-F238E27FC236}">
                <a16:creationId xmlns:a16="http://schemas.microsoft.com/office/drawing/2014/main" id="{C945813A-1A55-4C87-BC16-6D65AB76A172}"/>
              </a:ext>
            </a:extLst>
          </p:cNvPr>
          <p:cNvSpPr txBox="1"/>
          <p:nvPr/>
        </p:nvSpPr>
        <p:spPr>
          <a:xfrm>
            <a:off x="2497470" y="3202530"/>
            <a:ext cx="418704" cy="369332"/>
          </a:xfrm>
          <a:prstGeom prst="rect">
            <a:avLst/>
          </a:prstGeom>
          <a:noFill/>
        </p:spPr>
        <p:txBody>
          <a:bodyPr wrap="none" rtlCol="0">
            <a:spAutoFit/>
          </a:bodyPr>
          <a:lstStyle/>
          <a:p>
            <a:pPr algn="r">
              <a:defRPr/>
            </a:pPr>
            <a:r>
              <a:rPr lang="en-US" dirty="0"/>
              <a:t>20</a:t>
            </a:r>
          </a:p>
        </p:txBody>
      </p:sp>
      <p:sp>
        <p:nvSpPr>
          <p:cNvPr id="44" name="TextBox 43">
            <a:extLst>
              <a:ext uri="{FF2B5EF4-FFF2-40B4-BE49-F238E27FC236}">
                <a16:creationId xmlns:a16="http://schemas.microsoft.com/office/drawing/2014/main" id="{FAFF58D3-FD52-43E4-AE7D-8DE8A92A0D3D}"/>
              </a:ext>
            </a:extLst>
          </p:cNvPr>
          <p:cNvSpPr txBox="1"/>
          <p:nvPr/>
        </p:nvSpPr>
        <p:spPr>
          <a:xfrm>
            <a:off x="2497470" y="2827282"/>
            <a:ext cx="418704" cy="369332"/>
          </a:xfrm>
          <a:prstGeom prst="rect">
            <a:avLst/>
          </a:prstGeom>
          <a:noFill/>
        </p:spPr>
        <p:txBody>
          <a:bodyPr wrap="none" rtlCol="0">
            <a:spAutoFit/>
          </a:bodyPr>
          <a:lstStyle/>
          <a:p>
            <a:pPr algn="r">
              <a:defRPr/>
            </a:pPr>
            <a:r>
              <a:rPr lang="en-US" dirty="0"/>
              <a:t>25</a:t>
            </a:r>
          </a:p>
        </p:txBody>
      </p:sp>
      <p:sp>
        <p:nvSpPr>
          <p:cNvPr id="45" name="TextBox 44">
            <a:extLst>
              <a:ext uri="{FF2B5EF4-FFF2-40B4-BE49-F238E27FC236}">
                <a16:creationId xmlns:a16="http://schemas.microsoft.com/office/drawing/2014/main" id="{F5A5E9E9-7650-4168-B17D-BD102C4C1E73}"/>
              </a:ext>
            </a:extLst>
          </p:cNvPr>
          <p:cNvSpPr txBox="1"/>
          <p:nvPr/>
        </p:nvSpPr>
        <p:spPr>
          <a:xfrm>
            <a:off x="2497470" y="2452034"/>
            <a:ext cx="418704" cy="369332"/>
          </a:xfrm>
          <a:prstGeom prst="rect">
            <a:avLst/>
          </a:prstGeom>
          <a:noFill/>
        </p:spPr>
        <p:txBody>
          <a:bodyPr wrap="none" rtlCol="0">
            <a:spAutoFit/>
          </a:bodyPr>
          <a:lstStyle/>
          <a:p>
            <a:pPr algn="r">
              <a:defRPr/>
            </a:pPr>
            <a:r>
              <a:rPr lang="en-US" dirty="0"/>
              <a:t>30</a:t>
            </a:r>
          </a:p>
        </p:txBody>
      </p:sp>
      <p:sp>
        <p:nvSpPr>
          <p:cNvPr id="46" name="TextBox 45">
            <a:extLst>
              <a:ext uri="{FF2B5EF4-FFF2-40B4-BE49-F238E27FC236}">
                <a16:creationId xmlns:a16="http://schemas.microsoft.com/office/drawing/2014/main" id="{2CEF83ED-63F6-4F67-B2DE-97EEB60A37B2}"/>
              </a:ext>
            </a:extLst>
          </p:cNvPr>
          <p:cNvSpPr txBox="1"/>
          <p:nvPr/>
        </p:nvSpPr>
        <p:spPr>
          <a:xfrm>
            <a:off x="2497470" y="2076786"/>
            <a:ext cx="418704" cy="369332"/>
          </a:xfrm>
          <a:prstGeom prst="rect">
            <a:avLst/>
          </a:prstGeom>
          <a:noFill/>
        </p:spPr>
        <p:txBody>
          <a:bodyPr wrap="none" rtlCol="0">
            <a:spAutoFit/>
          </a:bodyPr>
          <a:lstStyle/>
          <a:p>
            <a:pPr algn="r">
              <a:defRPr/>
            </a:pPr>
            <a:r>
              <a:rPr lang="en-US" dirty="0"/>
              <a:t>35</a:t>
            </a:r>
          </a:p>
        </p:txBody>
      </p:sp>
      <p:sp>
        <p:nvSpPr>
          <p:cNvPr id="47" name="TextBox 46">
            <a:extLst>
              <a:ext uri="{FF2B5EF4-FFF2-40B4-BE49-F238E27FC236}">
                <a16:creationId xmlns:a16="http://schemas.microsoft.com/office/drawing/2014/main" id="{5F3D4CB3-DDC6-4AD7-916A-AE0C0DD0BA19}"/>
              </a:ext>
            </a:extLst>
          </p:cNvPr>
          <p:cNvSpPr txBox="1"/>
          <p:nvPr/>
        </p:nvSpPr>
        <p:spPr>
          <a:xfrm>
            <a:off x="2497470" y="1701538"/>
            <a:ext cx="418704" cy="369332"/>
          </a:xfrm>
          <a:prstGeom prst="rect">
            <a:avLst/>
          </a:prstGeom>
          <a:noFill/>
        </p:spPr>
        <p:txBody>
          <a:bodyPr wrap="none" rtlCol="0">
            <a:spAutoFit/>
          </a:bodyPr>
          <a:lstStyle/>
          <a:p>
            <a:pPr algn="r">
              <a:defRPr/>
            </a:pPr>
            <a:r>
              <a:rPr lang="en-US" dirty="0"/>
              <a:t>40</a:t>
            </a:r>
          </a:p>
        </p:txBody>
      </p:sp>
      <p:sp>
        <p:nvSpPr>
          <p:cNvPr id="48" name="TextBox 47">
            <a:extLst>
              <a:ext uri="{FF2B5EF4-FFF2-40B4-BE49-F238E27FC236}">
                <a16:creationId xmlns:a16="http://schemas.microsoft.com/office/drawing/2014/main" id="{253D51A4-A63B-4757-80CE-7FA81BF73439}"/>
              </a:ext>
            </a:extLst>
          </p:cNvPr>
          <p:cNvSpPr txBox="1"/>
          <p:nvPr/>
        </p:nvSpPr>
        <p:spPr>
          <a:xfrm>
            <a:off x="2497470" y="1326290"/>
            <a:ext cx="418704" cy="369332"/>
          </a:xfrm>
          <a:prstGeom prst="rect">
            <a:avLst/>
          </a:prstGeom>
          <a:noFill/>
        </p:spPr>
        <p:txBody>
          <a:bodyPr wrap="none" rtlCol="0">
            <a:spAutoFit/>
          </a:bodyPr>
          <a:lstStyle/>
          <a:p>
            <a:pPr algn="r">
              <a:defRPr/>
            </a:pPr>
            <a:r>
              <a:rPr lang="en-US" dirty="0"/>
              <a:t>45</a:t>
            </a:r>
          </a:p>
        </p:txBody>
      </p:sp>
      <p:sp>
        <p:nvSpPr>
          <p:cNvPr id="49" name="TextBox 48">
            <a:extLst>
              <a:ext uri="{FF2B5EF4-FFF2-40B4-BE49-F238E27FC236}">
                <a16:creationId xmlns:a16="http://schemas.microsoft.com/office/drawing/2014/main" id="{78BD8007-CF51-44FC-B3D7-6C761A0FDFB4}"/>
              </a:ext>
            </a:extLst>
          </p:cNvPr>
          <p:cNvSpPr txBox="1"/>
          <p:nvPr/>
        </p:nvSpPr>
        <p:spPr>
          <a:xfrm>
            <a:off x="2497470" y="951042"/>
            <a:ext cx="418704" cy="369332"/>
          </a:xfrm>
          <a:prstGeom prst="rect">
            <a:avLst/>
          </a:prstGeom>
          <a:noFill/>
        </p:spPr>
        <p:txBody>
          <a:bodyPr wrap="none" rtlCol="0">
            <a:spAutoFit/>
          </a:bodyPr>
          <a:lstStyle/>
          <a:p>
            <a:pPr algn="r">
              <a:defRPr/>
            </a:pPr>
            <a:r>
              <a:rPr lang="en-US" dirty="0"/>
              <a:t>50</a:t>
            </a:r>
          </a:p>
        </p:txBody>
      </p:sp>
      <p:sp>
        <p:nvSpPr>
          <p:cNvPr id="50" name="TextBox 49">
            <a:extLst>
              <a:ext uri="{FF2B5EF4-FFF2-40B4-BE49-F238E27FC236}">
                <a16:creationId xmlns:a16="http://schemas.microsoft.com/office/drawing/2014/main" id="{DA3D1C50-7B05-4D7D-A4EA-77942AB8B6CD}"/>
              </a:ext>
            </a:extLst>
          </p:cNvPr>
          <p:cNvSpPr txBox="1"/>
          <p:nvPr/>
        </p:nvSpPr>
        <p:spPr>
          <a:xfrm>
            <a:off x="3087394" y="4920035"/>
            <a:ext cx="652743" cy="369332"/>
          </a:xfrm>
          <a:prstGeom prst="rect">
            <a:avLst/>
          </a:prstGeom>
          <a:noFill/>
        </p:spPr>
        <p:txBody>
          <a:bodyPr wrap="none" rtlCol="0">
            <a:spAutoFit/>
          </a:bodyPr>
          <a:lstStyle/>
          <a:p>
            <a:pPr algn="ctr">
              <a:defRPr/>
            </a:pPr>
            <a:r>
              <a:rPr lang="en-US" dirty="0"/>
              <a:t>2011</a:t>
            </a:r>
          </a:p>
        </p:txBody>
      </p:sp>
      <p:sp>
        <p:nvSpPr>
          <p:cNvPr id="51" name="TextBox 50">
            <a:extLst>
              <a:ext uri="{FF2B5EF4-FFF2-40B4-BE49-F238E27FC236}">
                <a16:creationId xmlns:a16="http://schemas.microsoft.com/office/drawing/2014/main" id="{F86A68DF-6CB7-420E-BCA1-3F9B86248FC0}"/>
              </a:ext>
            </a:extLst>
          </p:cNvPr>
          <p:cNvSpPr txBox="1"/>
          <p:nvPr/>
        </p:nvSpPr>
        <p:spPr>
          <a:xfrm>
            <a:off x="3801891" y="4920035"/>
            <a:ext cx="1199367" cy="923330"/>
          </a:xfrm>
          <a:prstGeom prst="rect">
            <a:avLst/>
          </a:prstGeom>
          <a:noFill/>
        </p:spPr>
        <p:txBody>
          <a:bodyPr wrap="none" rtlCol="0">
            <a:spAutoFit/>
          </a:bodyPr>
          <a:lstStyle/>
          <a:p>
            <a:pPr algn="ctr">
              <a:defRPr/>
            </a:pPr>
            <a:r>
              <a:rPr lang="en-US" dirty="0"/>
              <a:t>New</a:t>
            </a:r>
          </a:p>
          <a:p>
            <a:pPr algn="ctr">
              <a:defRPr/>
            </a:pPr>
            <a:r>
              <a:rPr lang="en-US" dirty="0"/>
              <a:t>Therapies</a:t>
            </a:r>
          </a:p>
          <a:p>
            <a:pPr algn="ctr">
              <a:defRPr/>
            </a:pPr>
            <a:r>
              <a:rPr lang="en-US" dirty="0"/>
              <a:t>Since 2011</a:t>
            </a:r>
          </a:p>
        </p:txBody>
      </p:sp>
      <p:sp>
        <p:nvSpPr>
          <p:cNvPr id="52" name="TextBox 51">
            <a:extLst>
              <a:ext uri="{FF2B5EF4-FFF2-40B4-BE49-F238E27FC236}">
                <a16:creationId xmlns:a16="http://schemas.microsoft.com/office/drawing/2014/main" id="{F9B6E21F-B71E-4599-8C44-6A652EB83035}"/>
              </a:ext>
            </a:extLst>
          </p:cNvPr>
          <p:cNvSpPr txBox="1"/>
          <p:nvPr/>
        </p:nvSpPr>
        <p:spPr>
          <a:xfrm>
            <a:off x="4902949" y="4920041"/>
            <a:ext cx="976613" cy="646331"/>
          </a:xfrm>
          <a:prstGeom prst="rect">
            <a:avLst/>
          </a:prstGeom>
          <a:noFill/>
        </p:spPr>
        <p:txBody>
          <a:bodyPr wrap="none" rtlCol="0">
            <a:spAutoFit/>
          </a:bodyPr>
          <a:lstStyle/>
          <a:p>
            <a:pPr algn="ctr">
              <a:defRPr/>
            </a:pPr>
            <a:r>
              <a:rPr lang="en-US" dirty="0"/>
              <a:t>Branded</a:t>
            </a:r>
          </a:p>
          <a:p>
            <a:pPr algn="ctr">
              <a:defRPr/>
            </a:pPr>
            <a:r>
              <a:rPr lang="en-US" dirty="0"/>
              <a:t>Volume</a:t>
            </a:r>
          </a:p>
        </p:txBody>
      </p:sp>
      <p:sp>
        <p:nvSpPr>
          <p:cNvPr id="53" name="TextBox 52">
            <a:extLst>
              <a:ext uri="{FF2B5EF4-FFF2-40B4-BE49-F238E27FC236}">
                <a16:creationId xmlns:a16="http://schemas.microsoft.com/office/drawing/2014/main" id="{D70932A7-D201-4C23-901D-639F31986044}"/>
              </a:ext>
            </a:extLst>
          </p:cNvPr>
          <p:cNvSpPr txBox="1"/>
          <p:nvPr/>
        </p:nvSpPr>
        <p:spPr>
          <a:xfrm>
            <a:off x="5869156" y="4920041"/>
            <a:ext cx="976613" cy="646331"/>
          </a:xfrm>
          <a:prstGeom prst="rect">
            <a:avLst/>
          </a:prstGeom>
          <a:noFill/>
        </p:spPr>
        <p:txBody>
          <a:bodyPr wrap="none" rtlCol="0">
            <a:spAutoFit/>
          </a:bodyPr>
          <a:lstStyle/>
          <a:p>
            <a:pPr algn="ctr">
              <a:defRPr/>
            </a:pPr>
            <a:r>
              <a:rPr lang="en-US" dirty="0"/>
              <a:t>Branded</a:t>
            </a:r>
          </a:p>
          <a:p>
            <a:pPr algn="ctr">
              <a:defRPr/>
            </a:pPr>
            <a:r>
              <a:rPr lang="en-US" dirty="0"/>
              <a:t>Price</a:t>
            </a:r>
          </a:p>
        </p:txBody>
      </p:sp>
      <p:sp>
        <p:nvSpPr>
          <p:cNvPr id="54" name="TextBox 53">
            <a:extLst>
              <a:ext uri="{FF2B5EF4-FFF2-40B4-BE49-F238E27FC236}">
                <a16:creationId xmlns:a16="http://schemas.microsoft.com/office/drawing/2014/main" id="{3DBB1286-80FE-4C37-9111-4867038F9F2F}"/>
              </a:ext>
            </a:extLst>
          </p:cNvPr>
          <p:cNvSpPr txBox="1"/>
          <p:nvPr/>
        </p:nvSpPr>
        <p:spPr>
          <a:xfrm>
            <a:off x="7059357" y="4920035"/>
            <a:ext cx="541880" cy="369332"/>
          </a:xfrm>
          <a:prstGeom prst="rect">
            <a:avLst/>
          </a:prstGeom>
          <a:noFill/>
        </p:spPr>
        <p:txBody>
          <a:bodyPr wrap="none" rtlCol="0">
            <a:spAutoFit/>
          </a:bodyPr>
          <a:lstStyle/>
          <a:p>
            <a:pPr algn="ctr">
              <a:defRPr/>
            </a:pPr>
            <a:r>
              <a:rPr lang="en-US" dirty="0"/>
              <a:t>LOE</a:t>
            </a:r>
          </a:p>
        </p:txBody>
      </p:sp>
      <p:sp>
        <p:nvSpPr>
          <p:cNvPr id="55" name="TextBox 54">
            <a:extLst>
              <a:ext uri="{FF2B5EF4-FFF2-40B4-BE49-F238E27FC236}">
                <a16:creationId xmlns:a16="http://schemas.microsoft.com/office/drawing/2014/main" id="{25A50B2C-154D-4D92-9B65-2F8DBB2F7AE8}"/>
              </a:ext>
            </a:extLst>
          </p:cNvPr>
          <p:cNvSpPr txBox="1"/>
          <p:nvPr/>
        </p:nvSpPr>
        <p:spPr>
          <a:xfrm>
            <a:off x="7803262" y="4920035"/>
            <a:ext cx="1003800" cy="369332"/>
          </a:xfrm>
          <a:prstGeom prst="rect">
            <a:avLst/>
          </a:prstGeom>
          <a:noFill/>
        </p:spPr>
        <p:txBody>
          <a:bodyPr wrap="none" rtlCol="0">
            <a:spAutoFit/>
          </a:bodyPr>
          <a:lstStyle/>
          <a:p>
            <a:pPr algn="ctr">
              <a:defRPr/>
            </a:pPr>
            <a:r>
              <a:rPr lang="en-US" dirty="0"/>
              <a:t>Generics</a:t>
            </a:r>
          </a:p>
        </p:txBody>
      </p:sp>
      <p:sp>
        <p:nvSpPr>
          <p:cNvPr id="56" name="TextBox 55">
            <a:extLst>
              <a:ext uri="{FF2B5EF4-FFF2-40B4-BE49-F238E27FC236}">
                <a16:creationId xmlns:a16="http://schemas.microsoft.com/office/drawing/2014/main" id="{EB713C49-67C3-40A2-88A6-62026747BBD4}"/>
              </a:ext>
            </a:extLst>
          </p:cNvPr>
          <p:cNvSpPr txBox="1"/>
          <p:nvPr/>
        </p:nvSpPr>
        <p:spPr>
          <a:xfrm>
            <a:off x="8951166" y="4920035"/>
            <a:ext cx="652743" cy="369332"/>
          </a:xfrm>
          <a:prstGeom prst="rect">
            <a:avLst/>
          </a:prstGeom>
          <a:noFill/>
        </p:spPr>
        <p:txBody>
          <a:bodyPr wrap="none" rtlCol="0">
            <a:spAutoFit/>
          </a:bodyPr>
          <a:lstStyle/>
          <a:p>
            <a:pPr algn="ctr">
              <a:defRPr/>
            </a:pPr>
            <a:r>
              <a:rPr lang="en-US" dirty="0"/>
              <a:t>2016</a:t>
            </a:r>
          </a:p>
        </p:txBody>
      </p:sp>
      <p:sp>
        <p:nvSpPr>
          <p:cNvPr id="39" name="Rectangle 38">
            <a:extLst>
              <a:ext uri="{FF2B5EF4-FFF2-40B4-BE49-F238E27FC236}">
                <a16:creationId xmlns:a16="http://schemas.microsoft.com/office/drawing/2014/main" id="{0C24BAA8-AD24-433C-8377-0F517FAFB8CD}"/>
              </a:ext>
            </a:extLst>
          </p:cNvPr>
          <p:cNvSpPr/>
          <p:nvPr/>
        </p:nvSpPr>
        <p:spPr bwMode="auto">
          <a:xfrm>
            <a:off x="3110141" y="3047213"/>
            <a:ext cx="622339" cy="1850208"/>
          </a:xfrm>
          <a:prstGeom prst="rect">
            <a:avLst/>
          </a:prstGeom>
          <a:solidFill>
            <a:schemeClr val="accent1"/>
          </a:solidFill>
          <a:ln>
            <a:noFill/>
          </a:ln>
          <a:extLst/>
        </p:spPr>
        <p:txBody>
          <a:bodyPr wrap="square" rtlCol="0" anchor="ctr">
            <a:noAutofit/>
          </a:bodyPr>
          <a:lstStyle/>
          <a:p>
            <a:pPr algn="ctr">
              <a:spcBef>
                <a:spcPct val="0"/>
              </a:spcBef>
              <a:spcAft>
                <a:spcPct val="0"/>
              </a:spcAft>
              <a:defRPr/>
            </a:pPr>
            <a:endParaRPr lang="en-US" sz="1400" dirty="0"/>
          </a:p>
        </p:txBody>
      </p:sp>
      <p:sp>
        <p:nvSpPr>
          <p:cNvPr id="57" name="Rectangle 56">
            <a:extLst>
              <a:ext uri="{FF2B5EF4-FFF2-40B4-BE49-F238E27FC236}">
                <a16:creationId xmlns:a16="http://schemas.microsoft.com/office/drawing/2014/main" id="{2F0C08B4-BBD9-442B-9537-9A41C57212B1}"/>
              </a:ext>
            </a:extLst>
          </p:cNvPr>
          <p:cNvSpPr/>
          <p:nvPr/>
        </p:nvSpPr>
        <p:spPr bwMode="auto">
          <a:xfrm>
            <a:off x="4082198" y="1995320"/>
            <a:ext cx="633521" cy="1081577"/>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58" name="Rectangle 57">
            <a:extLst>
              <a:ext uri="{FF2B5EF4-FFF2-40B4-BE49-F238E27FC236}">
                <a16:creationId xmlns:a16="http://schemas.microsoft.com/office/drawing/2014/main" id="{70513A29-628F-494C-9B17-077B97CCC59F}"/>
              </a:ext>
            </a:extLst>
          </p:cNvPr>
          <p:cNvSpPr/>
          <p:nvPr/>
        </p:nvSpPr>
        <p:spPr bwMode="auto">
          <a:xfrm>
            <a:off x="5071877" y="1709477"/>
            <a:ext cx="638759" cy="302386"/>
          </a:xfrm>
          <a:prstGeom prst="rect">
            <a:avLst/>
          </a:prstGeom>
          <a:solidFill>
            <a:srgbClr val="F8F45A"/>
          </a:solidFill>
          <a:ln>
            <a:noFill/>
          </a:ln>
          <a:extLst/>
        </p:spPr>
        <p:txBody>
          <a:bodyPr wrap="square" rtlCol="0" anchor="ctr">
            <a:noAutofit/>
          </a:bodyPr>
          <a:lstStyle/>
          <a:p>
            <a:pPr algn="ctr">
              <a:spcBef>
                <a:spcPct val="0"/>
              </a:spcBef>
              <a:spcAft>
                <a:spcPct val="0"/>
              </a:spcAft>
              <a:defRPr/>
            </a:pPr>
            <a:endParaRPr lang="en-US" sz="1400" dirty="0"/>
          </a:p>
        </p:txBody>
      </p:sp>
      <p:sp>
        <p:nvSpPr>
          <p:cNvPr id="60" name="Rectangle 59">
            <a:extLst>
              <a:ext uri="{FF2B5EF4-FFF2-40B4-BE49-F238E27FC236}">
                <a16:creationId xmlns:a16="http://schemas.microsoft.com/office/drawing/2014/main" id="{DFF83127-7398-4BDD-AB84-8EF20BB2841E}"/>
              </a:ext>
            </a:extLst>
          </p:cNvPr>
          <p:cNvSpPr/>
          <p:nvPr/>
        </p:nvSpPr>
        <p:spPr bwMode="auto">
          <a:xfrm>
            <a:off x="6048790" y="1343126"/>
            <a:ext cx="625996" cy="307777"/>
          </a:xfrm>
          <a:prstGeom prst="rect">
            <a:avLst/>
          </a:prstGeom>
          <a:solidFill>
            <a:schemeClr val="accent1"/>
          </a:solidFill>
          <a:ln>
            <a:noFill/>
          </a:ln>
          <a:extLst/>
        </p:spPr>
        <p:txBody>
          <a:bodyPr wrap="square" rtlCol="0" anchor="ctr">
            <a:spAutoFit/>
          </a:bodyPr>
          <a:lstStyle/>
          <a:p>
            <a:pPr algn="ctr">
              <a:spcBef>
                <a:spcPct val="0"/>
              </a:spcBef>
              <a:spcAft>
                <a:spcPct val="0"/>
              </a:spcAft>
              <a:defRPr/>
            </a:pPr>
            <a:endParaRPr lang="en-US" sz="1400" dirty="0"/>
          </a:p>
        </p:txBody>
      </p:sp>
      <p:sp>
        <p:nvSpPr>
          <p:cNvPr id="61" name="Rectangle 60">
            <a:extLst>
              <a:ext uri="{FF2B5EF4-FFF2-40B4-BE49-F238E27FC236}">
                <a16:creationId xmlns:a16="http://schemas.microsoft.com/office/drawing/2014/main" id="{6836737E-27CA-4373-ADD4-36BE95831121}"/>
              </a:ext>
            </a:extLst>
          </p:cNvPr>
          <p:cNvSpPr/>
          <p:nvPr/>
        </p:nvSpPr>
        <p:spPr bwMode="auto">
          <a:xfrm>
            <a:off x="7011940" y="1300246"/>
            <a:ext cx="636708" cy="307777"/>
          </a:xfrm>
          <a:prstGeom prst="rect">
            <a:avLst/>
          </a:prstGeom>
          <a:solidFill>
            <a:schemeClr val="accent3"/>
          </a:solidFill>
          <a:ln>
            <a:noFill/>
          </a:ln>
          <a:extLst/>
        </p:spPr>
        <p:txBody>
          <a:bodyPr wrap="square" rtlCol="0" anchor="ctr">
            <a:spAutoFit/>
          </a:bodyPr>
          <a:lstStyle/>
          <a:p>
            <a:pPr algn="ctr">
              <a:spcBef>
                <a:spcPct val="0"/>
              </a:spcBef>
              <a:spcAft>
                <a:spcPct val="0"/>
              </a:spcAft>
              <a:defRPr/>
            </a:pPr>
            <a:endParaRPr lang="en-US" sz="1400" dirty="0"/>
          </a:p>
        </p:txBody>
      </p:sp>
      <p:sp>
        <p:nvSpPr>
          <p:cNvPr id="62" name="Rectangle 61">
            <a:extLst>
              <a:ext uri="{FF2B5EF4-FFF2-40B4-BE49-F238E27FC236}">
                <a16:creationId xmlns:a16="http://schemas.microsoft.com/office/drawing/2014/main" id="{EB4DE579-A5ED-492A-ABBE-947D5830EA71}"/>
              </a:ext>
            </a:extLst>
          </p:cNvPr>
          <p:cNvSpPr/>
          <p:nvPr/>
        </p:nvSpPr>
        <p:spPr bwMode="auto">
          <a:xfrm>
            <a:off x="7986806" y="1435342"/>
            <a:ext cx="636708" cy="219846"/>
          </a:xfrm>
          <a:prstGeom prst="rect">
            <a:avLst/>
          </a:prstGeom>
          <a:solidFill>
            <a:schemeClr val="bg2"/>
          </a:solidFill>
          <a:ln>
            <a:noFill/>
          </a:ln>
          <a:extLst/>
        </p:spPr>
        <p:txBody>
          <a:bodyPr wrap="square" rtlCol="0" anchor="ctr">
            <a:noAutofit/>
          </a:bodyPr>
          <a:lstStyle/>
          <a:p>
            <a:pPr algn="ctr">
              <a:spcBef>
                <a:spcPct val="0"/>
              </a:spcBef>
              <a:spcAft>
                <a:spcPct val="0"/>
              </a:spcAft>
              <a:defRPr/>
            </a:pPr>
            <a:endParaRPr lang="en-US" sz="1400" dirty="0"/>
          </a:p>
        </p:txBody>
      </p:sp>
      <p:sp>
        <p:nvSpPr>
          <p:cNvPr id="63" name="Rectangle 62">
            <a:extLst>
              <a:ext uri="{FF2B5EF4-FFF2-40B4-BE49-F238E27FC236}">
                <a16:creationId xmlns:a16="http://schemas.microsoft.com/office/drawing/2014/main" id="{86F61574-2171-406C-958E-B6792F0F7BD7}"/>
              </a:ext>
            </a:extLst>
          </p:cNvPr>
          <p:cNvSpPr/>
          <p:nvPr/>
        </p:nvSpPr>
        <p:spPr bwMode="auto">
          <a:xfrm>
            <a:off x="8951774" y="1446117"/>
            <a:ext cx="636705" cy="3435805"/>
          </a:xfrm>
          <a:prstGeom prst="rect">
            <a:avLst/>
          </a:prstGeom>
          <a:solidFill>
            <a:schemeClr val="accent1"/>
          </a:solidFill>
          <a:ln>
            <a:noFill/>
          </a:ln>
          <a:extLst/>
        </p:spPr>
        <p:txBody>
          <a:bodyPr wrap="square" rtlCol="0" anchor="ctr">
            <a:noAutofit/>
          </a:bodyPr>
          <a:lstStyle/>
          <a:p>
            <a:pPr algn="ctr">
              <a:spcBef>
                <a:spcPct val="0"/>
              </a:spcBef>
              <a:spcAft>
                <a:spcPct val="0"/>
              </a:spcAft>
              <a:defRPr/>
            </a:pPr>
            <a:endParaRPr lang="en-US" sz="1400" dirty="0"/>
          </a:p>
        </p:txBody>
      </p:sp>
      <p:sp>
        <p:nvSpPr>
          <p:cNvPr id="8" name="Freeform: Shape 7">
            <a:extLst>
              <a:ext uri="{FF2B5EF4-FFF2-40B4-BE49-F238E27FC236}">
                <a16:creationId xmlns:a16="http://schemas.microsoft.com/office/drawing/2014/main" id="{4337D474-C0CC-4DA5-BE0D-6B2EC90506FE}"/>
              </a:ext>
            </a:extLst>
          </p:cNvPr>
          <p:cNvSpPr/>
          <p:nvPr/>
        </p:nvSpPr>
        <p:spPr bwMode="auto">
          <a:xfrm>
            <a:off x="2933008" y="1119643"/>
            <a:ext cx="6839297" cy="3773978"/>
          </a:xfrm>
          <a:custGeom>
            <a:avLst/>
            <a:gdLst>
              <a:gd name="connsiteX0" fmla="*/ 9119062 w 9119062"/>
              <a:gd name="connsiteY0" fmla="*/ 3773978 h 3773978"/>
              <a:gd name="connsiteX1" fmla="*/ 0 w 9119062"/>
              <a:gd name="connsiteY1" fmla="*/ 3773978 h 3773978"/>
              <a:gd name="connsiteX2" fmla="*/ 0 w 9119062"/>
              <a:gd name="connsiteY2" fmla="*/ 0 h 3773978"/>
            </a:gdLst>
            <a:ahLst/>
            <a:cxnLst>
              <a:cxn ang="0">
                <a:pos x="connsiteX0" y="connsiteY0"/>
              </a:cxn>
              <a:cxn ang="0">
                <a:pos x="connsiteX1" y="connsiteY1"/>
              </a:cxn>
              <a:cxn ang="0">
                <a:pos x="connsiteX2" y="connsiteY2"/>
              </a:cxn>
            </a:cxnLst>
            <a:rect l="l" t="t" r="r" b="b"/>
            <a:pathLst>
              <a:path w="9119062" h="3773978">
                <a:moveTo>
                  <a:pt x="9119062" y="3773978"/>
                </a:moveTo>
                <a:lnTo>
                  <a:pt x="0" y="3773978"/>
                </a:lnTo>
                <a:lnTo>
                  <a:pt x="0" y="0"/>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cxnSp>
        <p:nvCxnSpPr>
          <p:cNvPr id="5120" name="Straight Connector 5119">
            <a:extLst>
              <a:ext uri="{FF2B5EF4-FFF2-40B4-BE49-F238E27FC236}">
                <a16:creationId xmlns:a16="http://schemas.microsoft.com/office/drawing/2014/main" id="{0A25630B-F78E-4DFA-B550-4B01B3ED6228}"/>
              </a:ext>
            </a:extLst>
          </p:cNvPr>
          <p:cNvCxnSpPr/>
          <p:nvPr/>
        </p:nvCxnSpPr>
        <p:spPr bwMode="auto">
          <a:xfrm>
            <a:off x="3725238" y="3064365"/>
            <a:ext cx="355761" cy="0"/>
          </a:xfrm>
          <a:prstGeom prst="line">
            <a:avLst/>
          </a:prstGeom>
          <a:noFill/>
          <a:ln w="28575" cap="flat" cmpd="sng" algn="ctr">
            <a:solidFill>
              <a:schemeClr val="tx1"/>
            </a:solidFill>
            <a:prstDash val="sysDot"/>
            <a:round/>
            <a:headEnd type="none" w="med" len="med"/>
            <a:tailEnd type="none" w="med" len="med"/>
          </a:ln>
          <a:effectLst/>
        </p:spPr>
      </p:cxnSp>
      <p:cxnSp>
        <p:nvCxnSpPr>
          <p:cNvPr id="66" name="Straight Connector 65">
            <a:extLst>
              <a:ext uri="{FF2B5EF4-FFF2-40B4-BE49-F238E27FC236}">
                <a16:creationId xmlns:a16="http://schemas.microsoft.com/office/drawing/2014/main" id="{9766266C-9C58-434E-8C40-A6B83C815E95}"/>
              </a:ext>
            </a:extLst>
          </p:cNvPr>
          <p:cNvCxnSpPr/>
          <p:nvPr/>
        </p:nvCxnSpPr>
        <p:spPr bwMode="auto">
          <a:xfrm>
            <a:off x="4716114" y="1995477"/>
            <a:ext cx="355761" cy="0"/>
          </a:xfrm>
          <a:prstGeom prst="line">
            <a:avLst/>
          </a:prstGeom>
          <a:noFill/>
          <a:ln w="28575" cap="flat" cmpd="sng" algn="ctr">
            <a:solidFill>
              <a:schemeClr val="tx1"/>
            </a:solidFill>
            <a:prstDash val="sysDot"/>
            <a:round/>
            <a:headEnd type="none" w="med" len="med"/>
            <a:tailEnd type="none" w="med" len="med"/>
          </a:ln>
          <a:effectLst/>
        </p:spPr>
      </p:cxnSp>
      <p:cxnSp>
        <p:nvCxnSpPr>
          <p:cNvPr id="67" name="Straight Connector 66">
            <a:extLst>
              <a:ext uri="{FF2B5EF4-FFF2-40B4-BE49-F238E27FC236}">
                <a16:creationId xmlns:a16="http://schemas.microsoft.com/office/drawing/2014/main" id="{4835ABA6-26D5-42B0-8A55-0B3109027E38}"/>
              </a:ext>
            </a:extLst>
          </p:cNvPr>
          <p:cNvCxnSpPr/>
          <p:nvPr/>
        </p:nvCxnSpPr>
        <p:spPr bwMode="auto">
          <a:xfrm>
            <a:off x="5702727" y="1728424"/>
            <a:ext cx="355761" cy="0"/>
          </a:xfrm>
          <a:prstGeom prst="line">
            <a:avLst/>
          </a:prstGeom>
          <a:noFill/>
          <a:ln w="28575" cap="flat" cmpd="sng" algn="ctr">
            <a:solidFill>
              <a:schemeClr val="tx1"/>
            </a:solidFill>
            <a:prstDash val="sysDot"/>
            <a:round/>
            <a:headEnd type="none" w="med" len="med"/>
            <a:tailEnd type="none" w="med" len="med"/>
          </a:ln>
          <a:effectLst/>
        </p:spPr>
      </p:cxnSp>
      <p:cxnSp>
        <p:nvCxnSpPr>
          <p:cNvPr id="68" name="Straight Connector 67">
            <a:extLst>
              <a:ext uri="{FF2B5EF4-FFF2-40B4-BE49-F238E27FC236}">
                <a16:creationId xmlns:a16="http://schemas.microsoft.com/office/drawing/2014/main" id="{103CEE76-E53E-428E-9904-80B22C984503}"/>
              </a:ext>
            </a:extLst>
          </p:cNvPr>
          <p:cNvCxnSpPr>
            <a:cxnSpLocks/>
          </p:cNvCxnSpPr>
          <p:nvPr/>
        </p:nvCxnSpPr>
        <p:spPr bwMode="auto">
          <a:xfrm>
            <a:off x="6674786" y="1270386"/>
            <a:ext cx="337154" cy="0"/>
          </a:xfrm>
          <a:prstGeom prst="line">
            <a:avLst/>
          </a:prstGeom>
          <a:noFill/>
          <a:ln w="28575" cap="flat" cmpd="sng" algn="ctr">
            <a:solidFill>
              <a:schemeClr val="tx1"/>
            </a:solidFill>
            <a:prstDash val="sysDot"/>
            <a:round/>
            <a:headEnd type="none" w="med" len="med"/>
            <a:tailEnd type="none" w="med" len="med"/>
          </a:ln>
          <a:effectLst/>
        </p:spPr>
      </p:cxnSp>
      <p:cxnSp>
        <p:nvCxnSpPr>
          <p:cNvPr id="70" name="Straight Connector 69">
            <a:extLst>
              <a:ext uri="{FF2B5EF4-FFF2-40B4-BE49-F238E27FC236}">
                <a16:creationId xmlns:a16="http://schemas.microsoft.com/office/drawing/2014/main" id="{2933B953-B6B0-41EE-A3D8-13A5E8BD98B9}"/>
              </a:ext>
            </a:extLst>
          </p:cNvPr>
          <p:cNvCxnSpPr>
            <a:cxnSpLocks/>
          </p:cNvCxnSpPr>
          <p:nvPr/>
        </p:nvCxnSpPr>
        <p:spPr bwMode="auto">
          <a:xfrm>
            <a:off x="7646773" y="1637374"/>
            <a:ext cx="337154" cy="0"/>
          </a:xfrm>
          <a:prstGeom prst="line">
            <a:avLst/>
          </a:prstGeom>
          <a:noFill/>
          <a:ln w="28575" cap="flat" cmpd="sng" algn="ctr">
            <a:solidFill>
              <a:schemeClr val="tx1"/>
            </a:solidFill>
            <a:prstDash val="sysDot"/>
            <a:round/>
            <a:headEnd type="none" w="med" len="med"/>
            <a:tailEnd type="none" w="med" len="med"/>
          </a:ln>
          <a:effectLst/>
        </p:spPr>
      </p:cxnSp>
      <p:cxnSp>
        <p:nvCxnSpPr>
          <p:cNvPr id="71" name="Straight Connector 70">
            <a:extLst>
              <a:ext uri="{FF2B5EF4-FFF2-40B4-BE49-F238E27FC236}">
                <a16:creationId xmlns:a16="http://schemas.microsoft.com/office/drawing/2014/main" id="{3270992A-E773-4690-AB27-1164C2DE8B71}"/>
              </a:ext>
            </a:extLst>
          </p:cNvPr>
          <p:cNvCxnSpPr>
            <a:cxnSpLocks/>
          </p:cNvCxnSpPr>
          <p:nvPr/>
        </p:nvCxnSpPr>
        <p:spPr bwMode="auto">
          <a:xfrm>
            <a:off x="8611732" y="1449179"/>
            <a:ext cx="337154" cy="0"/>
          </a:xfrm>
          <a:prstGeom prst="line">
            <a:avLst/>
          </a:prstGeom>
          <a:noFill/>
          <a:ln w="28575" cap="flat" cmpd="sng" algn="ctr">
            <a:solidFill>
              <a:schemeClr val="tx1"/>
            </a:solidFill>
            <a:prstDash val="sysDot"/>
            <a:round/>
            <a:headEnd type="none" w="med" len="med"/>
            <a:tailEnd type="none" w="med" len="med"/>
          </a:ln>
          <a:effectLst/>
        </p:spPr>
      </p:cxnSp>
      <p:sp>
        <p:nvSpPr>
          <p:cNvPr id="5123" name="TextBox 5122">
            <a:extLst>
              <a:ext uri="{FF2B5EF4-FFF2-40B4-BE49-F238E27FC236}">
                <a16:creationId xmlns:a16="http://schemas.microsoft.com/office/drawing/2014/main" id="{EB5983C4-020E-47B9-83CA-DEF798F8A780}"/>
              </a:ext>
            </a:extLst>
          </p:cNvPr>
          <p:cNvSpPr txBox="1"/>
          <p:nvPr/>
        </p:nvSpPr>
        <p:spPr>
          <a:xfrm>
            <a:off x="3121745" y="3768360"/>
            <a:ext cx="593432" cy="369332"/>
          </a:xfrm>
          <a:prstGeom prst="rect">
            <a:avLst/>
          </a:prstGeom>
          <a:noFill/>
        </p:spPr>
        <p:txBody>
          <a:bodyPr wrap="none" rtlCol="0">
            <a:spAutoFit/>
          </a:bodyPr>
          <a:lstStyle/>
          <a:p>
            <a:pPr algn="ctr">
              <a:defRPr/>
            </a:pPr>
            <a:r>
              <a:rPr lang="en-US" dirty="0"/>
              <a:t>23.4</a:t>
            </a:r>
          </a:p>
        </p:txBody>
      </p:sp>
      <p:sp>
        <p:nvSpPr>
          <p:cNvPr id="73" name="TextBox 72">
            <a:extLst>
              <a:ext uri="{FF2B5EF4-FFF2-40B4-BE49-F238E27FC236}">
                <a16:creationId xmlns:a16="http://schemas.microsoft.com/office/drawing/2014/main" id="{FB49918B-3DC3-46E2-8876-3B6A081EC67C}"/>
              </a:ext>
            </a:extLst>
          </p:cNvPr>
          <p:cNvSpPr txBox="1"/>
          <p:nvPr/>
        </p:nvSpPr>
        <p:spPr>
          <a:xfrm>
            <a:off x="4104087" y="2361166"/>
            <a:ext cx="593432" cy="369332"/>
          </a:xfrm>
          <a:prstGeom prst="rect">
            <a:avLst/>
          </a:prstGeom>
          <a:noFill/>
        </p:spPr>
        <p:txBody>
          <a:bodyPr wrap="none" rtlCol="0">
            <a:spAutoFit/>
          </a:bodyPr>
          <a:lstStyle/>
          <a:p>
            <a:pPr algn="ctr">
              <a:defRPr/>
            </a:pPr>
            <a:r>
              <a:rPr lang="en-US" dirty="0"/>
              <a:t>13.6</a:t>
            </a:r>
          </a:p>
        </p:txBody>
      </p:sp>
      <p:sp>
        <p:nvSpPr>
          <p:cNvPr id="74" name="TextBox 73">
            <a:extLst>
              <a:ext uri="{FF2B5EF4-FFF2-40B4-BE49-F238E27FC236}">
                <a16:creationId xmlns:a16="http://schemas.microsoft.com/office/drawing/2014/main" id="{63B7008A-6D5E-4B07-814C-0814AF4CD155}"/>
              </a:ext>
            </a:extLst>
          </p:cNvPr>
          <p:cNvSpPr txBox="1"/>
          <p:nvPr/>
        </p:nvSpPr>
        <p:spPr>
          <a:xfrm>
            <a:off x="5146115" y="1673109"/>
            <a:ext cx="476412" cy="369332"/>
          </a:xfrm>
          <a:prstGeom prst="rect">
            <a:avLst/>
          </a:prstGeom>
          <a:noFill/>
        </p:spPr>
        <p:txBody>
          <a:bodyPr wrap="none" rtlCol="0">
            <a:spAutoFit/>
          </a:bodyPr>
          <a:lstStyle/>
          <a:p>
            <a:pPr algn="ctr">
              <a:defRPr/>
            </a:pPr>
            <a:r>
              <a:rPr lang="en-US" dirty="0"/>
              <a:t>3.4</a:t>
            </a:r>
          </a:p>
        </p:txBody>
      </p:sp>
      <p:sp>
        <p:nvSpPr>
          <p:cNvPr id="75" name="TextBox 74">
            <a:extLst>
              <a:ext uri="{FF2B5EF4-FFF2-40B4-BE49-F238E27FC236}">
                <a16:creationId xmlns:a16="http://schemas.microsoft.com/office/drawing/2014/main" id="{D438A0F8-076D-4C57-9143-FD10E399384F}"/>
              </a:ext>
            </a:extLst>
          </p:cNvPr>
          <p:cNvSpPr txBox="1"/>
          <p:nvPr/>
        </p:nvSpPr>
        <p:spPr>
          <a:xfrm>
            <a:off x="6166458" y="1312346"/>
            <a:ext cx="378951" cy="369332"/>
          </a:xfrm>
          <a:prstGeom prst="rect">
            <a:avLst/>
          </a:prstGeom>
          <a:noFill/>
        </p:spPr>
        <p:txBody>
          <a:bodyPr wrap="none" rtlCol="0">
            <a:noAutofit/>
          </a:bodyPr>
          <a:lstStyle/>
          <a:p>
            <a:pPr algn="ctr">
              <a:defRPr/>
            </a:pPr>
            <a:r>
              <a:rPr lang="en-US" dirty="0"/>
              <a:t>5.8</a:t>
            </a:r>
          </a:p>
        </p:txBody>
      </p:sp>
      <p:sp>
        <p:nvSpPr>
          <p:cNvPr id="76" name="TextBox 75">
            <a:extLst>
              <a:ext uri="{FF2B5EF4-FFF2-40B4-BE49-F238E27FC236}">
                <a16:creationId xmlns:a16="http://schemas.microsoft.com/office/drawing/2014/main" id="{7FFC564C-0AAC-463C-951C-9CDF9D23E51E}"/>
              </a:ext>
            </a:extLst>
          </p:cNvPr>
          <p:cNvSpPr txBox="1"/>
          <p:nvPr/>
        </p:nvSpPr>
        <p:spPr>
          <a:xfrm>
            <a:off x="7107780" y="1275728"/>
            <a:ext cx="436659" cy="369332"/>
          </a:xfrm>
          <a:prstGeom prst="rect">
            <a:avLst/>
          </a:prstGeom>
          <a:noFill/>
        </p:spPr>
        <p:txBody>
          <a:bodyPr wrap="none" rtlCol="0">
            <a:noAutofit/>
          </a:bodyPr>
          <a:lstStyle/>
          <a:p>
            <a:pPr algn="ctr">
              <a:defRPr/>
            </a:pPr>
            <a:r>
              <a:rPr lang="en-US" dirty="0"/>
              <a:t>-4.8</a:t>
            </a:r>
          </a:p>
        </p:txBody>
      </p:sp>
      <p:sp>
        <p:nvSpPr>
          <p:cNvPr id="77" name="TextBox 76">
            <a:extLst>
              <a:ext uri="{FF2B5EF4-FFF2-40B4-BE49-F238E27FC236}">
                <a16:creationId xmlns:a16="http://schemas.microsoft.com/office/drawing/2014/main" id="{0BB6E9B4-A364-4FD2-B27A-6B6AF2CFBEEA}"/>
              </a:ext>
            </a:extLst>
          </p:cNvPr>
          <p:cNvSpPr txBox="1"/>
          <p:nvPr/>
        </p:nvSpPr>
        <p:spPr>
          <a:xfrm>
            <a:off x="8050286" y="1365355"/>
            <a:ext cx="476412" cy="369332"/>
          </a:xfrm>
          <a:prstGeom prst="rect">
            <a:avLst/>
          </a:prstGeom>
          <a:noFill/>
        </p:spPr>
        <p:txBody>
          <a:bodyPr wrap="none" rtlCol="0">
            <a:spAutoFit/>
          </a:bodyPr>
          <a:lstStyle/>
          <a:p>
            <a:pPr algn="ctr">
              <a:defRPr/>
            </a:pPr>
            <a:r>
              <a:rPr lang="en-US" dirty="0"/>
              <a:t>2.6</a:t>
            </a:r>
          </a:p>
        </p:txBody>
      </p:sp>
      <p:sp>
        <p:nvSpPr>
          <p:cNvPr id="78" name="TextBox 77">
            <a:extLst>
              <a:ext uri="{FF2B5EF4-FFF2-40B4-BE49-F238E27FC236}">
                <a16:creationId xmlns:a16="http://schemas.microsoft.com/office/drawing/2014/main" id="{757AA888-3355-464C-98C0-E5C957CC304C}"/>
              </a:ext>
            </a:extLst>
          </p:cNvPr>
          <p:cNvSpPr txBox="1"/>
          <p:nvPr/>
        </p:nvSpPr>
        <p:spPr>
          <a:xfrm>
            <a:off x="8973413" y="2936962"/>
            <a:ext cx="593432" cy="369332"/>
          </a:xfrm>
          <a:prstGeom prst="rect">
            <a:avLst/>
          </a:prstGeom>
          <a:noFill/>
        </p:spPr>
        <p:txBody>
          <a:bodyPr wrap="none" rtlCol="0">
            <a:spAutoFit/>
          </a:bodyPr>
          <a:lstStyle/>
          <a:p>
            <a:pPr algn="ctr">
              <a:defRPr/>
            </a:pPr>
            <a:r>
              <a:rPr lang="en-US" dirty="0"/>
              <a:t>44.1</a:t>
            </a:r>
          </a:p>
        </p:txBody>
      </p:sp>
      <p:sp>
        <p:nvSpPr>
          <p:cNvPr id="69" name="TextBox 68">
            <a:extLst>
              <a:ext uri="{FF2B5EF4-FFF2-40B4-BE49-F238E27FC236}">
                <a16:creationId xmlns:a16="http://schemas.microsoft.com/office/drawing/2014/main" id="{550CB47D-E803-44BA-86B4-D135292420E4}"/>
              </a:ext>
            </a:extLst>
          </p:cNvPr>
          <p:cNvSpPr txBox="1"/>
          <p:nvPr/>
        </p:nvSpPr>
        <p:spPr>
          <a:xfrm rot="16200000">
            <a:off x="1416097" y="2768850"/>
            <a:ext cx="1904367" cy="369332"/>
          </a:xfrm>
          <a:prstGeom prst="rect">
            <a:avLst/>
          </a:prstGeom>
          <a:noFill/>
        </p:spPr>
        <p:txBody>
          <a:bodyPr wrap="none" rtlCol="0">
            <a:spAutoFit/>
          </a:bodyPr>
          <a:lstStyle/>
          <a:p>
            <a:pPr algn="ctr">
              <a:defRPr/>
            </a:pPr>
            <a:r>
              <a:rPr lang="en-US" dirty="0"/>
              <a:t>Costs and Growth </a:t>
            </a:r>
          </a:p>
        </p:txBody>
      </p:sp>
    </p:spTree>
    <p:extLst>
      <p:ext uri="{BB962C8B-B14F-4D97-AF65-F5344CB8AC3E}">
        <p14:creationId xmlns:p14="http://schemas.microsoft.com/office/powerpoint/2010/main" val="32452733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 name="Freeform: Shape 120">
            <a:extLst>
              <a:ext uri="{FF2B5EF4-FFF2-40B4-BE49-F238E27FC236}">
                <a16:creationId xmlns:a16="http://schemas.microsoft.com/office/drawing/2014/main" id="{A6A9A835-8581-469F-B394-9C5B5D9CF214}"/>
              </a:ext>
            </a:extLst>
          </p:cNvPr>
          <p:cNvSpPr/>
          <p:nvPr/>
        </p:nvSpPr>
        <p:spPr bwMode="auto">
          <a:xfrm>
            <a:off x="5719005" y="4734295"/>
            <a:ext cx="1001889" cy="654756"/>
          </a:xfrm>
          <a:custGeom>
            <a:avLst/>
            <a:gdLst>
              <a:gd name="connsiteX0" fmla="*/ 0 w 1335852"/>
              <a:gd name="connsiteY0" fmla="*/ 0 h 654756"/>
              <a:gd name="connsiteX1" fmla="*/ 222015 w 1335852"/>
              <a:gd name="connsiteY1" fmla="*/ 654756 h 654756"/>
              <a:gd name="connsiteX2" fmla="*/ 334904 w 1335852"/>
              <a:gd name="connsiteY2" fmla="*/ 349956 h 654756"/>
              <a:gd name="connsiteX3" fmla="*/ 451555 w 1335852"/>
              <a:gd name="connsiteY3" fmla="*/ 496711 h 654756"/>
              <a:gd name="connsiteX4" fmla="*/ 541867 w 1335852"/>
              <a:gd name="connsiteY4" fmla="*/ 338667 h 654756"/>
              <a:gd name="connsiteX5" fmla="*/ 793985 w 1335852"/>
              <a:gd name="connsiteY5" fmla="*/ 293511 h 654756"/>
              <a:gd name="connsiteX6" fmla="*/ 993422 w 1335852"/>
              <a:gd name="connsiteY6" fmla="*/ 361245 h 654756"/>
              <a:gd name="connsiteX7" fmla="*/ 1121363 w 1335852"/>
              <a:gd name="connsiteY7" fmla="*/ 365008 h 654756"/>
              <a:gd name="connsiteX8" fmla="*/ 1234252 w 1335852"/>
              <a:gd name="connsiteY8" fmla="*/ 259645 h 654756"/>
              <a:gd name="connsiteX9" fmla="*/ 1335852 w 1335852"/>
              <a:gd name="connsiteY9" fmla="*/ 331141 h 6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5852" h="654756">
                <a:moveTo>
                  <a:pt x="0" y="0"/>
                </a:moveTo>
                <a:lnTo>
                  <a:pt x="222015" y="654756"/>
                </a:lnTo>
                <a:lnTo>
                  <a:pt x="334904" y="349956"/>
                </a:lnTo>
                <a:lnTo>
                  <a:pt x="451555" y="496711"/>
                </a:lnTo>
                <a:lnTo>
                  <a:pt x="541867" y="338667"/>
                </a:lnTo>
                <a:lnTo>
                  <a:pt x="793985" y="293511"/>
                </a:lnTo>
                <a:lnTo>
                  <a:pt x="993422" y="361245"/>
                </a:lnTo>
                <a:lnTo>
                  <a:pt x="1121363" y="365008"/>
                </a:lnTo>
                <a:lnTo>
                  <a:pt x="1234252" y="259645"/>
                </a:lnTo>
                <a:lnTo>
                  <a:pt x="1335852" y="331141"/>
                </a:lnTo>
              </a:path>
            </a:pathLst>
          </a:custGeom>
          <a:noFill/>
          <a:ln w="28575">
            <a:solidFill>
              <a:schemeClr val="accent3">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20" name="Freeform: Shape 119">
            <a:extLst>
              <a:ext uri="{FF2B5EF4-FFF2-40B4-BE49-F238E27FC236}">
                <a16:creationId xmlns:a16="http://schemas.microsoft.com/office/drawing/2014/main" id="{32219D78-71E0-4C66-8FB6-7328C596C724}"/>
              </a:ext>
            </a:extLst>
          </p:cNvPr>
          <p:cNvSpPr/>
          <p:nvPr/>
        </p:nvSpPr>
        <p:spPr bwMode="auto">
          <a:xfrm>
            <a:off x="5727471" y="4531101"/>
            <a:ext cx="1001889" cy="191911"/>
          </a:xfrm>
          <a:custGeom>
            <a:avLst/>
            <a:gdLst>
              <a:gd name="connsiteX0" fmla="*/ 0 w 1335852"/>
              <a:gd name="connsiteY0" fmla="*/ 191911 h 191911"/>
              <a:gd name="connsiteX1" fmla="*/ 229540 w 1335852"/>
              <a:gd name="connsiteY1" fmla="*/ 184385 h 191911"/>
              <a:gd name="connsiteX2" fmla="*/ 763881 w 1335852"/>
              <a:gd name="connsiteY2" fmla="*/ 188148 h 191911"/>
              <a:gd name="connsiteX3" fmla="*/ 888059 w 1335852"/>
              <a:gd name="connsiteY3" fmla="*/ 112889 h 191911"/>
              <a:gd name="connsiteX4" fmla="*/ 1000948 w 1335852"/>
              <a:gd name="connsiteY4" fmla="*/ 131704 h 191911"/>
              <a:gd name="connsiteX5" fmla="*/ 1110074 w 1335852"/>
              <a:gd name="connsiteY5" fmla="*/ 71496 h 191911"/>
              <a:gd name="connsiteX6" fmla="*/ 1226726 w 1335852"/>
              <a:gd name="connsiteY6" fmla="*/ 71496 h 191911"/>
              <a:gd name="connsiteX7" fmla="*/ 1335852 w 1335852"/>
              <a:gd name="connsiteY7" fmla="*/ 0 h 19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852" h="191911">
                <a:moveTo>
                  <a:pt x="0" y="191911"/>
                </a:moveTo>
                <a:lnTo>
                  <a:pt x="229540" y="184385"/>
                </a:lnTo>
                <a:lnTo>
                  <a:pt x="763881" y="188148"/>
                </a:lnTo>
                <a:lnTo>
                  <a:pt x="888059" y="112889"/>
                </a:lnTo>
                <a:lnTo>
                  <a:pt x="1000948" y="131704"/>
                </a:lnTo>
                <a:lnTo>
                  <a:pt x="1110074" y="71496"/>
                </a:lnTo>
                <a:lnTo>
                  <a:pt x="1226726" y="71496"/>
                </a:lnTo>
                <a:lnTo>
                  <a:pt x="1335852" y="0"/>
                </a:lnTo>
              </a:path>
            </a:pathLst>
          </a:cu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9" name="Freeform: Shape 118">
            <a:extLst>
              <a:ext uri="{FF2B5EF4-FFF2-40B4-BE49-F238E27FC236}">
                <a16:creationId xmlns:a16="http://schemas.microsoft.com/office/drawing/2014/main" id="{9E67D584-BAB8-4AC8-9EC7-00507B3C21A4}"/>
              </a:ext>
            </a:extLst>
          </p:cNvPr>
          <p:cNvSpPr/>
          <p:nvPr/>
        </p:nvSpPr>
        <p:spPr bwMode="auto">
          <a:xfrm>
            <a:off x="5019093" y="4327901"/>
            <a:ext cx="1710267" cy="447793"/>
          </a:xfrm>
          <a:custGeom>
            <a:avLst/>
            <a:gdLst>
              <a:gd name="connsiteX0" fmla="*/ 0 w 2280356"/>
              <a:gd name="connsiteY0" fmla="*/ 387585 h 447793"/>
              <a:gd name="connsiteX1" fmla="*/ 353719 w 2280356"/>
              <a:gd name="connsiteY1" fmla="*/ 402637 h 447793"/>
              <a:gd name="connsiteX2" fmla="*/ 658519 w 2280356"/>
              <a:gd name="connsiteY2" fmla="*/ 440267 h 447793"/>
              <a:gd name="connsiteX3" fmla="*/ 812800 w 2280356"/>
              <a:gd name="connsiteY3" fmla="*/ 447793 h 447793"/>
              <a:gd name="connsiteX4" fmla="*/ 933215 w 2280356"/>
              <a:gd name="connsiteY4" fmla="*/ 417689 h 447793"/>
              <a:gd name="connsiteX5" fmla="*/ 1061156 w 2280356"/>
              <a:gd name="connsiteY5" fmla="*/ 410163 h 447793"/>
              <a:gd name="connsiteX6" fmla="*/ 1177807 w 2280356"/>
              <a:gd name="connsiteY6" fmla="*/ 391348 h 447793"/>
              <a:gd name="connsiteX7" fmla="*/ 1286933 w 2280356"/>
              <a:gd name="connsiteY7" fmla="*/ 391348 h 447793"/>
              <a:gd name="connsiteX8" fmla="*/ 1381007 w 2280356"/>
              <a:gd name="connsiteY8" fmla="*/ 327378 h 447793"/>
              <a:gd name="connsiteX9" fmla="*/ 1501422 w 2280356"/>
              <a:gd name="connsiteY9" fmla="*/ 331141 h 447793"/>
              <a:gd name="connsiteX10" fmla="*/ 1599259 w 2280356"/>
              <a:gd name="connsiteY10" fmla="*/ 252119 h 447793"/>
              <a:gd name="connsiteX11" fmla="*/ 1727200 w 2280356"/>
              <a:gd name="connsiteY11" fmla="*/ 240830 h 447793"/>
              <a:gd name="connsiteX12" fmla="*/ 1836326 w 2280356"/>
              <a:gd name="connsiteY12" fmla="*/ 188148 h 447793"/>
              <a:gd name="connsiteX13" fmla="*/ 1952978 w 2280356"/>
              <a:gd name="connsiteY13" fmla="*/ 158045 h 447793"/>
              <a:gd name="connsiteX14" fmla="*/ 2065867 w 2280356"/>
              <a:gd name="connsiteY14" fmla="*/ 60208 h 447793"/>
              <a:gd name="connsiteX15" fmla="*/ 2174993 w 2280356"/>
              <a:gd name="connsiteY15" fmla="*/ 48919 h 447793"/>
              <a:gd name="connsiteX16" fmla="*/ 2280356 w 2280356"/>
              <a:gd name="connsiteY16" fmla="*/ 0 h 44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0356" h="447793">
                <a:moveTo>
                  <a:pt x="0" y="387585"/>
                </a:moveTo>
                <a:lnTo>
                  <a:pt x="353719" y="402637"/>
                </a:lnTo>
                <a:lnTo>
                  <a:pt x="658519" y="440267"/>
                </a:lnTo>
                <a:lnTo>
                  <a:pt x="812800" y="447793"/>
                </a:lnTo>
                <a:lnTo>
                  <a:pt x="933215" y="417689"/>
                </a:lnTo>
                <a:lnTo>
                  <a:pt x="1061156" y="410163"/>
                </a:lnTo>
                <a:lnTo>
                  <a:pt x="1177807" y="391348"/>
                </a:lnTo>
                <a:lnTo>
                  <a:pt x="1286933" y="391348"/>
                </a:lnTo>
                <a:lnTo>
                  <a:pt x="1381007" y="327378"/>
                </a:lnTo>
                <a:lnTo>
                  <a:pt x="1501422" y="331141"/>
                </a:lnTo>
                <a:lnTo>
                  <a:pt x="1599259" y="252119"/>
                </a:lnTo>
                <a:lnTo>
                  <a:pt x="1727200" y="240830"/>
                </a:lnTo>
                <a:lnTo>
                  <a:pt x="1836326" y="188148"/>
                </a:lnTo>
                <a:lnTo>
                  <a:pt x="1952978" y="158045"/>
                </a:lnTo>
                <a:lnTo>
                  <a:pt x="2065867" y="60208"/>
                </a:lnTo>
                <a:lnTo>
                  <a:pt x="2174993" y="48919"/>
                </a:lnTo>
                <a:lnTo>
                  <a:pt x="2280356" y="0"/>
                </a:lnTo>
              </a:path>
            </a:pathLst>
          </a:custGeom>
          <a:noFill/>
          <a:ln w="28575">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8" name="Freeform: Shape 117">
            <a:extLst>
              <a:ext uri="{FF2B5EF4-FFF2-40B4-BE49-F238E27FC236}">
                <a16:creationId xmlns:a16="http://schemas.microsoft.com/office/drawing/2014/main" id="{B6780C3A-D769-4B30-B2B8-51F00ED6A458}"/>
              </a:ext>
            </a:extLst>
          </p:cNvPr>
          <p:cNvSpPr/>
          <p:nvPr/>
        </p:nvSpPr>
        <p:spPr bwMode="auto">
          <a:xfrm>
            <a:off x="5377517" y="4320369"/>
            <a:ext cx="1346201" cy="391348"/>
          </a:xfrm>
          <a:custGeom>
            <a:avLst/>
            <a:gdLst>
              <a:gd name="connsiteX0" fmla="*/ 0 w 1794934"/>
              <a:gd name="connsiteY0" fmla="*/ 391348 h 391348"/>
              <a:gd name="connsiteX1" fmla="*/ 116652 w 1794934"/>
              <a:gd name="connsiteY1" fmla="*/ 357482 h 391348"/>
              <a:gd name="connsiteX2" fmla="*/ 248356 w 1794934"/>
              <a:gd name="connsiteY2" fmla="*/ 361245 h 391348"/>
              <a:gd name="connsiteX3" fmla="*/ 346193 w 1794934"/>
              <a:gd name="connsiteY3" fmla="*/ 304800 h 391348"/>
              <a:gd name="connsiteX4" fmla="*/ 459082 w 1794934"/>
              <a:gd name="connsiteY4" fmla="*/ 319852 h 391348"/>
              <a:gd name="connsiteX5" fmla="*/ 579497 w 1794934"/>
              <a:gd name="connsiteY5" fmla="*/ 270934 h 391348"/>
              <a:gd name="connsiteX6" fmla="*/ 714963 w 1794934"/>
              <a:gd name="connsiteY6" fmla="*/ 240830 h 391348"/>
              <a:gd name="connsiteX7" fmla="*/ 782697 w 1794934"/>
              <a:gd name="connsiteY7" fmla="*/ 206963 h 391348"/>
              <a:gd name="connsiteX8" fmla="*/ 910637 w 1794934"/>
              <a:gd name="connsiteY8" fmla="*/ 218252 h 391348"/>
              <a:gd name="connsiteX9" fmla="*/ 1271882 w 1794934"/>
              <a:gd name="connsiteY9" fmla="*/ 86548 h 391348"/>
              <a:gd name="connsiteX10" fmla="*/ 1362193 w 1794934"/>
              <a:gd name="connsiteY10" fmla="*/ 86548 h 391348"/>
              <a:gd name="connsiteX11" fmla="*/ 1478845 w 1794934"/>
              <a:gd name="connsiteY11" fmla="*/ 45156 h 391348"/>
              <a:gd name="connsiteX12" fmla="*/ 1576682 w 1794934"/>
              <a:gd name="connsiteY12" fmla="*/ 56445 h 391348"/>
              <a:gd name="connsiteX13" fmla="*/ 1723437 w 1794934"/>
              <a:gd name="connsiteY13" fmla="*/ 0 h 391348"/>
              <a:gd name="connsiteX14" fmla="*/ 1794934 w 1794934"/>
              <a:gd name="connsiteY14" fmla="*/ 15052 h 39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4934" h="391348">
                <a:moveTo>
                  <a:pt x="0" y="391348"/>
                </a:moveTo>
                <a:lnTo>
                  <a:pt x="116652" y="357482"/>
                </a:lnTo>
                <a:lnTo>
                  <a:pt x="248356" y="361245"/>
                </a:lnTo>
                <a:lnTo>
                  <a:pt x="346193" y="304800"/>
                </a:lnTo>
                <a:lnTo>
                  <a:pt x="459082" y="319852"/>
                </a:lnTo>
                <a:lnTo>
                  <a:pt x="579497" y="270934"/>
                </a:lnTo>
                <a:lnTo>
                  <a:pt x="714963" y="240830"/>
                </a:lnTo>
                <a:lnTo>
                  <a:pt x="782697" y="206963"/>
                </a:lnTo>
                <a:lnTo>
                  <a:pt x="910637" y="218252"/>
                </a:lnTo>
                <a:lnTo>
                  <a:pt x="1271882" y="86548"/>
                </a:lnTo>
                <a:lnTo>
                  <a:pt x="1362193" y="86548"/>
                </a:lnTo>
                <a:lnTo>
                  <a:pt x="1478845" y="45156"/>
                </a:lnTo>
                <a:lnTo>
                  <a:pt x="1576682" y="56445"/>
                </a:lnTo>
                <a:lnTo>
                  <a:pt x="1723437" y="0"/>
                </a:lnTo>
                <a:lnTo>
                  <a:pt x="1794934" y="15052"/>
                </a:lnTo>
              </a:path>
            </a:pathLst>
          </a:cu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7" name="Freeform: Shape 116">
            <a:extLst>
              <a:ext uri="{FF2B5EF4-FFF2-40B4-BE49-F238E27FC236}">
                <a16:creationId xmlns:a16="http://schemas.microsoft.com/office/drawing/2014/main" id="{37C9322A-E0E9-41F6-BB75-04A0EA0EA2BC}"/>
              </a:ext>
            </a:extLst>
          </p:cNvPr>
          <p:cNvSpPr/>
          <p:nvPr/>
        </p:nvSpPr>
        <p:spPr bwMode="auto">
          <a:xfrm>
            <a:off x="5459362" y="3737110"/>
            <a:ext cx="1272823" cy="985896"/>
          </a:xfrm>
          <a:custGeom>
            <a:avLst/>
            <a:gdLst>
              <a:gd name="connsiteX0" fmla="*/ 0 w 1697097"/>
              <a:gd name="connsiteY0" fmla="*/ 985896 h 985896"/>
              <a:gd name="connsiteX1" fmla="*/ 109126 w 1697097"/>
              <a:gd name="connsiteY1" fmla="*/ 880533 h 985896"/>
              <a:gd name="connsiteX2" fmla="*/ 233304 w 1697097"/>
              <a:gd name="connsiteY2" fmla="*/ 876770 h 985896"/>
              <a:gd name="connsiteX3" fmla="*/ 342430 w 1697097"/>
              <a:gd name="connsiteY3" fmla="*/ 763881 h 985896"/>
              <a:gd name="connsiteX4" fmla="*/ 451556 w 1697097"/>
              <a:gd name="connsiteY4" fmla="*/ 767644 h 985896"/>
              <a:gd name="connsiteX5" fmla="*/ 571971 w 1697097"/>
              <a:gd name="connsiteY5" fmla="*/ 647230 h 985896"/>
              <a:gd name="connsiteX6" fmla="*/ 692385 w 1697097"/>
              <a:gd name="connsiteY6" fmla="*/ 650993 h 985896"/>
              <a:gd name="connsiteX7" fmla="*/ 790222 w 1697097"/>
              <a:gd name="connsiteY7" fmla="*/ 526815 h 985896"/>
              <a:gd name="connsiteX8" fmla="*/ 899348 w 1697097"/>
              <a:gd name="connsiteY8" fmla="*/ 530578 h 985896"/>
              <a:gd name="connsiteX9" fmla="*/ 1016000 w 1697097"/>
              <a:gd name="connsiteY9" fmla="*/ 391348 h 985896"/>
              <a:gd name="connsiteX10" fmla="*/ 1140178 w 1697097"/>
              <a:gd name="connsiteY10" fmla="*/ 402637 h 985896"/>
              <a:gd name="connsiteX11" fmla="*/ 1245541 w 1697097"/>
              <a:gd name="connsiteY11" fmla="*/ 274696 h 985896"/>
              <a:gd name="connsiteX12" fmla="*/ 1365956 w 1697097"/>
              <a:gd name="connsiteY12" fmla="*/ 270933 h 985896"/>
              <a:gd name="connsiteX13" fmla="*/ 1460030 w 1697097"/>
              <a:gd name="connsiteY13" fmla="*/ 131704 h 985896"/>
              <a:gd name="connsiteX14" fmla="*/ 1584208 w 1697097"/>
              <a:gd name="connsiteY14" fmla="*/ 135467 h 985896"/>
              <a:gd name="connsiteX15" fmla="*/ 1697097 w 1697097"/>
              <a:gd name="connsiteY15" fmla="*/ 0 h 98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7097" h="985896">
                <a:moveTo>
                  <a:pt x="0" y="985896"/>
                </a:moveTo>
                <a:lnTo>
                  <a:pt x="109126" y="880533"/>
                </a:lnTo>
                <a:lnTo>
                  <a:pt x="233304" y="876770"/>
                </a:lnTo>
                <a:lnTo>
                  <a:pt x="342430" y="763881"/>
                </a:lnTo>
                <a:lnTo>
                  <a:pt x="451556" y="767644"/>
                </a:lnTo>
                <a:lnTo>
                  <a:pt x="571971" y="647230"/>
                </a:lnTo>
                <a:lnTo>
                  <a:pt x="692385" y="650993"/>
                </a:lnTo>
                <a:lnTo>
                  <a:pt x="790222" y="526815"/>
                </a:lnTo>
                <a:lnTo>
                  <a:pt x="899348" y="530578"/>
                </a:lnTo>
                <a:lnTo>
                  <a:pt x="1016000" y="391348"/>
                </a:lnTo>
                <a:lnTo>
                  <a:pt x="1140178" y="402637"/>
                </a:lnTo>
                <a:lnTo>
                  <a:pt x="1245541" y="274696"/>
                </a:lnTo>
                <a:lnTo>
                  <a:pt x="1365956" y="270933"/>
                </a:lnTo>
                <a:lnTo>
                  <a:pt x="1460030" y="131704"/>
                </a:lnTo>
                <a:lnTo>
                  <a:pt x="1584208" y="135467"/>
                </a:lnTo>
                <a:lnTo>
                  <a:pt x="1697097" y="0"/>
                </a:lnTo>
              </a:path>
            </a:pathLst>
          </a:custGeom>
          <a:noFill/>
          <a:ln w="28575">
            <a:solidFill>
              <a:srgbClr val="F8F45A"/>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5" name="Freeform: Shape 114">
            <a:extLst>
              <a:ext uri="{FF2B5EF4-FFF2-40B4-BE49-F238E27FC236}">
                <a16:creationId xmlns:a16="http://schemas.microsoft.com/office/drawing/2014/main" id="{FAA04A7C-D177-4AF4-92CA-0D529B2EECD9}"/>
              </a:ext>
            </a:extLst>
          </p:cNvPr>
          <p:cNvSpPr/>
          <p:nvPr/>
        </p:nvSpPr>
        <p:spPr bwMode="auto">
          <a:xfrm>
            <a:off x="3683485" y="3909237"/>
            <a:ext cx="3044414" cy="846269"/>
          </a:xfrm>
          <a:custGeom>
            <a:avLst/>
            <a:gdLst>
              <a:gd name="connsiteX0" fmla="*/ 0 w 4059219"/>
              <a:gd name="connsiteY0" fmla="*/ 796066 h 846269"/>
              <a:gd name="connsiteX1" fmla="*/ 247426 w 4059219"/>
              <a:gd name="connsiteY1" fmla="*/ 846269 h 846269"/>
              <a:gd name="connsiteX2" fmla="*/ 355002 w 4059219"/>
              <a:gd name="connsiteY2" fmla="*/ 842683 h 846269"/>
              <a:gd name="connsiteX3" fmla="*/ 437478 w 4059219"/>
              <a:gd name="connsiteY3" fmla="*/ 785309 h 846269"/>
              <a:gd name="connsiteX4" fmla="*/ 584499 w 4059219"/>
              <a:gd name="connsiteY4" fmla="*/ 760207 h 846269"/>
              <a:gd name="connsiteX5" fmla="*/ 674146 w 4059219"/>
              <a:gd name="connsiteY5" fmla="*/ 702833 h 846269"/>
              <a:gd name="connsiteX6" fmla="*/ 799652 w 4059219"/>
              <a:gd name="connsiteY6" fmla="*/ 681318 h 846269"/>
              <a:gd name="connsiteX7" fmla="*/ 1025562 w 4059219"/>
              <a:gd name="connsiteY7" fmla="*/ 659803 h 846269"/>
              <a:gd name="connsiteX8" fmla="*/ 1932790 w 4059219"/>
              <a:gd name="connsiteY8" fmla="*/ 659803 h 846269"/>
              <a:gd name="connsiteX9" fmla="*/ 2029609 w 4059219"/>
              <a:gd name="connsiteY9" fmla="*/ 616772 h 846269"/>
              <a:gd name="connsiteX10" fmla="*/ 2373854 w 4059219"/>
              <a:gd name="connsiteY10" fmla="*/ 595257 h 846269"/>
              <a:gd name="connsiteX11" fmla="*/ 2499360 w 4059219"/>
              <a:gd name="connsiteY11" fmla="*/ 530711 h 846269"/>
              <a:gd name="connsiteX12" fmla="*/ 2718099 w 4059219"/>
              <a:gd name="connsiteY12" fmla="*/ 530711 h 846269"/>
              <a:gd name="connsiteX13" fmla="*/ 2825675 w 4059219"/>
              <a:gd name="connsiteY13" fmla="*/ 426720 h 846269"/>
              <a:gd name="connsiteX14" fmla="*/ 3044414 w 4059219"/>
              <a:gd name="connsiteY14" fmla="*/ 415963 h 846269"/>
              <a:gd name="connsiteX15" fmla="*/ 3169920 w 4059219"/>
              <a:gd name="connsiteY15" fmla="*/ 337073 h 846269"/>
              <a:gd name="connsiteX16" fmla="*/ 3263153 w 4059219"/>
              <a:gd name="connsiteY16" fmla="*/ 333487 h 846269"/>
              <a:gd name="connsiteX17" fmla="*/ 3395830 w 4059219"/>
              <a:gd name="connsiteY17" fmla="*/ 218739 h 846269"/>
              <a:gd name="connsiteX18" fmla="*/ 3506993 w 4059219"/>
              <a:gd name="connsiteY18" fmla="*/ 204396 h 846269"/>
              <a:gd name="connsiteX19" fmla="*/ 3614569 w 4059219"/>
              <a:gd name="connsiteY19" fmla="*/ 121920 h 846269"/>
              <a:gd name="connsiteX20" fmla="*/ 3732903 w 4059219"/>
              <a:gd name="connsiteY20" fmla="*/ 107577 h 846269"/>
              <a:gd name="connsiteX21" fmla="*/ 3833308 w 4059219"/>
              <a:gd name="connsiteY21" fmla="*/ 53789 h 846269"/>
              <a:gd name="connsiteX22" fmla="*/ 3962400 w 4059219"/>
              <a:gd name="connsiteY22" fmla="*/ 50203 h 846269"/>
              <a:gd name="connsiteX23" fmla="*/ 4059219 w 4059219"/>
              <a:gd name="connsiteY23" fmla="*/ 0 h 84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9219" h="846269">
                <a:moveTo>
                  <a:pt x="0" y="796066"/>
                </a:moveTo>
                <a:lnTo>
                  <a:pt x="247426" y="846269"/>
                </a:lnTo>
                <a:lnTo>
                  <a:pt x="355002" y="842683"/>
                </a:lnTo>
                <a:lnTo>
                  <a:pt x="437478" y="785309"/>
                </a:lnTo>
                <a:lnTo>
                  <a:pt x="584499" y="760207"/>
                </a:lnTo>
                <a:lnTo>
                  <a:pt x="674146" y="702833"/>
                </a:lnTo>
                <a:lnTo>
                  <a:pt x="799652" y="681318"/>
                </a:lnTo>
                <a:lnTo>
                  <a:pt x="1025562" y="659803"/>
                </a:lnTo>
                <a:lnTo>
                  <a:pt x="1932790" y="659803"/>
                </a:lnTo>
                <a:lnTo>
                  <a:pt x="2029609" y="616772"/>
                </a:lnTo>
                <a:lnTo>
                  <a:pt x="2373854" y="595257"/>
                </a:lnTo>
                <a:lnTo>
                  <a:pt x="2499360" y="530711"/>
                </a:lnTo>
                <a:lnTo>
                  <a:pt x="2718099" y="530711"/>
                </a:lnTo>
                <a:lnTo>
                  <a:pt x="2825675" y="426720"/>
                </a:lnTo>
                <a:lnTo>
                  <a:pt x="3044414" y="415963"/>
                </a:lnTo>
                <a:lnTo>
                  <a:pt x="3169920" y="337073"/>
                </a:lnTo>
                <a:lnTo>
                  <a:pt x="3263153" y="333487"/>
                </a:lnTo>
                <a:lnTo>
                  <a:pt x="3395830" y="218739"/>
                </a:lnTo>
                <a:lnTo>
                  <a:pt x="3506993" y="204396"/>
                </a:lnTo>
                <a:lnTo>
                  <a:pt x="3614569" y="121920"/>
                </a:lnTo>
                <a:lnTo>
                  <a:pt x="3732903" y="107577"/>
                </a:lnTo>
                <a:lnTo>
                  <a:pt x="3833308" y="53789"/>
                </a:lnTo>
                <a:lnTo>
                  <a:pt x="3962400" y="50203"/>
                </a:lnTo>
                <a:lnTo>
                  <a:pt x="4059219" y="0"/>
                </a:lnTo>
              </a:path>
            </a:pathLst>
          </a:cu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3" name="Freeform: Shape 112">
            <a:extLst>
              <a:ext uri="{FF2B5EF4-FFF2-40B4-BE49-F238E27FC236}">
                <a16:creationId xmlns:a16="http://schemas.microsoft.com/office/drawing/2014/main" id="{7BA9FA0F-3B16-4A92-91AD-20D0B875317A}"/>
              </a:ext>
            </a:extLst>
          </p:cNvPr>
          <p:cNvSpPr/>
          <p:nvPr/>
        </p:nvSpPr>
        <p:spPr bwMode="auto">
          <a:xfrm>
            <a:off x="2683026" y="3919992"/>
            <a:ext cx="4047565" cy="813995"/>
          </a:xfrm>
          <a:custGeom>
            <a:avLst/>
            <a:gdLst>
              <a:gd name="connsiteX0" fmla="*/ 0 w 5396753"/>
              <a:gd name="connsiteY0" fmla="*/ 792480 h 813995"/>
              <a:gd name="connsiteX1" fmla="*/ 476922 w 5396753"/>
              <a:gd name="connsiteY1" fmla="*/ 799652 h 813995"/>
              <a:gd name="connsiteX2" fmla="*/ 813995 w 5396753"/>
              <a:gd name="connsiteY2" fmla="*/ 813995 h 813995"/>
              <a:gd name="connsiteX3" fmla="*/ 914400 w 5396753"/>
              <a:gd name="connsiteY3" fmla="*/ 767379 h 813995"/>
              <a:gd name="connsiteX4" fmla="*/ 2043953 w 5396753"/>
              <a:gd name="connsiteY4" fmla="*/ 781722 h 813995"/>
              <a:gd name="connsiteX5" fmla="*/ 2086983 w 5396753"/>
              <a:gd name="connsiteY5" fmla="*/ 774551 h 813995"/>
              <a:gd name="connsiteX6" fmla="*/ 2373854 w 5396753"/>
              <a:gd name="connsiteY6" fmla="*/ 774551 h 813995"/>
              <a:gd name="connsiteX7" fmla="*/ 2470673 w 5396753"/>
              <a:gd name="connsiteY7" fmla="*/ 731520 h 813995"/>
              <a:gd name="connsiteX8" fmla="*/ 2578249 w 5396753"/>
              <a:gd name="connsiteY8" fmla="*/ 731520 h 813995"/>
              <a:gd name="connsiteX9" fmla="*/ 2700169 w 5396753"/>
              <a:gd name="connsiteY9" fmla="*/ 674146 h 813995"/>
              <a:gd name="connsiteX10" fmla="*/ 2825675 w 5396753"/>
              <a:gd name="connsiteY10" fmla="*/ 663388 h 813995"/>
              <a:gd name="connsiteX11" fmla="*/ 2936837 w 5396753"/>
              <a:gd name="connsiteY11" fmla="*/ 595256 h 813995"/>
              <a:gd name="connsiteX12" fmla="*/ 3266738 w 5396753"/>
              <a:gd name="connsiteY12" fmla="*/ 606014 h 813995"/>
              <a:gd name="connsiteX13" fmla="*/ 3381487 w 5396753"/>
              <a:gd name="connsiteY13" fmla="*/ 545054 h 813995"/>
              <a:gd name="connsiteX14" fmla="*/ 3496235 w 5396753"/>
              <a:gd name="connsiteY14" fmla="*/ 545054 h 813995"/>
              <a:gd name="connsiteX15" fmla="*/ 3603811 w 5396753"/>
              <a:gd name="connsiteY15" fmla="*/ 491266 h 813995"/>
              <a:gd name="connsiteX16" fmla="*/ 3714974 w 5396753"/>
              <a:gd name="connsiteY16" fmla="*/ 487680 h 813995"/>
              <a:gd name="connsiteX17" fmla="*/ 3844066 w 5396753"/>
              <a:gd name="connsiteY17" fmla="*/ 437478 h 813995"/>
              <a:gd name="connsiteX18" fmla="*/ 3930127 w 5396753"/>
              <a:gd name="connsiteY18" fmla="*/ 437478 h 813995"/>
              <a:gd name="connsiteX19" fmla="*/ 4048461 w 5396753"/>
              <a:gd name="connsiteY19" fmla="*/ 390861 h 813995"/>
              <a:gd name="connsiteX20" fmla="*/ 4156037 w 5396753"/>
              <a:gd name="connsiteY20" fmla="*/ 390861 h 813995"/>
              <a:gd name="connsiteX21" fmla="*/ 4274371 w 5396753"/>
              <a:gd name="connsiteY21" fmla="*/ 344245 h 813995"/>
              <a:gd name="connsiteX22" fmla="*/ 4378362 w 5396753"/>
              <a:gd name="connsiteY22" fmla="*/ 340659 h 813995"/>
              <a:gd name="connsiteX23" fmla="*/ 4507454 w 5396753"/>
              <a:gd name="connsiteY23" fmla="*/ 276113 h 813995"/>
              <a:gd name="connsiteX24" fmla="*/ 4625788 w 5396753"/>
              <a:gd name="connsiteY24" fmla="*/ 243840 h 813995"/>
              <a:gd name="connsiteX25" fmla="*/ 4719021 w 5396753"/>
              <a:gd name="connsiteY25" fmla="*/ 197224 h 813995"/>
              <a:gd name="connsiteX26" fmla="*/ 4866042 w 5396753"/>
              <a:gd name="connsiteY26" fmla="*/ 179294 h 813995"/>
              <a:gd name="connsiteX27" fmla="*/ 4955689 w 5396753"/>
              <a:gd name="connsiteY27" fmla="*/ 129092 h 813995"/>
              <a:gd name="connsiteX28" fmla="*/ 5074023 w 5396753"/>
              <a:gd name="connsiteY28" fmla="*/ 129092 h 813995"/>
              <a:gd name="connsiteX29" fmla="*/ 5167256 w 5396753"/>
              <a:gd name="connsiteY29" fmla="*/ 60960 h 813995"/>
              <a:gd name="connsiteX30" fmla="*/ 5289176 w 5396753"/>
              <a:gd name="connsiteY30" fmla="*/ 57374 h 813995"/>
              <a:gd name="connsiteX31" fmla="*/ 5396753 w 5396753"/>
              <a:gd name="connsiteY31" fmla="*/ 0 h 81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6753" h="813995">
                <a:moveTo>
                  <a:pt x="0" y="792480"/>
                </a:moveTo>
                <a:lnTo>
                  <a:pt x="476922" y="799652"/>
                </a:lnTo>
                <a:lnTo>
                  <a:pt x="813995" y="813995"/>
                </a:lnTo>
                <a:lnTo>
                  <a:pt x="914400" y="767379"/>
                </a:lnTo>
                <a:lnTo>
                  <a:pt x="2043953" y="781722"/>
                </a:lnTo>
                <a:lnTo>
                  <a:pt x="2086983" y="774551"/>
                </a:lnTo>
                <a:lnTo>
                  <a:pt x="2373854" y="774551"/>
                </a:lnTo>
                <a:lnTo>
                  <a:pt x="2470673" y="731520"/>
                </a:lnTo>
                <a:lnTo>
                  <a:pt x="2578249" y="731520"/>
                </a:lnTo>
                <a:lnTo>
                  <a:pt x="2700169" y="674146"/>
                </a:lnTo>
                <a:lnTo>
                  <a:pt x="2825675" y="663388"/>
                </a:lnTo>
                <a:lnTo>
                  <a:pt x="2936837" y="595256"/>
                </a:lnTo>
                <a:lnTo>
                  <a:pt x="3266738" y="606014"/>
                </a:lnTo>
                <a:lnTo>
                  <a:pt x="3381487" y="545054"/>
                </a:lnTo>
                <a:lnTo>
                  <a:pt x="3496235" y="545054"/>
                </a:lnTo>
                <a:lnTo>
                  <a:pt x="3603811" y="491266"/>
                </a:lnTo>
                <a:lnTo>
                  <a:pt x="3714974" y="487680"/>
                </a:lnTo>
                <a:lnTo>
                  <a:pt x="3844066" y="437478"/>
                </a:lnTo>
                <a:lnTo>
                  <a:pt x="3930127" y="437478"/>
                </a:lnTo>
                <a:lnTo>
                  <a:pt x="4048461" y="390861"/>
                </a:lnTo>
                <a:lnTo>
                  <a:pt x="4156037" y="390861"/>
                </a:lnTo>
                <a:lnTo>
                  <a:pt x="4274371" y="344245"/>
                </a:lnTo>
                <a:lnTo>
                  <a:pt x="4378362" y="340659"/>
                </a:lnTo>
                <a:lnTo>
                  <a:pt x="4507454" y="276113"/>
                </a:lnTo>
                <a:lnTo>
                  <a:pt x="4625788" y="243840"/>
                </a:lnTo>
                <a:lnTo>
                  <a:pt x="4719021" y="197224"/>
                </a:lnTo>
                <a:lnTo>
                  <a:pt x="4866042" y="179294"/>
                </a:lnTo>
                <a:lnTo>
                  <a:pt x="4955689" y="129092"/>
                </a:lnTo>
                <a:lnTo>
                  <a:pt x="5074023" y="129092"/>
                </a:lnTo>
                <a:lnTo>
                  <a:pt x="5167256" y="60960"/>
                </a:lnTo>
                <a:lnTo>
                  <a:pt x="5289176" y="57374"/>
                </a:lnTo>
                <a:lnTo>
                  <a:pt x="5396753" y="0"/>
                </a:lnTo>
              </a:path>
            </a:pathLst>
          </a:cu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2" name="Freeform: Shape 111">
            <a:extLst>
              <a:ext uri="{FF2B5EF4-FFF2-40B4-BE49-F238E27FC236}">
                <a16:creationId xmlns:a16="http://schemas.microsoft.com/office/drawing/2014/main" id="{485CC4F4-C51E-4A76-A921-C1FF61F1E03D}"/>
              </a:ext>
            </a:extLst>
          </p:cNvPr>
          <p:cNvSpPr/>
          <p:nvPr/>
        </p:nvSpPr>
        <p:spPr bwMode="auto">
          <a:xfrm>
            <a:off x="2688402" y="4328787"/>
            <a:ext cx="4039497" cy="387275"/>
          </a:xfrm>
          <a:custGeom>
            <a:avLst/>
            <a:gdLst>
              <a:gd name="connsiteX0" fmla="*/ 0 w 5385996"/>
              <a:gd name="connsiteY0" fmla="*/ 387275 h 387275"/>
              <a:gd name="connsiteX1" fmla="*/ 466165 w 5385996"/>
              <a:gd name="connsiteY1" fmla="*/ 376517 h 387275"/>
              <a:gd name="connsiteX2" fmla="*/ 2696584 w 5385996"/>
              <a:gd name="connsiteY2" fmla="*/ 383689 h 387275"/>
              <a:gd name="connsiteX3" fmla="*/ 2814918 w 5385996"/>
              <a:gd name="connsiteY3" fmla="*/ 340658 h 387275"/>
              <a:gd name="connsiteX4" fmla="*/ 3255982 w 5385996"/>
              <a:gd name="connsiteY4" fmla="*/ 347830 h 387275"/>
              <a:gd name="connsiteX5" fmla="*/ 3367144 w 5385996"/>
              <a:gd name="connsiteY5" fmla="*/ 304800 h 387275"/>
              <a:gd name="connsiteX6" fmla="*/ 3489064 w 5385996"/>
              <a:gd name="connsiteY6" fmla="*/ 304800 h 387275"/>
              <a:gd name="connsiteX7" fmla="*/ 3589469 w 5385996"/>
              <a:gd name="connsiteY7" fmla="*/ 265355 h 387275"/>
              <a:gd name="connsiteX8" fmla="*/ 3704217 w 5385996"/>
              <a:gd name="connsiteY8" fmla="*/ 272527 h 387275"/>
              <a:gd name="connsiteX9" fmla="*/ 3815379 w 5385996"/>
              <a:gd name="connsiteY9" fmla="*/ 233082 h 387275"/>
              <a:gd name="connsiteX10" fmla="*/ 4145280 w 5385996"/>
              <a:gd name="connsiteY10" fmla="*/ 233082 h 387275"/>
              <a:gd name="connsiteX11" fmla="*/ 4274372 w 5385996"/>
              <a:gd name="connsiteY11" fmla="*/ 175708 h 387275"/>
              <a:gd name="connsiteX12" fmla="*/ 4381949 w 5385996"/>
              <a:gd name="connsiteY12" fmla="*/ 186465 h 387275"/>
              <a:gd name="connsiteX13" fmla="*/ 4500283 w 5385996"/>
              <a:gd name="connsiteY13" fmla="*/ 164950 h 387275"/>
              <a:gd name="connsiteX14" fmla="*/ 4597102 w 5385996"/>
              <a:gd name="connsiteY14" fmla="*/ 186465 h 387275"/>
              <a:gd name="connsiteX15" fmla="*/ 4726193 w 5385996"/>
              <a:gd name="connsiteY15" fmla="*/ 172122 h 387275"/>
              <a:gd name="connsiteX16" fmla="*/ 4840942 w 5385996"/>
              <a:gd name="connsiteY16" fmla="*/ 179294 h 387275"/>
              <a:gd name="connsiteX17" fmla="*/ 5048923 w 5385996"/>
              <a:gd name="connsiteY17" fmla="*/ 129091 h 387275"/>
              <a:gd name="connsiteX18" fmla="*/ 5163671 w 5385996"/>
              <a:gd name="connsiteY18" fmla="*/ 32273 h 387275"/>
              <a:gd name="connsiteX19" fmla="*/ 5285591 w 5385996"/>
              <a:gd name="connsiteY19" fmla="*/ 53788 h 387275"/>
              <a:gd name="connsiteX20" fmla="*/ 5385996 w 5385996"/>
              <a:gd name="connsiteY20" fmla="*/ 0 h 3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85996" h="387275">
                <a:moveTo>
                  <a:pt x="0" y="387275"/>
                </a:moveTo>
                <a:lnTo>
                  <a:pt x="466165" y="376517"/>
                </a:lnTo>
                <a:lnTo>
                  <a:pt x="2696584" y="383689"/>
                </a:lnTo>
                <a:lnTo>
                  <a:pt x="2814918" y="340658"/>
                </a:lnTo>
                <a:lnTo>
                  <a:pt x="3255982" y="347830"/>
                </a:lnTo>
                <a:lnTo>
                  <a:pt x="3367144" y="304800"/>
                </a:lnTo>
                <a:lnTo>
                  <a:pt x="3489064" y="304800"/>
                </a:lnTo>
                <a:lnTo>
                  <a:pt x="3589469" y="265355"/>
                </a:lnTo>
                <a:lnTo>
                  <a:pt x="3704217" y="272527"/>
                </a:lnTo>
                <a:lnTo>
                  <a:pt x="3815379" y="233082"/>
                </a:lnTo>
                <a:lnTo>
                  <a:pt x="4145280" y="233082"/>
                </a:lnTo>
                <a:lnTo>
                  <a:pt x="4274372" y="175708"/>
                </a:lnTo>
                <a:lnTo>
                  <a:pt x="4381949" y="186465"/>
                </a:lnTo>
                <a:lnTo>
                  <a:pt x="4500283" y="164950"/>
                </a:lnTo>
                <a:lnTo>
                  <a:pt x="4597102" y="186465"/>
                </a:lnTo>
                <a:lnTo>
                  <a:pt x="4726193" y="172122"/>
                </a:lnTo>
                <a:lnTo>
                  <a:pt x="4840942" y="179294"/>
                </a:lnTo>
                <a:lnTo>
                  <a:pt x="5048923" y="129091"/>
                </a:lnTo>
                <a:lnTo>
                  <a:pt x="5163671" y="32273"/>
                </a:lnTo>
                <a:lnTo>
                  <a:pt x="5285591" y="53788"/>
                </a:lnTo>
                <a:lnTo>
                  <a:pt x="5385996" y="0"/>
                </a:lnTo>
              </a:path>
            </a:pathLst>
          </a:cu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1" name="Freeform: Shape 110">
            <a:extLst>
              <a:ext uri="{FF2B5EF4-FFF2-40B4-BE49-F238E27FC236}">
                <a16:creationId xmlns:a16="http://schemas.microsoft.com/office/drawing/2014/main" id="{340C4E70-D589-45BC-9CF5-24366A999ADC}"/>
              </a:ext>
            </a:extLst>
          </p:cNvPr>
          <p:cNvSpPr/>
          <p:nvPr/>
        </p:nvSpPr>
        <p:spPr bwMode="auto">
          <a:xfrm>
            <a:off x="4014283" y="3575747"/>
            <a:ext cx="2710928" cy="1143897"/>
          </a:xfrm>
          <a:custGeom>
            <a:avLst/>
            <a:gdLst>
              <a:gd name="connsiteX0" fmla="*/ 0 w 3614570"/>
              <a:gd name="connsiteY0" fmla="*/ 1140311 h 1143897"/>
              <a:gd name="connsiteX1" fmla="*/ 139850 w 3614570"/>
              <a:gd name="connsiteY1" fmla="*/ 1143897 h 1143897"/>
              <a:gd name="connsiteX2" fmla="*/ 247426 w 3614570"/>
              <a:gd name="connsiteY2" fmla="*/ 1093694 h 1143897"/>
              <a:gd name="connsiteX3" fmla="*/ 362175 w 3614570"/>
              <a:gd name="connsiteY3" fmla="*/ 1086523 h 1143897"/>
              <a:gd name="connsiteX4" fmla="*/ 462579 w 3614570"/>
              <a:gd name="connsiteY4" fmla="*/ 1029149 h 1143897"/>
              <a:gd name="connsiteX5" fmla="*/ 595257 w 3614570"/>
              <a:gd name="connsiteY5" fmla="*/ 1032734 h 1143897"/>
              <a:gd name="connsiteX6" fmla="*/ 713591 w 3614570"/>
              <a:gd name="connsiteY6" fmla="*/ 971774 h 1143897"/>
              <a:gd name="connsiteX7" fmla="*/ 1021977 w 3614570"/>
              <a:gd name="connsiteY7" fmla="*/ 975360 h 1143897"/>
              <a:gd name="connsiteX8" fmla="*/ 1151069 w 3614570"/>
              <a:gd name="connsiteY8" fmla="*/ 917986 h 1143897"/>
              <a:gd name="connsiteX9" fmla="*/ 1262231 w 3614570"/>
              <a:gd name="connsiteY9" fmla="*/ 935916 h 1143897"/>
              <a:gd name="connsiteX10" fmla="*/ 1355464 w 3614570"/>
              <a:gd name="connsiteY10" fmla="*/ 889299 h 1143897"/>
              <a:gd name="connsiteX11" fmla="*/ 1491727 w 3614570"/>
              <a:gd name="connsiteY11" fmla="*/ 900057 h 1143897"/>
              <a:gd name="connsiteX12" fmla="*/ 1584960 w 3614570"/>
              <a:gd name="connsiteY12" fmla="*/ 828339 h 1143897"/>
              <a:gd name="connsiteX13" fmla="*/ 1714052 w 3614570"/>
              <a:gd name="connsiteY13" fmla="*/ 824753 h 1143897"/>
              <a:gd name="connsiteX14" fmla="*/ 1832386 w 3614570"/>
              <a:gd name="connsiteY14" fmla="*/ 735106 h 1143897"/>
              <a:gd name="connsiteX15" fmla="*/ 1950720 w 3614570"/>
              <a:gd name="connsiteY15" fmla="*/ 738692 h 1143897"/>
              <a:gd name="connsiteX16" fmla="*/ 2051125 w 3614570"/>
              <a:gd name="connsiteY16" fmla="*/ 677732 h 1143897"/>
              <a:gd name="connsiteX17" fmla="*/ 2147944 w 3614570"/>
              <a:gd name="connsiteY17" fmla="*/ 677732 h 1143897"/>
              <a:gd name="connsiteX18" fmla="*/ 2266278 w 3614570"/>
              <a:gd name="connsiteY18" fmla="*/ 616772 h 1143897"/>
              <a:gd name="connsiteX19" fmla="*/ 2370269 w 3614570"/>
              <a:gd name="connsiteY19" fmla="*/ 620358 h 1143897"/>
              <a:gd name="connsiteX20" fmla="*/ 2499360 w 3614570"/>
              <a:gd name="connsiteY20" fmla="*/ 537883 h 1143897"/>
              <a:gd name="connsiteX21" fmla="*/ 2617695 w 3614570"/>
              <a:gd name="connsiteY21" fmla="*/ 516367 h 1143897"/>
              <a:gd name="connsiteX22" fmla="*/ 2718099 w 3614570"/>
              <a:gd name="connsiteY22" fmla="*/ 441064 h 1143897"/>
              <a:gd name="connsiteX23" fmla="*/ 2840019 w 3614570"/>
              <a:gd name="connsiteY23" fmla="*/ 441064 h 1143897"/>
              <a:gd name="connsiteX24" fmla="*/ 2940424 w 3614570"/>
              <a:gd name="connsiteY24" fmla="*/ 340659 h 1143897"/>
              <a:gd name="connsiteX25" fmla="*/ 3055172 w 3614570"/>
              <a:gd name="connsiteY25" fmla="*/ 304800 h 1143897"/>
              <a:gd name="connsiteX26" fmla="*/ 3159163 w 3614570"/>
              <a:gd name="connsiteY26" fmla="*/ 236669 h 1143897"/>
              <a:gd name="connsiteX27" fmla="*/ 3277497 w 3614570"/>
              <a:gd name="connsiteY27" fmla="*/ 229497 h 1143897"/>
              <a:gd name="connsiteX28" fmla="*/ 3424518 w 3614570"/>
              <a:gd name="connsiteY28" fmla="*/ 100405 h 1143897"/>
              <a:gd name="connsiteX29" fmla="*/ 3521337 w 3614570"/>
              <a:gd name="connsiteY29" fmla="*/ 57374 h 1143897"/>
              <a:gd name="connsiteX30" fmla="*/ 3614570 w 3614570"/>
              <a:gd name="connsiteY30" fmla="*/ 0 h 114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14570" h="1143897">
                <a:moveTo>
                  <a:pt x="0" y="1140311"/>
                </a:moveTo>
                <a:lnTo>
                  <a:pt x="139850" y="1143897"/>
                </a:lnTo>
                <a:lnTo>
                  <a:pt x="247426" y="1093694"/>
                </a:lnTo>
                <a:lnTo>
                  <a:pt x="362175" y="1086523"/>
                </a:lnTo>
                <a:lnTo>
                  <a:pt x="462579" y="1029149"/>
                </a:lnTo>
                <a:lnTo>
                  <a:pt x="595257" y="1032734"/>
                </a:lnTo>
                <a:lnTo>
                  <a:pt x="713591" y="971774"/>
                </a:lnTo>
                <a:lnTo>
                  <a:pt x="1021977" y="975360"/>
                </a:lnTo>
                <a:lnTo>
                  <a:pt x="1151069" y="917986"/>
                </a:lnTo>
                <a:lnTo>
                  <a:pt x="1262231" y="935916"/>
                </a:lnTo>
                <a:lnTo>
                  <a:pt x="1355464" y="889299"/>
                </a:lnTo>
                <a:lnTo>
                  <a:pt x="1491727" y="900057"/>
                </a:lnTo>
                <a:lnTo>
                  <a:pt x="1584960" y="828339"/>
                </a:lnTo>
                <a:lnTo>
                  <a:pt x="1714052" y="824753"/>
                </a:lnTo>
                <a:lnTo>
                  <a:pt x="1832386" y="735106"/>
                </a:lnTo>
                <a:lnTo>
                  <a:pt x="1950720" y="738692"/>
                </a:lnTo>
                <a:lnTo>
                  <a:pt x="2051125" y="677732"/>
                </a:lnTo>
                <a:lnTo>
                  <a:pt x="2147944" y="677732"/>
                </a:lnTo>
                <a:lnTo>
                  <a:pt x="2266278" y="616772"/>
                </a:lnTo>
                <a:lnTo>
                  <a:pt x="2370269" y="620358"/>
                </a:lnTo>
                <a:lnTo>
                  <a:pt x="2499360" y="537883"/>
                </a:lnTo>
                <a:lnTo>
                  <a:pt x="2617695" y="516367"/>
                </a:lnTo>
                <a:lnTo>
                  <a:pt x="2718099" y="441064"/>
                </a:lnTo>
                <a:lnTo>
                  <a:pt x="2840019" y="441064"/>
                </a:lnTo>
                <a:lnTo>
                  <a:pt x="2940424" y="340659"/>
                </a:lnTo>
                <a:lnTo>
                  <a:pt x="3055172" y="304800"/>
                </a:lnTo>
                <a:lnTo>
                  <a:pt x="3159163" y="236669"/>
                </a:lnTo>
                <a:lnTo>
                  <a:pt x="3277497" y="229497"/>
                </a:lnTo>
                <a:lnTo>
                  <a:pt x="3424518" y="100405"/>
                </a:lnTo>
                <a:lnTo>
                  <a:pt x="3521337" y="57374"/>
                </a:lnTo>
                <a:lnTo>
                  <a:pt x="3614570" y="0"/>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09" name="Freeform: Shape 108">
            <a:extLst>
              <a:ext uri="{FF2B5EF4-FFF2-40B4-BE49-F238E27FC236}">
                <a16:creationId xmlns:a16="http://schemas.microsoft.com/office/drawing/2014/main" id="{FD3F4848-32D2-4773-AF28-A19F62BE8489}"/>
              </a:ext>
            </a:extLst>
          </p:cNvPr>
          <p:cNvSpPr/>
          <p:nvPr/>
        </p:nvSpPr>
        <p:spPr bwMode="auto">
          <a:xfrm>
            <a:off x="2680335" y="4059841"/>
            <a:ext cx="4052943" cy="663389"/>
          </a:xfrm>
          <a:custGeom>
            <a:avLst/>
            <a:gdLst>
              <a:gd name="connsiteX0" fmla="*/ 0 w 5403924"/>
              <a:gd name="connsiteY0" fmla="*/ 663389 h 663389"/>
              <a:gd name="connsiteX1" fmla="*/ 355002 w 5403924"/>
              <a:gd name="connsiteY1" fmla="*/ 656217 h 663389"/>
              <a:gd name="connsiteX2" fmla="*/ 462579 w 5403924"/>
              <a:gd name="connsiteY2" fmla="*/ 580913 h 663389"/>
              <a:gd name="connsiteX3" fmla="*/ 788894 w 5403924"/>
              <a:gd name="connsiteY3" fmla="*/ 577327 h 663389"/>
              <a:gd name="connsiteX4" fmla="*/ 907228 w 5403924"/>
              <a:gd name="connsiteY4" fmla="*/ 494852 h 663389"/>
              <a:gd name="connsiteX5" fmla="*/ 1240715 w 5403924"/>
              <a:gd name="connsiteY5" fmla="*/ 491266 h 663389"/>
              <a:gd name="connsiteX6" fmla="*/ 1348292 w 5403924"/>
              <a:gd name="connsiteY6" fmla="*/ 383690 h 663389"/>
              <a:gd name="connsiteX7" fmla="*/ 2151529 w 5403924"/>
              <a:gd name="connsiteY7" fmla="*/ 387276 h 663389"/>
              <a:gd name="connsiteX8" fmla="*/ 2262692 w 5403924"/>
              <a:gd name="connsiteY8" fmla="*/ 326316 h 663389"/>
              <a:gd name="connsiteX9" fmla="*/ 2596179 w 5403924"/>
              <a:gd name="connsiteY9" fmla="*/ 333487 h 663389"/>
              <a:gd name="connsiteX10" fmla="*/ 2707341 w 5403924"/>
              <a:gd name="connsiteY10" fmla="*/ 236669 h 663389"/>
              <a:gd name="connsiteX11" fmla="*/ 3033656 w 5403924"/>
              <a:gd name="connsiteY11" fmla="*/ 240255 h 663389"/>
              <a:gd name="connsiteX12" fmla="*/ 3166334 w 5403924"/>
              <a:gd name="connsiteY12" fmla="*/ 164951 h 663389"/>
              <a:gd name="connsiteX13" fmla="*/ 3456790 w 5403924"/>
              <a:gd name="connsiteY13" fmla="*/ 168537 h 663389"/>
              <a:gd name="connsiteX14" fmla="*/ 3610983 w 5403924"/>
              <a:gd name="connsiteY14" fmla="*/ 139850 h 663389"/>
              <a:gd name="connsiteX15" fmla="*/ 3955228 w 5403924"/>
              <a:gd name="connsiteY15" fmla="*/ 139850 h 663389"/>
              <a:gd name="connsiteX16" fmla="*/ 4048461 w 5403924"/>
              <a:gd name="connsiteY16" fmla="*/ 75304 h 663389"/>
              <a:gd name="connsiteX17" fmla="*/ 4840941 w 5403924"/>
              <a:gd name="connsiteY17" fmla="*/ 82476 h 663389"/>
              <a:gd name="connsiteX18" fmla="*/ 4959275 w 5403924"/>
              <a:gd name="connsiteY18" fmla="*/ 25102 h 663389"/>
              <a:gd name="connsiteX19" fmla="*/ 5289176 w 5403924"/>
              <a:gd name="connsiteY19" fmla="*/ 25102 h 663389"/>
              <a:gd name="connsiteX20" fmla="*/ 5403924 w 5403924"/>
              <a:gd name="connsiteY20" fmla="*/ 0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03924" h="663389">
                <a:moveTo>
                  <a:pt x="0" y="663389"/>
                </a:moveTo>
                <a:lnTo>
                  <a:pt x="355002" y="656217"/>
                </a:lnTo>
                <a:lnTo>
                  <a:pt x="462579" y="580913"/>
                </a:lnTo>
                <a:lnTo>
                  <a:pt x="788894" y="577327"/>
                </a:lnTo>
                <a:lnTo>
                  <a:pt x="907228" y="494852"/>
                </a:lnTo>
                <a:lnTo>
                  <a:pt x="1240715" y="491266"/>
                </a:lnTo>
                <a:lnTo>
                  <a:pt x="1348292" y="383690"/>
                </a:lnTo>
                <a:lnTo>
                  <a:pt x="2151529" y="387276"/>
                </a:lnTo>
                <a:lnTo>
                  <a:pt x="2262692" y="326316"/>
                </a:lnTo>
                <a:lnTo>
                  <a:pt x="2596179" y="333487"/>
                </a:lnTo>
                <a:lnTo>
                  <a:pt x="2707341" y="236669"/>
                </a:lnTo>
                <a:lnTo>
                  <a:pt x="3033656" y="240255"/>
                </a:lnTo>
                <a:lnTo>
                  <a:pt x="3166334" y="164951"/>
                </a:lnTo>
                <a:lnTo>
                  <a:pt x="3456790" y="168537"/>
                </a:lnTo>
                <a:lnTo>
                  <a:pt x="3610983" y="139850"/>
                </a:lnTo>
                <a:lnTo>
                  <a:pt x="3955228" y="139850"/>
                </a:lnTo>
                <a:lnTo>
                  <a:pt x="4048461" y="75304"/>
                </a:lnTo>
                <a:lnTo>
                  <a:pt x="4840941" y="82476"/>
                </a:lnTo>
                <a:lnTo>
                  <a:pt x="4959275" y="25102"/>
                </a:lnTo>
                <a:lnTo>
                  <a:pt x="5289176" y="25102"/>
                </a:lnTo>
                <a:lnTo>
                  <a:pt x="5403924" y="0"/>
                </a:lnTo>
              </a:path>
            </a:pathLst>
          </a:custGeom>
          <a:noFill/>
          <a:ln w="28575">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08" name="Freeform: Shape 107">
            <a:extLst>
              <a:ext uri="{FF2B5EF4-FFF2-40B4-BE49-F238E27FC236}">
                <a16:creationId xmlns:a16="http://schemas.microsoft.com/office/drawing/2014/main" id="{87F4186C-6D4A-493B-BCAF-E21625121301}"/>
              </a:ext>
            </a:extLst>
          </p:cNvPr>
          <p:cNvSpPr/>
          <p:nvPr/>
        </p:nvSpPr>
        <p:spPr bwMode="auto">
          <a:xfrm>
            <a:off x="2677647" y="3622362"/>
            <a:ext cx="4066391" cy="1097280"/>
          </a:xfrm>
          <a:custGeom>
            <a:avLst/>
            <a:gdLst>
              <a:gd name="connsiteX0" fmla="*/ 0 w 5421854"/>
              <a:gd name="connsiteY0" fmla="*/ 1097280 h 1097280"/>
              <a:gd name="connsiteX1" fmla="*/ 355002 w 5421854"/>
              <a:gd name="connsiteY1" fmla="*/ 1097280 h 1097280"/>
              <a:gd name="connsiteX2" fmla="*/ 466165 w 5421854"/>
              <a:gd name="connsiteY2" fmla="*/ 986117 h 1097280"/>
              <a:gd name="connsiteX3" fmla="*/ 781722 w 5421854"/>
              <a:gd name="connsiteY3" fmla="*/ 989703 h 1097280"/>
              <a:gd name="connsiteX4" fmla="*/ 907228 w 5421854"/>
              <a:gd name="connsiteY4" fmla="*/ 878541 h 1097280"/>
              <a:gd name="connsiteX5" fmla="*/ 1240715 w 5421854"/>
              <a:gd name="connsiteY5" fmla="*/ 882127 h 1097280"/>
              <a:gd name="connsiteX6" fmla="*/ 1351878 w 5421854"/>
              <a:gd name="connsiteY6" fmla="*/ 735106 h 1097280"/>
              <a:gd name="connsiteX7" fmla="*/ 1671021 w 5421854"/>
              <a:gd name="connsiteY7" fmla="*/ 742277 h 1097280"/>
              <a:gd name="connsiteX8" fmla="*/ 1825214 w 5421854"/>
              <a:gd name="connsiteY8" fmla="*/ 659802 h 1097280"/>
              <a:gd name="connsiteX9" fmla="*/ 2147943 w 5421854"/>
              <a:gd name="connsiteY9" fmla="*/ 663388 h 1097280"/>
              <a:gd name="connsiteX10" fmla="*/ 2269863 w 5421854"/>
              <a:gd name="connsiteY10" fmla="*/ 566569 h 1097280"/>
              <a:gd name="connsiteX11" fmla="*/ 2592593 w 5421854"/>
              <a:gd name="connsiteY11" fmla="*/ 566569 h 1097280"/>
              <a:gd name="connsiteX12" fmla="*/ 2718099 w 5421854"/>
              <a:gd name="connsiteY12" fmla="*/ 480508 h 1097280"/>
              <a:gd name="connsiteX13" fmla="*/ 3030070 w 5421854"/>
              <a:gd name="connsiteY13" fmla="*/ 484094 h 1097280"/>
              <a:gd name="connsiteX14" fmla="*/ 3148405 w 5421854"/>
              <a:gd name="connsiteY14" fmla="*/ 380103 h 1097280"/>
              <a:gd name="connsiteX15" fmla="*/ 3499821 w 5421854"/>
              <a:gd name="connsiteY15" fmla="*/ 380103 h 1097280"/>
              <a:gd name="connsiteX16" fmla="*/ 3603812 w 5421854"/>
              <a:gd name="connsiteY16" fmla="*/ 290456 h 1097280"/>
              <a:gd name="connsiteX17" fmla="*/ 3940885 w 5421854"/>
              <a:gd name="connsiteY17" fmla="*/ 294042 h 1097280"/>
              <a:gd name="connsiteX18" fmla="*/ 4055633 w 5421854"/>
              <a:gd name="connsiteY18" fmla="*/ 233082 h 1097280"/>
              <a:gd name="connsiteX19" fmla="*/ 4396292 w 5421854"/>
              <a:gd name="connsiteY19" fmla="*/ 240254 h 1097280"/>
              <a:gd name="connsiteX20" fmla="*/ 4503868 w 5421854"/>
              <a:gd name="connsiteY20" fmla="*/ 157779 h 1097280"/>
              <a:gd name="connsiteX21" fmla="*/ 4840941 w 5421854"/>
              <a:gd name="connsiteY21" fmla="*/ 157779 h 1097280"/>
              <a:gd name="connsiteX22" fmla="*/ 4955689 w 5421854"/>
              <a:gd name="connsiteY22" fmla="*/ 89647 h 1097280"/>
              <a:gd name="connsiteX23" fmla="*/ 5282005 w 5421854"/>
              <a:gd name="connsiteY23" fmla="*/ 89647 h 1097280"/>
              <a:gd name="connsiteX24" fmla="*/ 5421854 w 5421854"/>
              <a:gd name="connsiteY24"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21854" h="1097280">
                <a:moveTo>
                  <a:pt x="0" y="1097280"/>
                </a:moveTo>
                <a:lnTo>
                  <a:pt x="355002" y="1097280"/>
                </a:lnTo>
                <a:lnTo>
                  <a:pt x="466165" y="986117"/>
                </a:lnTo>
                <a:lnTo>
                  <a:pt x="781722" y="989703"/>
                </a:lnTo>
                <a:lnTo>
                  <a:pt x="907228" y="878541"/>
                </a:lnTo>
                <a:lnTo>
                  <a:pt x="1240715" y="882127"/>
                </a:lnTo>
                <a:lnTo>
                  <a:pt x="1351878" y="735106"/>
                </a:lnTo>
                <a:lnTo>
                  <a:pt x="1671021" y="742277"/>
                </a:lnTo>
                <a:lnTo>
                  <a:pt x="1825214" y="659802"/>
                </a:lnTo>
                <a:lnTo>
                  <a:pt x="2147943" y="663388"/>
                </a:lnTo>
                <a:lnTo>
                  <a:pt x="2269863" y="566569"/>
                </a:lnTo>
                <a:lnTo>
                  <a:pt x="2592593" y="566569"/>
                </a:lnTo>
                <a:lnTo>
                  <a:pt x="2718099" y="480508"/>
                </a:lnTo>
                <a:lnTo>
                  <a:pt x="3030070" y="484094"/>
                </a:lnTo>
                <a:lnTo>
                  <a:pt x="3148405" y="380103"/>
                </a:lnTo>
                <a:lnTo>
                  <a:pt x="3499821" y="380103"/>
                </a:lnTo>
                <a:lnTo>
                  <a:pt x="3603812" y="290456"/>
                </a:lnTo>
                <a:lnTo>
                  <a:pt x="3940885" y="294042"/>
                </a:lnTo>
                <a:lnTo>
                  <a:pt x="4055633" y="233082"/>
                </a:lnTo>
                <a:lnTo>
                  <a:pt x="4396292" y="240254"/>
                </a:lnTo>
                <a:lnTo>
                  <a:pt x="4503868" y="157779"/>
                </a:lnTo>
                <a:lnTo>
                  <a:pt x="4840941" y="157779"/>
                </a:lnTo>
                <a:lnTo>
                  <a:pt x="4955689" y="89647"/>
                </a:lnTo>
                <a:lnTo>
                  <a:pt x="5282005" y="89647"/>
                </a:lnTo>
                <a:lnTo>
                  <a:pt x="5421854" y="0"/>
                </a:lnTo>
              </a:path>
            </a:pathLst>
          </a:cu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07" name="Freeform: Shape 106">
            <a:extLst>
              <a:ext uri="{FF2B5EF4-FFF2-40B4-BE49-F238E27FC236}">
                <a16:creationId xmlns:a16="http://schemas.microsoft.com/office/drawing/2014/main" id="{44507277-E679-4131-9BD6-9955A199D764}"/>
              </a:ext>
            </a:extLst>
          </p:cNvPr>
          <p:cNvSpPr/>
          <p:nvPr/>
        </p:nvSpPr>
        <p:spPr bwMode="auto">
          <a:xfrm>
            <a:off x="2680336" y="2560947"/>
            <a:ext cx="4044875" cy="2151529"/>
          </a:xfrm>
          <a:custGeom>
            <a:avLst/>
            <a:gdLst>
              <a:gd name="connsiteX0" fmla="*/ 0 w 5393167"/>
              <a:gd name="connsiteY0" fmla="*/ 2151529 h 2151529"/>
              <a:gd name="connsiteX1" fmla="*/ 118334 w 5393167"/>
              <a:gd name="connsiteY1" fmla="*/ 2151529 h 2151529"/>
              <a:gd name="connsiteX2" fmla="*/ 272527 w 5393167"/>
              <a:gd name="connsiteY2" fmla="*/ 2094155 h 2151529"/>
              <a:gd name="connsiteX3" fmla="*/ 355002 w 5393167"/>
              <a:gd name="connsiteY3" fmla="*/ 2086983 h 2151529"/>
              <a:gd name="connsiteX4" fmla="*/ 466164 w 5393167"/>
              <a:gd name="connsiteY4" fmla="*/ 2043953 h 2151529"/>
              <a:gd name="connsiteX5" fmla="*/ 684903 w 5393167"/>
              <a:gd name="connsiteY5" fmla="*/ 2047538 h 2151529"/>
              <a:gd name="connsiteX6" fmla="*/ 799652 w 5393167"/>
              <a:gd name="connsiteY6" fmla="*/ 1986578 h 2151529"/>
              <a:gd name="connsiteX7" fmla="*/ 921572 w 5393167"/>
              <a:gd name="connsiteY7" fmla="*/ 1961477 h 2151529"/>
              <a:gd name="connsiteX8" fmla="*/ 1004047 w 5393167"/>
              <a:gd name="connsiteY8" fmla="*/ 1900517 h 2151529"/>
              <a:gd name="connsiteX9" fmla="*/ 1118795 w 5393167"/>
              <a:gd name="connsiteY9" fmla="*/ 1900517 h 2151529"/>
              <a:gd name="connsiteX10" fmla="*/ 1237129 w 5393167"/>
              <a:gd name="connsiteY10" fmla="*/ 1835971 h 2151529"/>
              <a:gd name="connsiteX11" fmla="*/ 1351877 w 5393167"/>
              <a:gd name="connsiteY11" fmla="*/ 1850315 h 2151529"/>
              <a:gd name="connsiteX12" fmla="*/ 1455868 w 5393167"/>
              <a:gd name="connsiteY12" fmla="*/ 1789355 h 2151529"/>
              <a:gd name="connsiteX13" fmla="*/ 1577788 w 5393167"/>
              <a:gd name="connsiteY13" fmla="*/ 1789355 h 2151529"/>
              <a:gd name="connsiteX14" fmla="*/ 1696122 w 5393167"/>
              <a:gd name="connsiteY14" fmla="*/ 1710465 h 2151529"/>
              <a:gd name="connsiteX15" fmla="*/ 1792941 w 5393167"/>
              <a:gd name="connsiteY15" fmla="*/ 1710465 h 2151529"/>
              <a:gd name="connsiteX16" fmla="*/ 1914861 w 5393167"/>
              <a:gd name="connsiteY16" fmla="*/ 1635162 h 2151529"/>
              <a:gd name="connsiteX17" fmla="*/ 2015266 w 5393167"/>
              <a:gd name="connsiteY17" fmla="*/ 1635162 h 2151529"/>
              <a:gd name="connsiteX18" fmla="*/ 2140772 w 5393167"/>
              <a:gd name="connsiteY18" fmla="*/ 1552687 h 2151529"/>
              <a:gd name="connsiteX19" fmla="*/ 2259106 w 5393167"/>
              <a:gd name="connsiteY19" fmla="*/ 1552687 h 2151529"/>
              <a:gd name="connsiteX20" fmla="*/ 2370268 w 5393167"/>
              <a:gd name="connsiteY20" fmla="*/ 1452282 h 2151529"/>
              <a:gd name="connsiteX21" fmla="*/ 2463501 w 5393167"/>
              <a:gd name="connsiteY21" fmla="*/ 1452282 h 2151529"/>
              <a:gd name="connsiteX22" fmla="*/ 2581835 w 5393167"/>
              <a:gd name="connsiteY22" fmla="*/ 1362635 h 2151529"/>
              <a:gd name="connsiteX23" fmla="*/ 2692997 w 5393167"/>
              <a:gd name="connsiteY23" fmla="*/ 1362635 h 2151529"/>
              <a:gd name="connsiteX24" fmla="*/ 2814917 w 5393167"/>
              <a:gd name="connsiteY24" fmla="*/ 1247887 h 2151529"/>
              <a:gd name="connsiteX25" fmla="*/ 2929666 w 5393167"/>
              <a:gd name="connsiteY25" fmla="*/ 1247887 h 2151529"/>
              <a:gd name="connsiteX26" fmla="*/ 3033656 w 5393167"/>
              <a:gd name="connsiteY26" fmla="*/ 1143896 h 2151529"/>
              <a:gd name="connsiteX27" fmla="*/ 3141233 w 5393167"/>
              <a:gd name="connsiteY27" fmla="*/ 1143896 h 2151529"/>
              <a:gd name="connsiteX28" fmla="*/ 3259567 w 5393167"/>
              <a:gd name="connsiteY28" fmla="*/ 1047077 h 2151529"/>
              <a:gd name="connsiteX29" fmla="*/ 3370729 w 5393167"/>
              <a:gd name="connsiteY29" fmla="*/ 1039905 h 2151529"/>
              <a:gd name="connsiteX30" fmla="*/ 3492649 w 5393167"/>
              <a:gd name="connsiteY30" fmla="*/ 939501 h 2151529"/>
              <a:gd name="connsiteX31" fmla="*/ 3614569 w 5393167"/>
              <a:gd name="connsiteY31" fmla="*/ 932329 h 2151529"/>
              <a:gd name="connsiteX32" fmla="*/ 3704216 w 5393167"/>
              <a:gd name="connsiteY32" fmla="*/ 835510 h 2151529"/>
              <a:gd name="connsiteX33" fmla="*/ 3940884 w 5393167"/>
              <a:gd name="connsiteY33" fmla="*/ 813995 h 2151529"/>
              <a:gd name="connsiteX34" fmla="*/ 4052047 w 5393167"/>
              <a:gd name="connsiteY34" fmla="*/ 724348 h 2151529"/>
              <a:gd name="connsiteX35" fmla="*/ 4159623 w 5393167"/>
              <a:gd name="connsiteY35" fmla="*/ 717176 h 2151529"/>
              <a:gd name="connsiteX36" fmla="*/ 4270786 w 5393167"/>
              <a:gd name="connsiteY36" fmla="*/ 631115 h 2151529"/>
              <a:gd name="connsiteX37" fmla="*/ 4389120 w 5393167"/>
              <a:gd name="connsiteY37" fmla="*/ 616771 h 2151529"/>
              <a:gd name="connsiteX38" fmla="*/ 4500282 w 5393167"/>
              <a:gd name="connsiteY38" fmla="*/ 512781 h 2151529"/>
              <a:gd name="connsiteX39" fmla="*/ 4618616 w 5393167"/>
              <a:gd name="connsiteY39" fmla="*/ 480508 h 2151529"/>
              <a:gd name="connsiteX40" fmla="*/ 4722607 w 5393167"/>
              <a:gd name="connsiteY40" fmla="*/ 365760 h 2151529"/>
              <a:gd name="connsiteX41" fmla="*/ 4837355 w 5393167"/>
              <a:gd name="connsiteY41" fmla="*/ 362174 h 2151529"/>
              <a:gd name="connsiteX42" fmla="*/ 4952103 w 5393167"/>
              <a:gd name="connsiteY42" fmla="*/ 261769 h 2151529"/>
              <a:gd name="connsiteX43" fmla="*/ 5074023 w 5393167"/>
              <a:gd name="connsiteY43" fmla="*/ 251011 h 2151529"/>
              <a:gd name="connsiteX44" fmla="*/ 5174428 w 5393167"/>
              <a:gd name="connsiteY44" fmla="*/ 132677 h 2151529"/>
              <a:gd name="connsiteX45" fmla="*/ 5282004 w 5393167"/>
              <a:gd name="connsiteY45" fmla="*/ 118334 h 2151529"/>
              <a:gd name="connsiteX46" fmla="*/ 5393167 w 5393167"/>
              <a:gd name="connsiteY46" fmla="*/ 0 h 21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93167" h="2151529">
                <a:moveTo>
                  <a:pt x="0" y="2151529"/>
                </a:moveTo>
                <a:lnTo>
                  <a:pt x="118334" y="2151529"/>
                </a:lnTo>
                <a:lnTo>
                  <a:pt x="272527" y="2094155"/>
                </a:lnTo>
                <a:lnTo>
                  <a:pt x="355002" y="2086983"/>
                </a:lnTo>
                <a:lnTo>
                  <a:pt x="466164" y="2043953"/>
                </a:lnTo>
                <a:lnTo>
                  <a:pt x="684903" y="2047538"/>
                </a:lnTo>
                <a:lnTo>
                  <a:pt x="799652" y="1986578"/>
                </a:lnTo>
                <a:lnTo>
                  <a:pt x="921572" y="1961477"/>
                </a:lnTo>
                <a:lnTo>
                  <a:pt x="1004047" y="1900517"/>
                </a:lnTo>
                <a:lnTo>
                  <a:pt x="1118795" y="1900517"/>
                </a:lnTo>
                <a:lnTo>
                  <a:pt x="1237129" y="1835971"/>
                </a:lnTo>
                <a:lnTo>
                  <a:pt x="1351877" y="1850315"/>
                </a:lnTo>
                <a:lnTo>
                  <a:pt x="1455868" y="1789355"/>
                </a:lnTo>
                <a:lnTo>
                  <a:pt x="1577788" y="1789355"/>
                </a:lnTo>
                <a:lnTo>
                  <a:pt x="1696122" y="1710465"/>
                </a:lnTo>
                <a:lnTo>
                  <a:pt x="1792941" y="1710465"/>
                </a:lnTo>
                <a:lnTo>
                  <a:pt x="1914861" y="1635162"/>
                </a:lnTo>
                <a:lnTo>
                  <a:pt x="2015266" y="1635162"/>
                </a:lnTo>
                <a:lnTo>
                  <a:pt x="2140772" y="1552687"/>
                </a:lnTo>
                <a:lnTo>
                  <a:pt x="2259106" y="1552687"/>
                </a:lnTo>
                <a:lnTo>
                  <a:pt x="2370268" y="1452282"/>
                </a:lnTo>
                <a:lnTo>
                  <a:pt x="2463501" y="1452282"/>
                </a:lnTo>
                <a:lnTo>
                  <a:pt x="2581835" y="1362635"/>
                </a:lnTo>
                <a:lnTo>
                  <a:pt x="2692997" y="1362635"/>
                </a:lnTo>
                <a:lnTo>
                  <a:pt x="2814917" y="1247887"/>
                </a:lnTo>
                <a:lnTo>
                  <a:pt x="2929666" y="1247887"/>
                </a:lnTo>
                <a:lnTo>
                  <a:pt x="3033656" y="1143896"/>
                </a:lnTo>
                <a:lnTo>
                  <a:pt x="3141233" y="1143896"/>
                </a:lnTo>
                <a:lnTo>
                  <a:pt x="3259567" y="1047077"/>
                </a:lnTo>
                <a:lnTo>
                  <a:pt x="3370729" y="1039905"/>
                </a:lnTo>
                <a:lnTo>
                  <a:pt x="3492649" y="939501"/>
                </a:lnTo>
                <a:lnTo>
                  <a:pt x="3614569" y="932329"/>
                </a:lnTo>
                <a:lnTo>
                  <a:pt x="3704216" y="835510"/>
                </a:lnTo>
                <a:lnTo>
                  <a:pt x="3940884" y="813995"/>
                </a:lnTo>
                <a:lnTo>
                  <a:pt x="4052047" y="724348"/>
                </a:lnTo>
                <a:lnTo>
                  <a:pt x="4159623" y="717176"/>
                </a:lnTo>
                <a:lnTo>
                  <a:pt x="4270786" y="631115"/>
                </a:lnTo>
                <a:lnTo>
                  <a:pt x="4389120" y="616771"/>
                </a:lnTo>
                <a:lnTo>
                  <a:pt x="4500282" y="512781"/>
                </a:lnTo>
                <a:lnTo>
                  <a:pt x="4618616" y="480508"/>
                </a:lnTo>
                <a:lnTo>
                  <a:pt x="4722607" y="365760"/>
                </a:lnTo>
                <a:lnTo>
                  <a:pt x="4837355" y="362174"/>
                </a:lnTo>
                <a:lnTo>
                  <a:pt x="4952103" y="261769"/>
                </a:lnTo>
                <a:lnTo>
                  <a:pt x="5074023" y="251011"/>
                </a:lnTo>
                <a:lnTo>
                  <a:pt x="5174428" y="132677"/>
                </a:lnTo>
                <a:lnTo>
                  <a:pt x="5282004" y="118334"/>
                </a:lnTo>
                <a:lnTo>
                  <a:pt x="5393167" y="0"/>
                </a:lnTo>
              </a:path>
            </a:pathLst>
          </a:cu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06" name="Freeform: Shape 105">
            <a:extLst>
              <a:ext uri="{FF2B5EF4-FFF2-40B4-BE49-F238E27FC236}">
                <a16:creationId xmlns:a16="http://schemas.microsoft.com/office/drawing/2014/main" id="{8A943263-C9D6-4C1B-B473-821626ECD47C}"/>
              </a:ext>
            </a:extLst>
          </p:cNvPr>
          <p:cNvSpPr/>
          <p:nvPr/>
        </p:nvSpPr>
        <p:spPr bwMode="auto">
          <a:xfrm>
            <a:off x="2685713" y="2370895"/>
            <a:ext cx="4047564" cy="2355925"/>
          </a:xfrm>
          <a:custGeom>
            <a:avLst/>
            <a:gdLst>
              <a:gd name="connsiteX0" fmla="*/ 0 w 5396752"/>
              <a:gd name="connsiteY0" fmla="*/ 2348753 h 2355925"/>
              <a:gd name="connsiteX1" fmla="*/ 118334 w 5396752"/>
              <a:gd name="connsiteY1" fmla="*/ 2355925 h 2355925"/>
              <a:gd name="connsiteX2" fmla="*/ 222324 w 5396752"/>
              <a:gd name="connsiteY2" fmla="*/ 2255520 h 2355925"/>
              <a:gd name="connsiteX3" fmla="*/ 329901 w 5396752"/>
              <a:gd name="connsiteY3" fmla="*/ 2266277 h 2355925"/>
              <a:gd name="connsiteX4" fmla="*/ 562983 w 5396752"/>
              <a:gd name="connsiteY4" fmla="*/ 2165873 h 2355925"/>
              <a:gd name="connsiteX5" fmla="*/ 681317 w 5396752"/>
              <a:gd name="connsiteY5" fmla="*/ 2173045 h 2355925"/>
              <a:gd name="connsiteX6" fmla="*/ 770964 w 5396752"/>
              <a:gd name="connsiteY6" fmla="*/ 2097741 h 2355925"/>
              <a:gd name="connsiteX7" fmla="*/ 907228 w 5396752"/>
              <a:gd name="connsiteY7" fmla="*/ 2061882 h 2355925"/>
              <a:gd name="connsiteX8" fmla="*/ 1014804 w 5396752"/>
              <a:gd name="connsiteY8" fmla="*/ 2008094 h 2355925"/>
              <a:gd name="connsiteX9" fmla="*/ 1125967 w 5396752"/>
              <a:gd name="connsiteY9" fmla="*/ 2000922 h 2355925"/>
              <a:gd name="connsiteX10" fmla="*/ 1229957 w 5396752"/>
              <a:gd name="connsiteY10" fmla="*/ 1929205 h 2355925"/>
              <a:gd name="connsiteX11" fmla="*/ 1348291 w 5396752"/>
              <a:gd name="connsiteY11" fmla="*/ 1929205 h 2355925"/>
              <a:gd name="connsiteX12" fmla="*/ 1455868 w 5396752"/>
              <a:gd name="connsiteY12" fmla="*/ 1853901 h 2355925"/>
              <a:gd name="connsiteX13" fmla="*/ 1570616 w 5396752"/>
              <a:gd name="connsiteY13" fmla="*/ 1857487 h 2355925"/>
              <a:gd name="connsiteX14" fmla="*/ 1688950 w 5396752"/>
              <a:gd name="connsiteY14" fmla="*/ 1767840 h 2355925"/>
              <a:gd name="connsiteX15" fmla="*/ 1810870 w 5396752"/>
              <a:gd name="connsiteY15" fmla="*/ 1767840 h 2355925"/>
              <a:gd name="connsiteX16" fmla="*/ 1914861 w 5396752"/>
              <a:gd name="connsiteY16" fmla="*/ 1678193 h 2355925"/>
              <a:gd name="connsiteX17" fmla="*/ 2011680 w 5396752"/>
              <a:gd name="connsiteY17" fmla="*/ 1678193 h 2355925"/>
              <a:gd name="connsiteX18" fmla="*/ 2133600 w 5396752"/>
              <a:gd name="connsiteY18" fmla="*/ 1595717 h 2355925"/>
              <a:gd name="connsiteX19" fmla="*/ 2251934 w 5396752"/>
              <a:gd name="connsiteY19" fmla="*/ 1584960 h 2355925"/>
              <a:gd name="connsiteX20" fmla="*/ 2355924 w 5396752"/>
              <a:gd name="connsiteY20" fmla="*/ 1506070 h 2355925"/>
              <a:gd name="connsiteX21" fmla="*/ 2467087 w 5396752"/>
              <a:gd name="connsiteY21" fmla="*/ 1495313 h 2355925"/>
              <a:gd name="connsiteX22" fmla="*/ 2578249 w 5396752"/>
              <a:gd name="connsiteY22" fmla="*/ 1402080 h 2355925"/>
              <a:gd name="connsiteX23" fmla="*/ 2696583 w 5396752"/>
              <a:gd name="connsiteY23" fmla="*/ 1394908 h 2355925"/>
              <a:gd name="connsiteX24" fmla="*/ 2807745 w 5396752"/>
              <a:gd name="connsiteY24" fmla="*/ 1290917 h 2355925"/>
              <a:gd name="connsiteX25" fmla="*/ 2929665 w 5396752"/>
              <a:gd name="connsiteY25" fmla="*/ 1290917 h 2355925"/>
              <a:gd name="connsiteX26" fmla="*/ 3026484 w 5396752"/>
              <a:gd name="connsiteY26" fmla="*/ 1194099 h 2355925"/>
              <a:gd name="connsiteX27" fmla="*/ 3144818 w 5396752"/>
              <a:gd name="connsiteY27" fmla="*/ 1194099 h 2355925"/>
              <a:gd name="connsiteX28" fmla="*/ 3266738 w 5396752"/>
              <a:gd name="connsiteY28" fmla="*/ 1100866 h 2355925"/>
              <a:gd name="connsiteX29" fmla="*/ 3370729 w 5396752"/>
              <a:gd name="connsiteY29" fmla="*/ 1097280 h 2355925"/>
              <a:gd name="connsiteX30" fmla="*/ 3474720 w 5396752"/>
              <a:gd name="connsiteY30" fmla="*/ 993289 h 2355925"/>
              <a:gd name="connsiteX31" fmla="*/ 3596640 w 5396752"/>
              <a:gd name="connsiteY31" fmla="*/ 986117 h 2355925"/>
              <a:gd name="connsiteX32" fmla="*/ 3704216 w 5396752"/>
              <a:gd name="connsiteY32" fmla="*/ 882127 h 2355925"/>
              <a:gd name="connsiteX33" fmla="*/ 3926541 w 5396752"/>
              <a:gd name="connsiteY33" fmla="*/ 867783 h 2355925"/>
              <a:gd name="connsiteX34" fmla="*/ 4041289 w 5396752"/>
              <a:gd name="connsiteY34" fmla="*/ 774550 h 2355925"/>
              <a:gd name="connsiteX35" fmla="*/ 4173967 w 5396752"/>
              <a:gd name="connsiteY35" fmla="*/ 774550 h 2355925"/>
              <a:gd name="connsiteX36" fmla="*/ 4277957 w 5396752"/>
              <a:gd name="connsiteY36" fmla="*/ 688489 h 2355925"/>
              <a:gd name="connsiteX37" fmla="*/ 4381948 w 5396752"/>
              <a:gd name="connsiteY37" fmla="*/ 684903 h 2355925"/>
              <a:gd name="connsiteX38" fmla="*/ 4482352 w 5396752"/>
              <a:gd name="connsiteY38" fmla="*/ 577327 h 2355925"/>
              <a:gd name="connsiteX39" fmla="*/ 4615030 w 5396752"/>
              <a:gd name="connsiteY39" fmla="*/ 537882 h 2355925"/>
              <a:gd name="connsiteX40" fmla="*/ 4711849 w 5396752"/>
              <a:gd name="connsiteY40" fmla="*/ 448235 h 2355925"/>
              <a:gd name="connsiteX41" fmla="*/ 4848112 w 5396752"/>
              <a:gd name="connsiteY41" fmla="*/ 426720 h 2355925"/>
              <a:gd name="connsiteX42" fmla="*/ 4948517 w 5396752"/>
              <a:gd name="connsiteY42" fmla="*/ 308386 h 2355925"/>
              <a:gd name="connsiteX43" fmla="*/ 5070437 w 5396752"/>
              <a:gd name="connsiteY43" fmla="*/ 301214 h 2355925"/>
              <a:gd name="connsiteX44" fmla="*/ 5167256 w 5396752"/>
              <a:gd name="connsiteY44" fmla="*/ 164950 h 2355925"/>
              <a:gd name="connsiteX45" fmla="*/ 5289176 w 5396752"/>
              <a:gd name="connsiteY45" fmla="*/ 161365 h 2355925"/>
              <a:gd name="connsiteX46" fmla="*/ 5396752 w 5396752"/>
              <a:gd name="connsiteY46" fmla="*/ 0 h 2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96752" h="2355925">
                <a:moveTo>
                  <a:pt x="0" y="2348753"/>
                </a:moveTo>
                <a:lnTo>
                  <a:pt x="118334" y="2355925"/>
                </a:lnTo>
                <a:lnTo>
                  <a:pt x="222324" y="2255520"/>
                </a:lnTo>
                <a:lnTo>
                  <a:pt x="329901" y="2266277"/>
                </a:lnTo>
                <a:lnTo>
                  <a:pt x="562983" y="2165873"/>
                </a:lnTo>
                <a:lnTo>
                  <a:pt x="681317" y="2173045"/>
                </a:lnTo>
                <a:lnTo>
                  <a:pt x="770964" y="2097741"/>
                </a:lnTo>
                <a:lnTo>
                  <a:pt x="907228" y="2061882"/>
                </a:lnTo>
                <a:lnTo>
                  <a:pt x="1014804" y="2008094"/>
                </a:lnTo>
                <a:lnTo>
                  <a:pt x="1125967" y="2000922"/>
                </a:lnTo>
                <a:lnTo>
                  <a:pt x="1229957" y="1929205"/>
                </a:lnTo>
                <a:lnTo>
                  <a:pt x="1348291" y="1929205"/>
                </a:lnTo>
                <a:lnTo>
                  <a:pt x="1455868" y="1853901"/>
                </a:lnTo>
                <a:lnTo>
                  <a:pt x="1570616" y="1857487"/>
                </a:lnTo>
                <a:lnTo>
                  <a:pt x="1688950" y="1767840"/>
                </a:lnTo>
                <a:lnTo>
                  <a:pt x="1810870" y="1767840"/>
                </a:lnTo>
                <a:lnTo>
                  <a:pt x="1914861" y="1678193"/>
                </a:lnTo>
                <a:lnTo>
                  <a:pt x="2011680" y="1678193"/>
                </a:lnTo>
                <a:lnTo>
                  <a:pt x="2133600" y="1595717"/>
                </a:lnTo>
                <a:lnTo>
                  <a:pt x="2251934" y="1584960"/>
                </a:lnTo>
                <a:lnTo>
                  <a:pt x="2355924" y="1506070"/>
                </a:lnTo>
                <a:lnTo>
                  <a:pt x="2467087" y="1495313"/>
                </a:lnTo>
                <a:lnTo>
                  <a:pt x="2578249" y="1402080"/>
                </a:lnTo>
                <a:lnTo>
                  <a:pt x="2696583" y="1394908"/>
                </a:lnTo>
                <a:lnTo>
                  <a:pt x="2807745" y="1290917"/>
                </a:lnTo>
                <a:lnTo>
                  <a:pt x="2929665" y="1290917"/>
                </a:lnTo>
                <a:lnTo>
                  <a:pt x="3026484" y="1194099"/>
                </a:lnTo>
                <a:lnTo>
                  <a:pt x="3144818" y="1194099"/>
                </a:lnTo>
                <a:lnTo>
                  <a:pt x="3266738" y="1100866"/>
                </a:lnTo>
                <a:lnTo>
                  <a:pt x="3370729" y="1097280"/>
                </a:lnTo>
                <a:lnTo>
                  <a:pt x="3474720" y="993289"/>
                </a:lnTo>
                <a:lnTo>
                  <a:pt x="3596640" y="986117"/>
                </a:lnTo>
                <a:lnTo>
                  <a:pt x="3704216" y="882127"/>
                </a:lnTo>
                <a:lnTo>
                  <a:pt x="3926541" y="867783"/>
                </a:lnTo>
                <a:lnTo>
                  <a:pt x="4041289" y="774550"/>
                </a:lnTo>
                <a:lnTo>
                  <a:pt x="4173967" y="774550"/>
                </a:lnTo>
                <a:lnTo>
                  <a:pt x="4277957" y="688489"/>
                </a:lnTo>
                <a:lnTo>
                  <a:pt x="4381948" y="684903"/>
                </a:lnTo>
                <a:lnTo>
                  <a:pt x="4482352" y="577327"/>
                </a:lnTo>
                <a:lnTo>
                  <a:pt x="4615030" y="537882"/>
                </a:lnTo>
                <a:lnTo>
                  <a:pt x="4711849" y="448235"/>
                </a:lnTo>
                <a:lnTo>
                  <a:pt x="4848112" y="426720"/>
                </a:lnTo>
                <a:lnTo>
                  <a:pt x="4948517" y="308386"/>
                </a:lnTo>
                <a:lnTo>
                  <a:pt x="5070437" y="301214"/>
                </a:lnTo>
                <a:lnTo>
                  <a:pt x="5167256" y="164950"/>
                </a:lnTo>
                <a:lnTo>
                  <a:pt x="5289176" y="161365"/>
                </a:lnTo>
                <a:lnTo>
                  <a:pt x="5396752" y="0"/>
                </a:lnTo>
              </a:path>
            </a:pathLst>
          </a:custGeom>
          <a:noFill/>
          <a:ln w="28575">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05" name="Freeform: Shape 104">
            <a:extLst>
              <a:ext uri="{FF2B5EF4-FFF2-40B4-BE49-F238E27FC236}">
                <a16:creationId xmlns:a16="http://schemas.microsoft.com/office/drawing/2014/main" id="{5427D5F2-5577-45E1-AE09-701F91662520}"/>
              </a:ext>
            </a:extLst>
          </p:cNvPr>
          <p:cNvSpPr/>
          <p:nvPr/>
        </p:nvSpPr>
        <p:spPr bwMode="auto">
          <a:xfrm>
            <a:off x="2683023" y="2926703"/>
            <a:ext cx="4042186" cy="1789355"/>
          </a:xfrm>
          <a:custGeom>
            <a:avLst/>
            <a:gdLst>
              <a:gd name="connsiteX0" fmla="*/ 0 w 5389581"/>
              <a:gd name="connsiteY0" fmla="*/ 1789355 h 1789355"/>
              <a:gd name="connsiteX1" fmla="*/ 111162 w 5389581"/>
              <a:gd name="connsiteY1" fmla="*/ 1789355 h 1789355"/>
              <a:gd name="connsiteX2" fmla="*/ 218738 w 5389581"/>
              <a:gd name="connsiteY2" fmla="*/ 1699708 h 1789355"/>
              <a:gd name="connsiteX3" fmla="*/ 347830 w 5389581"/>
              <a:gd name="connsiteY3" fmla="*/ 1703294 h 1789355"/>
              <a:gd name="connsiteX4" fmla="*/ 448235 w 5389581"/>
              <a:gd name="connsiteY4" fmla="*/ 1620818 h 1789355"/>
              <a:gd name="connsiteX5" fmla="*/ 555811 w 5389581"/>
              <a:gd name="connsiteY5" fmla="*/ 1620818 h 1789355"/>
              <a:gd name="connsiteX6" fmla="*/ 677731 w 5389581"/>
              <a:gd name="connsiteY6" fmla="*/ 1452282 h 1789355"/>
              <a:gd name="connsiteX7" fmla="*/ 781722 w 5389581"/>
              <a:gd name="connsiteY7" fmla="*/ 1452282 h 1789355"/>
              <a:gd name="connsiteX8" fmla="*/ 900056 w 5389581"/>
              <a:gd name="connsiteY8" fmla="*/ 1366221 h 1789355"/>
              <a:gd name="connsiteX9" fmla="*/ 1000461 w 5389581"/>
              <a:gd name="connsiteY9" fmla="*/ 1366221 h 1789355"/>
              <a:gd name="connsiteX10" fmla="*/ 1122381 w 5389581"/>
              <a:gd name="connsiteY10" fmla="*/ 1287331 h 1789355"/>
              <a:gd name="connsiteX11" fmla="*/ 1226371 w 5389581"/>
              <a:gd name="connsiteY11" fmla="*/ 1287331 h 1789355"/>
              <a:gd name="connsiteX12" fmla="*/ 1355463 w 5389581"/>
              <a:gd name="connsiteY12" fmla="*/ 1197684 h 1789355"/>
              <a:gd name="connsiteX13" fmla="*/ 1448696 w 5389581"/>
              <a:gd name="connsiteY13" fmla="*/ 1197684 h 1789355"/>
              <a:gd name="connsiteX14" fmla="*/ 1574202 w 5389581"/>
              <a:gd name="connsiteY14" fmla="*/ 1118795 h 1789355"/>
              <a:gd name="connsiteX15" fmla="*/ 1671021 w 5389581"/>
              <a:gd name="connsiteY15" fmla="*/ 1115209 h 1789355"/>
              <a:gd name="connsiteX16" fmla="*/ 1789355 w 5389581"/>
              <a:gd name="connsiteY16" fmla="*/ 1032734 h 1789355"/>
              <a:gd name="connsiteX17" fmla="*/ 1904103 w 5389581"/>
              <a:gd name="connsiteY17" fmla="*/ 1025562 h 1789355"/>
              <a:gd name="connsiteX18" fmla="*/ 2026023 w 5389581"/>
              <a:gd name="connsiteY18" fmla="*/ 928743 h 1789355"/>
              <a:gd name="connsiteX19" fmla="*/ 2137186 w 5389581"/>
              <a:gd name="connsiteY19" fmla="*/ 928743 h 1789355"/>
              <a:gd name="connsiteX20" fmla="*/ 2244762 w 5389581"/>
              <a:gd name="connsiteY20" fmla="*/ 831924 h 1789355"/>
              <a:gd name="connsiteX21" fmla="*/ 2352338 w 5389581"/>
              <a:gd name="connsiteY21" fmla="*/ 831924 h 1789355"/>
              <a:gd name="connsiteX22" fmla="*/ 2470673 w 5389581"/>
              <a:gd name="connsiteY22" fmla="*/ 731520 h 1789355"/>
              <a:gd name="connsiteX23" fmla="*/ 2589007 w 5389581"/>
              <a:gd name="connsiteY23" fmla="*/ 731520 h 1789355"/>
              <a:gd name="connsiteX24" fmla="*/ 2700169 w 5389581"/>
              <a:gd name="connsiteY24" fmla="*/ 623943 h 1789355"/>
              <a:gd name="connsiteX25" fmla="*/ 2814917 w 5389581"/>
              <a:gd name="connsiteY25" fmla="*/ 623943 h 1789355"/>
              <a:gd name="connsiteX26" fmla="*/ 2915322 w 5389581"/>
              <a:gd name="connsiteY26" fmla="*/ 523538 h 1789355"/>
              <a:gd name="connsiteX27" fmla="*/ 3040828 w 5389581"/>
              <a:gd name="connsiteY27" fmla="*/ 523538 h 1789355"/>
              <a:gd name="connsiteX28" fmla="*/ 3148404 w 5389581"/>
              <a:gd name="connsiteY28" fmla="*/ 430305 h 1789355"/>
              <a:gd name="connsiteX29" fmla="*/ 3263153 w 5389581"/>
              <a:gd name="connsiteY29" fmla="*/ 430305 h 1789355"/>
              <a:gd name="connsiteX30" fmla="*/ 3381487 w 5389581"/>
              <a:gd name="connsiteY30" fmla="*/ 322729 h 1789355"/>
              <a:gd name="connsiteX31" fmla="*/ 3489063 w 5389581"/>
              <a:gd name="connsiteY31" fmla="*/ 322729 h 1789355"/>
              <a:gd name="connsiteX32" fmla="*/ 3610983 w 5389581"/>
              <a:gd name="connsiteY32" fmla="*/ 236668 h 1789355"/>
              <a:gd name="connsiteX33" fmla="*/ 3722146 w 5389581"/>
              <a:gd name="connsiteY33" fmla="*/ 236668 h 1789355"/>
              <a:gd name="connsiteX34" fmla="*/ 3826136 w 5389581"/>
              <a:gd name="connsiteY34" fmla="*/ 139849 h 1789355"/>
              <a:gd name="connsiteX35" fmla="*/ 3940884 w 5389581"/>
              <a:gd name="connsiteY35" fmla="*/ 186465 h 1789355"/>
              <a:gd name="connsiteX36" fmla="*/ 4048461 w 5389581"/>
              <a:gd name="connsiteY36" fmla="*/ 121920 h 1789355"/>
              <a:gd name="connsiteX37" fmla="*/ 4159623 w 5389581"/>
              <a:gd name="connsiteY37" fmla="*/ 121920 h 1789355"/>
              <a:gd name="connsiteX38" fmla="*/ 4267200 w 5389581"/>
              <a:gd name="connsiteY38" fmla="*/ 68131 h 1789355"/>
              <a:gd name="connsiteX39" fmla="*/ 4378362 w 5389581"/>
              <a:gd name="connsiteY39" fmla="*/ 68131 h 1789355"/>
              <a:gd name="connsiteX40" fmla="*/ 4503868 w 5389581"/>
              <a:gd name="connsiteY40" fmla="*/ 21515 h 1789355"/>
              <a:gd name="connsiteX41" fmla="*/ 4625788 w 5389581"/>
              <a:gd name="connsiteY41" fmla="*/ 28687 h 1789355"/>
              <a:gd name="connsiteX42" fmla="*/ 4729778 w 5389581"/>
              <a:gd name="connsiteY42" fmla="*/ 3585 h 1789355"/>
              <a:gd name="connsiteX43" fmla="*/ 5056094 w 5389581"/>
              <a:gd name="connsiteY43" fmla="*/ 0 h 1789355"/>
              <a:gd name="connsiteX44" fmla="*/ 5185186 w 5389581"/>
              <a:gd name="connsiteY44" fmla="*/ 21515 h 1789355"/>
              <a:gd name="connsiteX45" fmla="*/ 5289176 w 5389581"/>
              <a:gd name="connsiteY45" fmla="*/ 25101 h 1789355"/>
              <a:gd name="connsiteX46" fmla="*/ 5389581 w 5389581"/>
              <a:gd name="connsiteY46" fmla="*/ 50202 h 178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89581" h="1789355">
                <a:moveTo>
                  <a:pt x="0" y="1789355"/>
                </a:moveTo>
                <a:lnTo>
                  <a:pt x="111162" y="1789355"/>
                </a:lnTo>
                <a:lnTo>
                  <a:pt x="218738" y="1699708"/>
                </a:lnTo>
                <a:lnTo>
                  <a:pt x="347830" y="1703294"/>
                </a:lnTo>
                <a:lnTo>
                  <a:pt x="448235" y="1620818"/>
                </a:lnTo>
                <a:lnTo>
                  <a:pt x="555811" y="1620818"/>
                </a:lnTo>
                <a:lnTo>
                  <a:pt x="677731" y="1452282"/>
                </a:lnTo>
                <a:lnTo>
                  <a:pt x="781722" y="1452282"/>
                </a:lnTo>
                <a:lnTo>
                  <a:pt x="900056" y="1366221"/>
                </a:lnTo>
                <a:lnTo>
                  <a:pt x="1000461" y="1366221"/>
                </a:lnTo>
                <a:lnTo>
                  <a:pt x="1122381" y="1287331"/>
                </a:lnTo>
                <a:lnTo>
                  <a:pt x="1226371" y="1287331"/>
                </a:lnTo>
                <a:lnTo>
                  <a:pt x="1355463" y="1197684"/>
                </a:lnTo>
                <a:lnTo>
                  <a:pt x="1448696" y="1197684"/>
                </a:lnTo>
                <a:lnTo>
                  <a:pt x="1574202" y="1118795"/>
                </a:lnTo>
                <a:lnTo>
                  <a:pt x="1671021" y="1115209"/>
                </a:lnTo>
                <a:lnTo>
                  <a:pt x="1789355" y="1032734"/>
                </a:lnTo>
                <a:lnTo>
                  <a:pt x="1904103" y="1025562"/>
                </a:lnTo>
                <a:lnTo>
                  <a:pt x="2026023" y="928743"/>
                </a:lnTo>
                <a:lnTo>
                  <a:pt x="2137186" y="928743"/>
                </a:lnTo>
                <a:lnTo>
                  <a:pt x="2244762" y="831924"/>
                </a:lnTo>
                <a:lnTo>
                  <a:pt x="2352338" y="831924"/>
                </a:lnTo>
                <a:lnTo>
                  <a:pt x="2470673" y="731520"/>
                </a:lnTo>
                <a:lnTo>
                  <a:pt x="2589007" y="731520"/>
                </a:lnTo>
                <a:lnTo>
                  <a:pt x="2700169" y="623943"/>
                </a:lnTo>
                <a:lnTo>
                  <a:pt x="2814917" y="623943"/>
                </a:lnTo>
                <a:lnTo>
                  <a:pt x="2915322" y="523538"/>
                </a:lnTo>
                <a:lnTo>
                  <a:pt x="3040828" y="523538"/>
                </a:lnTo>
                <a:lnTo>
                  <a:pt x="3148404" y="430305"/>
                </a:lnTo>
                <a:lnTo>
                  <a:pt x="3263153" y="430305"/>
                </a:lnTo>
                <a:lnTo>
                  <a:pt x="3381487" y="322729"/>
                </a:lnTo>
                <a:lnTo>
                  <a:pt x="3489063" y="322729"/>
                </a:lnTo>
                <a:lnTo>
                  <a:pt x="3610983" y="236668"/>
                </a:lnTo>
                <a:lnTo>
                  <a:pt x="3722146" y="236668"/>
                </a:lnTo>
                <a:lnTo>
                  <a:pt x="3826136" y="139849"/>
                </a:lnTo>
                <a:lnTo>
                  <a:pt x="3940884" y="186465"/>
                </a:lnTo>
                <a:lnTo>
                  <a:pt x="4048461" y="121920"/>
                </a:lnTo>
                <a:lnTo>
                  <a:pt x="4159623" y="121920"/>
                </a:lnTo>
                <a:lnTo>
                  <a:pt x="4267200" y="68131"/>
                </a:lnTo>
                <a:lnTo>
                  <a:pt x="4378362" y="68131"/>
                </a:lnTo>
                <a:lnTo>
                  <a:pt x="4503868" y="21515"/>
                </a:lnTo>
                <a:lnTo>
                  <a:pt x="4625788" y="28687"/>
                </a:lnTo>
                <a:lnTo>
                  <a:pt x="4729778" y="3585"/>
                </a:lnTo>
                <a:lnTo>
                  <a:pt x="5056094" y="0"/>
                </a:lnTo>
                <a:lnTo>
                  <a:pt x="5185186" y="21515"/>
                </a:lnTo>
                <a:lnTo>
                  <a:pt x="5289176" y="25101"/>
                </a:lnTo>
                <a:lnTo>
                  <a:pt x="5389581" y="50202"/>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116" name="Freeform: Shape 115">
            <a:extLst>
              <a:ext uri="{FF2B5EF4-FFF2-40B4-BE49-F238E27FC236}">
                <a16:creationId xmlns:a16="http://schemas.microsoft.com/office/drawing/2014/main" id="{3955F8A2-33CA-4AE4-BC5C-AE003639CA0A}"/>
              </a:ext>
            </a:extLst>
          </p:cNvPr>
          <p:cNvSpPr/>
          <p:nvPr/>
        </p:nvSpPr>
        <p:spPr bwMode="auto">
          <a:xfrm>
            <a:off x="4697393" y="4246311"/>
            <a:ext cx="2035884" cy="473337"/>
          </a:xfrm>
          <a:custGeom>
            <a:avLst/>
            <a:gdLst>
              <a:gd name="connsiteX0" fmla="*/ 0 w 2714512"/>
              <a:gd name="connsiteY0" fmla="*/ 462579 h 473337"/>
              <a:gd name="connsiteX1" fmla="*/ 1039905 w 2714512"/>
              <a:gd name="connsiteY1" fmla="*/ 473337 h 473337"/>
              <a:gd name="connsiteX2" fmla="*/ 1133138 w 2714512"/>
              <a:gd name="connsiteY2" fmla="*/ 398033 h 473337"/>
              <a:gd name="connsiteX3" fmla="*/ 1255058 w 2714512"/>
              <a:gd name="connsiteY3" fmla="*/ 398033 h 473337"/>
              <a:gd name="connsiteX4" fmla="*/ 1380564 w 2714512"/>
              <a:gd name="connsiteY4" fmla="*/ 362174 h 473337"/>
              <a:gd name="connsiteX5" fmla="*/ 1502484 w 2714512"/>
              <a:gd name="connsiteY5" fmla="*/ 365760 h 473337"/>
              <a:gd name="connsiteX6" fmla="*/ 1592131 w 2714512"/>
              <a:gd name="connsiteY6" fmla="*/ 322730 h 473337"/>
              <a:gd name="connsiteX7" fmla="*/ 1710465 w 2714512"/>
              <a:gd name="connsiteY7" fmla="*/ 333487 h 473337"/>
              <a:gd name="connsiteX8" fmla="*/ 1818042 w 2714512"/>
              <a:gd name="connsiteY8" fmla="*/ 286871 h 473337"/>
              <a:gd name="connsiteX9" fmla="*/ 1925618 w 2714512"/>
              <a:gd name="connsiteY9" fmla="*/ 297629 h 473337"/>
              <a:gd name="connsiteX10" fmla="*/ 2051124 w 2714512"/>
              <a:gd name="connsiteY10" fmla="*/ 243840 h 473337"/>
              <a:gd name="connsiteX11" fmla="*/ 2162287 w 2714512"/>
              <a:gd name="connsiteY11" fmla="*/ 225911 h 473337"/>
              <a:gd name="connsiteX12" fmla="*/ 2251934 w 2714512"/>
              <a:gd name="connsiteY12" fmla="*/ 150607 h 473337"/>
              <a:gd name="connsiteX13" fmla="*/ 2388197 w 2714512"/>
              <a:gd name="connsiteY13" fmla="*/ 147021 h 473337"/>
              <a:gd name="connsiteX14" fmla="*/ 2481430 w 2714512"/>
              <a:gd name="connsiteY14" fmla="*/ 68132 h 473337"/>
              <a:gd name="connsiteX15" fmla="*/ 2599764 w 2714512"/>
              <a:gd name="connsiteY15" fmla="*/ 75304 h 473337"/>
              <a:gd name="connsiteX16" fmla="*/ 2714512 w 2714512"/>
              <a:gd name="connsiteY16" fmla="*/ 0 h 47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4512" h="473337">
                <a:moveTo>
                  <a:pt x="0" y="462579"/>
                </a:moveTo>
                <a:lnTo>
                  <a:pt x="1039905" y="473337"/>
                </a:lnTo>
                <a:lnTo>
                  <a:pt x="1133138" y="398033"/>
                </a:lnTo>
                <a:lnTo>
                  <a:pt x="1255058" y="398033"/>
                </a:lnTo>
                <a:lnTo>
                  <a:pt x="1380564" y="362174"/>
                </a:lnTo>
                <a:lnTo>
                  <a:pt x="1502484" y="365760"/>
                </a:lnTo>
                <a:lnTo>
                  <a:pt x="1592131" y="322730"/>
                </a:lnTo>
                <a:lnTo>
                  <a:pt x="1710465" y="333487"/>
                </a:lnTo>
                <a:lnTo>
                  <a:pt x="1818042" y="286871"/>
                </a:lnTo>
                <a:lnTo>
                  <a:pt x="1925618" y="297629"/>
                </a:lnTo>
                <a:lnTo>
                  <a:pt x="2051124" y="243840"/>
                </a:lnTo>
                <a:lnTo>
                  <a:pt x="2162287" y="225911"/>
                </a:lnTo>
                <a:lnTo>
                  <a:pt x="2251934" y="150607"/>
                </a:lnTo>
                <a:lnTo>
                  <a:pt x="2388197" y="147021"/>
                </a:lnTo>
                <a:lnTo>
                  <a:pt x="2481430" y="68132"/>
                </a:lnTo>
                <a:lnTo>
                  <a:pt x="2599764" y="75304"/>
                </a:lnTo>
                <a:lnTo>
                  <a:pt x="2714512" y="0"/>
                </a:lnTo>
              </a:path>
            </a:pathLst>
          </a:custGeom>
          <a:noFill/>
          <a:ln w="28575">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sp>
        <p:nvSpPr>
          <p:cNvPr id="2" name="Title 1"/>
          <p:cNvSpPr>
            <a:spLocks noGrp="1"/>
          </p:cNvSpPr>
          <p:nvPr>
            <p:ph type="title"/>
          </p:nvPr>
        </p:nvSpPr>
        <p:spPr>
          <a:xfrm>
            <a:off x="1524001" y="44626"/>
            <a:ext cx="9144000" cy="1103313"/>
          </a:xfrm>
        </p:spPr>
        <p:txBody>
          <a:bodyPr>
            <a:noAutofit/>
          </a:bodyPr>
          <a:lstStyle/>
          <a:p>
            <a:r>
              <a:rPr lang="en-US" sz="3200" dirty="0"/>
              <a:t>Cost of Biologic Oncology Agents Over Time</a:t>
            </a:r>
          </a:p>
        </p:txBody>
      </p:sp>
      <p:sp>
        <p:nvSpPr>
          <p:cNvPr id="3" name="TextBox 2"/>
          <p:cNvSpPr txBox="1"/>
          <p:nvPr/>
        </p:nvSpPr>
        <p:spPr>
          <a:xfrm>
            <a:off x="5383865" y="1222510"/>
            <a:ext cx="1485900" cy="369332"/>
          </a:xfrm>
          <a:prstGeom prst="rect">
            <a:avLst/>
          </a:prstGeom>
          <a:noFill/>
        </p:spPr>
        <p:txBody>
          <a:bodyPr wrap="square" rtlCol="0">
            <a:spAutoFit/>
          </a:bodyPr>
          <a:lstStyle/>
          <a:p>
            <a:pPr>
              <a:defRPr/>
            </a:pPr>
            <a:endParaRPr lang="en-US" dirty="0"/>
          </a:p>
        </p:txBody>
      </p:sp>
      <p:sp>
        <p:nvSpPr>
          <p:cNvPr id="6" name="TextBox 5"/>
          <p:cNvSpPr txBox="1"/>
          <p:nvPr/>
        </p:nvSpPr>
        <p:spPr>
          <a:xfrm>
            <a:off x="7320136" y="1179133"/>
            <a:ext cx="3093662" cy="3652282"/>
          </a:xfrm>
          <a:prstGeom prst="rect">
            <a:avLst/>
          </a:prstGeom>
          <a:noFill/>
        </p:spPr>
        <p:txBody>
          <a:bodyPr wrap="square" rtlCol="0">
            <a:spAutoFit/>
          </a:bodyPr>
          <a:lstStyle/>
          <a:p>
            <a:pPr marL="342900" indent="-342900">
              <a:spcBef>
                <a:spcPts val="800"/>
              </a:spcBef>
              <a:spcAft>
                <a:spcPts val="800"/>
              </a:spcAft>
              <a:buFont typeface="Wingdings" panose="05000000000000000000" pitchFamily="2" charset="2"/>
              <a:buChar char="§"/>
              <a:defRPr/>
            </a:pPr>
            <a:r>
              <a:rPr lang="en-US" sz="2000" dirty="0"/>
              <a:t>Trastuzumab increased 78% over 10 years</a:t>
            </a:r>
            <a:r>
              <a:rPr lang="en-US" sz="2000" baseline="30000" dirty="0"/>
              <a:t>[1]</a:t>
            </a:r>
            <a:endParaRPr lang="en-US" sz="2000" dirty="0"/>
          </a:p>
          <a:p>
            <a:pPr marL="342900" indent="-342900">
              <a:spcBef>
                <a:spcPts val="800"/>
              </a:spcBef>
              <a:spcAft>
                <a:spcPts val="800"/>
              </a:spcAft>
              <a:buFont typeface="Wingdings" panose="05000000000000000000" pitchFamily="2" charset="2"/>
              <a:buChar char="§"/>
              <a:defRPr/>
            </a:pPr>
            <a:r>
              <a:rPr lang="en-US" sz="2000" dirty="0"/>
              <a:t>Cost of biologics</a:t>
            </a:r>
            <a:r>
              <a:rPr lang="en-US" sz="2000" baseline="30000" dirty="0"/>
              <a:t>[2]</a:t>
            </a:r>
            <a:endParaRPr lang="en-US" sz="2000" dirty="0"/>
          </a:p>
          <a:p>
            <a:pPr marL="800100" lvl="1" indent="-342900">
              <a:spcBef>
                <a:spcPts val="800"/>
              </a:spcBef>
              <a:spcAft>
                <a:spcPts val="800"/>
              </a:spcAft>
              <a:buFont typeface="Arial" panose="020B0604020202020204" pitchFamily="34" charset="0"/>
              <a:buChar char="‒"/>
              <a:defRPr/>
            </a:pPr>
            <a:r>
              <a:rPr lang="en-US" sz="2000" dirty="0"/>
              <a:t>2005: 32% of $9.5B, Medicare Part B</a:t>
            </a:r>
          </a:p>
          <a:p>
            <a:pPr marL="800100" lvl="1" indent="-342900">
              <a:spcBef>
                <a:spcPts val="800"/>
              </a:spcBef>
              <a:spcAft>
                <a:spcPts val="800"/>
              </a:spcAft>
              <a:buFont typeface="Arial" panose="020B0604020202020204" pitchFamily="34" charset="0"/>
              <a:buChar char="‒"/>
              <a:defRPr/>
            </a:pPr>
            <a:r>
              <a:rPr lang="en-US" sz="2000" dirty="0"/>
              <a:t>2014: 62% of $18.5B, Medicare Part B</a:t>
            </a:r>
          </a:p>
          <a:p>
            <a:pPr marL="342900" indent="-342900">
              <a:spcBef>
                <a:spcPts val="800"/>
              </a:spcBef>
              <a:spcAft>
                <a:spcPts val="800"/>
              </a:spcAft>
              <a:buFont typeface="Wingdings" panose="05000000000000000000" pitchFamily="2" charset="2"/>
              <a:buChar char="§"/>
              <a:defRPr/>
            </a:pPr>
            <a:endParaRPr lang="en-US" dirty="0"/>
          </a:p>
        </p:txBody>
      </p:sp>
      <p:sp>
        <p:nvSpPr>
          <p:cNvPr id="8" name="Text Box 11">
            <a:extLst>
              <a:ext uri="{FF2B5EF4-FFF2-40B4-BE49-F238E27FC236}">
                <a16:creationId xmlns:a16="http://schemas.microsoft.com/office/drawing/2014/main" id="{E89FA2F3-DFBE-4749-BCB4-DCB173595EFF}"/>
              </a:ext>
            </a:extLst>
          </p:cNvPr>
          <p:cNvSpPr txBox="1">
            <a:spLocks noChangeArrowheads="1"/>
          </p:cNvSpPr>
          <p:nvPr/>
        </p:nvSpPr>
        <p:spPr bwMode="auto">
          <a:xfrm>
            <a:off x="1559496" y="6536380"/>
            <a:ext cx="9108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200" b="1" dirty="0">
                <a:solidFill>
                  <a:schemeClr val="tx1"/>
                </a:solidFill>
              </a:rPr>
              <a:t>1. Gordon N, et al. J Clin Oncol. 2017;36:319-325. 2. Nabhan C, et al. JAMA Oncol. 2018;4:241-247.</a:t>
            </a:r>
          </a:p>
        </p:txBody>
      </p:sp>
      <p:sp>
        <p:nvSpPr>
          <p:cNvPr id="4" name="Freeform: Shape 3">
            <a:extLst>
              <a:ext uri="{FF2B5EF4-FFF2-40B4-BE49-F238E27FC236}">
                <a16:creationId xmlns:a16="http://schemas.microsoft.com/office/drawing/2014/main" id="{C4FD6DC1-B8D5-4544-94E6-0F2198892666}"/>
              </a:ext>
            </a:extLst>
          </p:cNvPr>
          <p:cNvSpPr/>
          <p:nvPr/>
        </p:nvSpPr>
        <p:spPr bwMode="auto">
          <a:xfrm>
            <a:off x="2453486" y="1682214"/>
            <a:ext cx="4498596" cy="3863601"/>
          </a:xfrm>
          <a:custGeom>
            <a:avLst/>
            <a:gdLst>
              <a:gd name="connsiteX0" fmla="*/ 0 w 5998128"/>
              <a:gd name="connsiteY0" fmla="*/ 0 h 3984771"/>
              <a:gd name="connsiteX1" fmla="*/ 0 w 5998128"/>
              <a:gd name="connsiteY1" fmla="*/ 3984771 h 3984771"/>
              <a:gd name="connsiteX2" fmla="*/ 5998128 w 5998128"/>
              <a:gd name="connsiteY2" fmla="*/ 3984771 h 3984771"/>
            </a:gdLst>
            <a:ahLst/>
            <a:cxnLst>
              <a:cxn ang="0">
                <a:pos x="connsiteX0" y="connsiteY0"/>
              </a:cxn>
              <a:cxn ang="0">
                <a:pos x="connsiteX1" y="connsiteY1"/>
              </a:cxn>
              <a:cxn ang="0">
                <a:pos x="connsiteX2" y="connsiteY2"/>
              </a:cxn>
            </a:cxnLst>
            <a:rect l="l" t="t" r="r" b="b"/>
            <a:pathLst>
              <a:path w="5998128" h="3984771">
                <a:moveTo>
                  <a:pt x="0" y="0"/>
                </a:moveTo>
                <a:lnTo>
                  <a:pt x="0" y="3984771"/>
                </a:lnTo>
                <a:lnTo>
                  <a:pt x="5998128" y="3984771"/>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a:defRPr/>
            </a:pPr>
            <a:endParaRPr lang="en-US" dirty="0"/>
          </a:p>
        </p:txBody>
      </p:sp>
      <p:grpSp>
        <p:nvGrpSpPr>
          <p:cNvPr id="7" name="Group 33">
            <a:extLst>
              <a:ext uri="{FF2B5EF4-FFF2-40B4-BE49-F238E27FC236}">
                <a16:creationId xmlns:a16="http://schemas.microsoft.com/office/drawing/2014/main" id="{F50CD3ED-756A-4EA2-BD55-C462A718029B}"/>
              </a:ext>
            </a:extLst>
          </p:cNvPr>
          <p:cNvGrpSpPr/>
          <p:nvPr/>
        </p:nvGrpSpPr>
        <p:grpSpPr>
          <a:xfrm>
            <a:off x="2401921" y="1684454"/>
            <a:ext cx="53789" cy="3861361"/>
            <a:chOff x="1281871" y="1725707"/>
            <a:chExt cx="71718" cy="3861361"/>
          </a:xfrm>
        </p:grpSpPr>
        <p:cxnSp>
          <p:nvCxnSpPr>
            <p:cNvPr id="13" name="Straight Connector 12">
              <a:extLst>
                <a:ext uri="{FF2B5EF4-FFF2-40B4-BE49-F238E27FC236}">
                  <a16:creationId xmlns:a16="http://schemas.microsoft.com/office/drawing/2014/main" id="{A3556026-0CA9-4CF9-8011-E398192E28C5}"/>
                </a:ext>
              </a:extLst>
            </p:cNvPr>
            <p:cNvCxnSpPr/>
            <p:nvPr/>
          </p:nvCxnSpPr>
          <p:spPr bwMode="auto">
            <a:xfrm>
              <a:off x="1281871" y="1725707"/>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B67B79C-658A-4825-B03D-BC8387799468}"/>
                </a:ext>
              </a:extLst>
            </p:cNvPr>
            <p:cNvCxnSpPr/>
            <p:nvPr/>
          </p:nvCxnSpPr>
          <p:spPr bwMode="auto">
            <a:xfrm>
              <a:off x="1281871" y="2001518"/>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9C7F3B2-C5F7-4D36-A00D-F40E93F78C65}"/>
                </a:ext>
              </a:extLst>
            </p:cNvPr>
            <p:cNvCxnSpPr/>
            <p:nvPr/>
          </p:nvCxnSpPr>
          <p:spPr bwMode="auto">
            <a:xfrm>
              <a:off x="1281871" y="2277329"/>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C891FAB2-DE81-4A8F-AD64-9DFD3438AA45}"/>
                </a:ext>
              </a:extLst>
            </p:cNvPr>
            <p:cNvCxnSpPr>
              <a:cxnSpLocks/>
            </p:cNvCxnSpPr>
            <p:nvPr/>
          </p:nvCxnSpPr>
          <p:spPr bwMode="auto">
            <a:xfrm>
              <a:off x="1281871" y="2553140"/>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F836518-E019-4BA9-8061-B29E4B86DC53}"/>
                </a:ext>
              </a:extLst>
            </p:cNvPr>
            <p:cNvCxnSpPr>
              <a:cxnSpLocks/>
            </p:cNvCxnSpPr>
            <p:nvPr/>
          </p:nvCxnSpPr>
          <p:spPr bwMode="auto">
            <a:xfrm>
              <a:off x="1281871" y="2828951"/>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C6E6E7CF-910A-4F2C-BB8F-073A73636AF6}"/>
                </a:ext>
              </a:extLst>
            </p:cNvPr>
            <p:cNvCxnSpPr>
              <a:cxnSpLocks/>
            </p:cNvCxnSpPr>
            <p:nvPr/>
          </p:nvCxnSpPr>
          <p:spPr bwMode="auto">
            <a:xfrm>
              <a:off x="1281871" y="3104762"/>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266650DC-17EC-47F9-9C4E-E6A936CE781E}"/>
                </a:ext>
              </a:extLst>
            </p:cNvPr>
            <p:cNvCxnSpPr>
              <a:cxnSpLocks/>
            </p:cNvCxnSpPr>
            <p:nvPr/>
          </p:nvCxnSpPr>
          <p:spPr bwMode="auto">
            <a:xfrm>
              <a:off x="1281871" y="3380573"/>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5A30321-8753-4893-9B78-E9C21B655BE8}"/>
                </a:ext>
              </a:extLst>
            </p:cNvPr>
            <p:cNvCxnSpPr>
              <a:cxnSpLocks/>
            </p:cNvCxnSpPr>
            <p:nvPr/>
          </p:nvCxnSpPr>
          <p:spPr bwMode="auto">
            <a:xfrm>
              <a:off x="1281871" y="3656384"/>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A186AA72-7D40-4DC1-ADF4-1AA51EC98261}"/>
                </a:ext>
              </a:extLst>
            </p:cNvPr>
            <p:cNvCxnSpPr>
              <a:cxnSpLocks/>
            </p:cNvCxnSpPr>
            <p:nvPr/>
          </p:nvCxnSpPr>
          <p:spPr bwMode="auto">
            <a:xfrm>
              <a:off x="1281871" y="3932195"/>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48F72A4-2E8A-4FB0-AD11-E89477E3506E}"/>
                </a:ext>
              </a:extLst>
            </p:cNvPr>
            <p:cNvCxnSpPr>
              <a:cxnSpLocks/>
            </p:cNvCxnSpPr>
            <p:nvPr/>
          </p:nvCxnSpPr>
          <p:spPr bwMode="auto">
            <a:xfrm>
              <a:off x="1281871" y="4208006"/>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9E7EF01-55E7-4D65-A73D-FB36BFBD94E3}"/>
                </a:ext>
              </a:extLst>
            </p:cNvPr>
            <p:cNvCxnSpPr>
              <a:cxnSpLocks/>
            </p:cNvCxnSpPr>
            <p:nvPr/>
          </p:nvCxnSpPr>
          <p:spPr bwMode="auto">
            <a:xfrm>
              <a:off x="1281871" y="4483817"/>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D0652FB9-313A-48D7-95B2-D2ACF6CDB3F0}"/>
                </a:ext>
              </a:extLst>
            </p:cNvPr>
            <p:cNvCxnSpPr>
              <a:cxnSpLocks/>
            </p:cNvCxnSpPr>
            <p:nvPr/>
          </p:nvCxnSpPr>
          <p:spPr bwMode="auto">
            <a:xfrm>
              <a:off x="1281871" y="4759628"/>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0662824E-1CE9-4407-82E2-ADEA74EA1DFA}"/>
                </a:ext>
              </a:extLst>
            </p:cNvPr>
            <p:cNvCxnSpPr>
              <a:cxnSpLocks/>
            </p:cNvCxnSpPr>
            <p:nvPr/>
          </p:nvCxnSpPr>
          <p:spPr bwMode="auto">
            <a:xfrm>
              <a:off x="1281871" y="5035440"/>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9DACB58-35B7-4CEF-B636-3E088DAC3E9D}"/>
                </a:ext>
              </a:extLst>
            </p:cNvPr>
            <p:cNvCxnSpPr>
              <a:cxnSpLocks/>
            </p:cNvCxnSpPr>
            <p:nvPr/>
          </p:nvCxnSpPr>
          <p:spPr bwMode="auto">
            <a:xfrm>
              <a:off x="1281871" y="5311252"/>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778E41C-F5E8-4A11-A67D-622B7A60AC4A}"/>
                </a:ext>
              </a:extLst>
            </p:cNvPr>
            <p:cNvCxnSpPr>
              <a:cxnSpLocks/>
            </p:cNvCxnSpPr>
            <p:nvPr/>
          </p:nvCxnSpPr>
          <p:spPr bwMode="auto">
            <a:xfrm>
              <a:off x="1281871" y="5587068"/>
              <a:ext cx="71718" cy="0"/>
            </a:xfrm>
            <a:prstGeom prst="line">
              <a:avLst/>
            </a:prstGeom>
            <a:noFill/>
            <a:ln w="28575" cap="flat" cmpd="sng" algn="ctr">
              <a:solidFill>
                <a:schemeClr val="tx1"/>
              </a:solidFill>
              <a:prstDash val="solid"/>
              <a:round/>
              <a:headEnd type="none" w="med" len="med"/>
              <a:tailEnd type="none" w="med" len="med"/>
            </a:ln>
            <a:effectLst/>
          </p:spPr>
        </p:cxnSp>
      </p:grpSp>
      <p:sp>
        <p:nvSpPr>
          <p:cNvPr id="22" name="TextBox 21">
            <a:extLst>
              <a:ext uri="{FF2B5EF4-FFF2-40B4-BE49-F238E27FC236}">
                <a16:creationId xmlns:a16="http://schemas.microsoft.com/office/drawing/2014/main" id="{6B3AC5A5-3C26-4357-8B04-8FB4BCAE040F}"/>
              </a:ext>
            </a:extLst>
          </p:cNvPr>
          <p:cNvSpPr txBox="1"/>
          <p:nvPr/>
        </p:nvSpPr>
        <p:spPr>
          <a:xfrm>
            <a:off x="1906053" y="1494605"/>
            <a:ext cx="552267" cy="369332"/>
          </a:xfrm>
          <a:prstGeom prst="rect">
            <a:avLst/>
          </a:prstGeom>
          <a:noFill/>
        </p:spPr>
        <p:txBody>
          <a:bodyPr wrap="none" rtlCol="0">
            <a:spAutoFit/>
          </a:bodyPr>
          <a:lstStyle/>
          <a:p>
            <a:pPr algn="r">
              <a:defRPr/>
            </a:pPr>
            <a:r>
              <a:rPr lang="en-US" dirty="0"/>
              <a:t>110</a:t>
            </a:r>
          </a:p>
        </p:txBody>
      </p:sp>
      <p:grpSp>
        <p:nvGrpSpPr>
          <p:cNvPr id="9" name="Group 35">
            <a:extLst>
              <a:ext uri="{FF2B5EF4-FFF2-40B4-BE49-F238E27FC236}">
                <a16:creationId xmlns:a16="http://schemas.microsoft.com/office/drawing/2014/main" id="{9665E241-6853-46ED-BD94-F118924D33A6}"/>
              </a:ext>
            </a:extLst>
          </p:cNvPr>
          <p:cNvGrpSpPr/>
          <p:nvPr/>
        </p:nvGrpSpPr>
        <p:grpSpPr>
          <a:xfrm rot="5400000">
            <a:off x="4781528" y="3560406"/>
            <a:ext cx="67994" cy="4052721"/>
            <a:chOff x="1281871" y="2277329"/>
            <a:chExt cx="71718" cy="3309739"/>
          </a:xfrm>
        </p:grpSpPr>
        <p:cxnSp>
          <p:nvCxnSpPr>
            <p:cNvPr id="39" name="Straight Connector 38">
              <a:extLst>
                <a:ext uri="{FF2B5EF4-FFF2-40B4-BE49-F238E27FC236}">
                  <a16:creationId xmlns:a16="http://schemas.microsoft.com/office/drawing/2014/main" id="{113E2370-FFA1-419C-9300-9DFEFE436479}"/>
                </a:ext>
              </a:extLst>
            </p:cNvPr>
            <p:cNvCxnSpPr/>
            <p:nvPr/>
          </p:nvCxnSpPr>
          <p:spPr bwMode="auto">
            <a:xfrm>
              <a:off x="1281871" y="2277329"/>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BDE924C2-C287-4683-994E-752414B4F7D5}"/>
                </a:ext>
              </a:extLst>
            </p:cNvPr>
            <p:cNvCxnSpPr>
              <a:cxnSpLocks/>
            </p:cNvCxnSpPr>
            <p:nvPr/>
          </p:nvCxnSpPr>
          <p:spPr bwMode="auto">
            <a:xfrm>
              <a:off x="1281871" y="2553140"/>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E28FD82-DF78-4D10-8CE4-6AAEDEE47B83}"/>
                </a:ext>
              </a:extLst>
            </p:cNvPr>
            <p:cNvCxnSpPr>
              <a:cxnSpLocks/>
            </p:cNvCxnSpPr>
            <p:nvPr/>
          </p:nvCxnSpPr>
          <p:spPr bwMode="auto">
            <a:xfrm>
              <a:off x="1281871" y="2828951"/>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BEA39408-5D11-46B0-9860-30B3F4BE6619}"/>
                </a:ext>
              </a:extLst>
            </p:cNvPr>
            <p:cNvCxnSpPr>
              <a:cxnSpLocks/>
            </p:cNvCxnSpPr>
            <p:nvPr/>
          </p:nvCxnSpPr>
          <p:spPr bwMode="auto">
            <a:xfrm>
              <a:off x="1281871" y="3104762"/>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24427EC2-DB9F-4D39-8A3F-D894CC974604}"/>
                </a:ext>
              </a:extLst>
            </p:cNvPr>
            <p:cNvCxnSpPr>
              <a:cxnSpLocks/>
            </p:cNvCxnSpPr>
            <p:nvPr/>
          </p:nvCxnSpPr>
          <p:spPr bwMode="auto">
            <a:xfrm>
              <a:off x="1281871" y="3380573"/>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0A30F279-7FFC-420D-862A-45E6E6A8D14A}"/>
                </a:ext>
              </a:extLst>
            </p:cNvPr>
            <p:cNvCxnSpPr>
              <a:cxnSpLocks/>
            </p:cNvCxnSpPr>
            <p:nvPr/>
          </p:nvCxnSpPr>
          <p:spPr bwMode="auto">
            <a:xfrm>
              <a:off x="1281871" y="3656384"/>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1FFD882-7830-4156-B834-016C7EF73D43}"/>
                </a:ext>
              </a:extLst>
            </p:cNvPr>
            <p:cNvCxnSpPr>
              <a:cxnSpLocks/>
            </p:cNvCxnSpPr>
            <p:nvPr/>
          </p:nvCxnSpPr>
          <p:spPr bwMode="auto">
            <a:xfrm>
              <a:off x="1281871" y="3932195"/>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4DAAA056-17A4-4E90-A7AB-89F75F8E46A6}"/>
                </a:ext>
              </a:extLst>
            </p:cNvPr>
            <p:cNvCxnSpPr>
              <a:cxnSpLocks/>
            </p:cNvCxnSpPr>
            <p:nvPr/>
          </p:nvCxnSpPr>
          <p:spPr bwMode="auto">
            <a:xfrm>
              <a:off x="1281871" y="4208006"/>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6916B1C-8F99-4217-AB2A-E58B950B6231}"/>
                </a:ext>
              </a:extLst>
            </p:cNvPr>
            <p:cNvCxnSpPr>
              <a:cxnSpLocks/>
            </p:cNvCxnSpPr>
            <p:nvPr/>
          </p:nvCxnSpPr>
          <p:spPr bwMode="auto">
            <a:xfrm>
              <a:off x="1281871" y="4483817"/>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FBE8FDDA-C46B-4927-8AC0-30DF1CE9557E}"/>
                </a:ext>
              </a:extLst>
            </p:cNvPr>
            <p:cNvCxnSpPr>
              <a:cxnSpLocks/>
            </p:cNvCxnSpPr>
            <p:nvPr/>
          </p:nvCxnSpPr>
          <p:spPr bwMode="auto">
            <a:xfrm>
              <a:off x="1281871" y="4759628"/>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3F4740D-28E0-461E-94E3-E126EC6200EA}"/>
                </a:ext>
              </a:extLst>
            </p:cNvPr>
            <p:cNvCxnSpPr>
              <a:cxnSpLocks/>
            </p:cNvCxnSpPr>
            <p:nvPr/>
          </p:nvCxnSpPr>
          <p:spPr bwMode="auto">
            <a:xfrm>
              <a:off x="1281871" y="5035440"/>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6F87B519-C0F0-4561-BA30-D18A912F9396}"/>
                </a:ext>
              </a:extLst>
            </p:cNvPr>
            <p:cNvCxnSpPr>
              <a:cxnSpLocks/>
            </p:cNvCxnSpPr>
            <p:nvPr/>
          </p:nvCxnSpPr>
          <p:spPr bwMode="auto">
            <a:xfrm>
              <a:off x="1281871" y="5311252"/>
              <a:ext cx="71718" cy="0"/>
            </a:xfrm>
            <a:prstGeom prst="line">
              <a:avLst/>
            </a:prstGeom>
            <a:noFill/>
            <a:ln w="2857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701E33E9-A382-4308-81B2-36F783B72EF1}"/>
                </a:ext>
              </a:extLst>
            </p:cNvPr>
            <p:cNvCxnSpPr>
              <a:cxnSpLocks/>
            </p:cNvCxnSpPr>
            <p:nvPr/>
          </p:nvCxnSpPr>
          <p:spPr bwMode="auto">
            <a:xfrm>
              <a:off x="1281871" y="5587068"/>
              <a:ext cx="71718" cy="0"/>
            </a:xfrm>
            <a:prstGeom prst="line">
              <a:avLst/>
            </a:prstGeom>
            <a:noFill/>
            <a:ln w="28575" cap="flat" cmpd="sng" algn="ctr">
              <a:solidFill>
                <a:schemeClr val="tx1"/>
              </a:solidFill>
              <a:prstDash val="solid"/>
              <a:round/>
              <a:headEnd type="none" w="med" len="med"/>
              <a:tailEnd type="none" w="med" len="med"/>
            </a:ln>
            <a:effectLst/>
          </p:spPr>
        </p:cxnSp>
      </p:grpSp>
      <p:sp>
        <p:nvSpPr>
          <p:cNvPr id="52" name="TextBox 51">
            <a:extLst>
              <a:ext uri="{FF2B5EF4-FFF2-40B4-BE49-F238E27FC236}">
                <a16:creationId xmlns:a16="http://schemas.microsoft.com/office/drawing/2014/main" id="{EBFE0C1B-F725-44C0-870B-E7FD5E15353C}"/>
              </a:ext>
            </a:extLst>
          </p:cNvPr>
          <p:cNvSpPr txBox="1"/>
          <p:nvPr/>
        </p:nvSpPr>
        <p:spPr>
          <a:xfrm>
            <a:off x="1922599" y="1770734"/>
            <a:ext cx="535724" cy="369332"/>
          </a:xfrm>
          <a:prstGeom prst="rect">
            <a:avLst/>
          </a:prstGeom>
          <a:noFill/>
        </p:spPr>
        <p:txBody>
          <a:bodyPr wrap="none" rtlCol="0">
            <a:spAutoFit/>
          </a:bodyPr>
          <a:lstStyle/>
          <a:p>
            <a:pPr algn="r">
              <a:defRPr/>
            </a:pPr>
            <a:r>
              <a:rPr lang="en-US" dirty="0"/>
              <a:t>100</a:t>
            </a:r>
          </a:p>
        </p:txBody>
      </p:sp>
      <p:sp>
        <p:nvSpPr>
          <p:cNvPr id="53" name="TextBox 52">
            <a:extLst>
              <a:ext uri="{FF2B5EF4-FFF2-40B4-BE49-F238E27FC236}">
                <a16:creationId xmlns:a16="http://schemas.microsoft.com/office/drawing/2014/main" id="{9819ADCC-4C38-4213-8747-FBF2CABA99FE}"/>
              </a:ext>
            </a:extLst>
          </p:cNvPr>
          <p:cNvSpPr txBox="1"/>
          <p:nvPr/>
        </p:nvSpPr>
        <p:spPr>
          <a:xfrm>
            <a:off x="2039615" y="2046863"/>
            <a:ext cx="418704" cy="369332"/>
          </a:xfrm>
          <a:prstGeom prst="rect">
            <a:avLst/>
          </a:prstGeom>
          <a:noFill/>
        </p:spPr>
        <p:txBody>
          <a:bodyPr wrap="none" rtlCol="0">
            <a:spAutoFit/>
          </a:bodyPr>
          <a:lstStyle/>
          <a:p>
            <a:pPr algn="r">
              <a:defRPr/>
            </a:pPr>
            <a:r>
              <a:rPr lang="en-US" dirty="0"/>
              <a:t>90</a:t>
            </a:r>
          </a:p>
        </p:txBody>
      </p:sp>
      <p:sp>
        <p:nvSpPr>
          <p:cNvPr id="54" name="TextBox 53">
            <a:extLst>
              <a:ext uri="{FF2B5EF4-FFF2-40B4-BE49-F238E27FC236}">
                <a16:creationId xmlns:a16="http://schemas.microsoft.com/office/drawing/2014/main" id="{054E9841-BFB2-47DD-86CF-5B663503FA4A}"/>
              </a:ext>
            </a:extLst>
          </p:cNvPr>
          <p:cNvSpPr txBox="1"/>
          <p:nvPr/>
        </p:nvSpPr>
        <p:spPr>
          <a:xfrm>
            <a:off x="2039615" y="2322992"/>
            <a:ext cx="418704" cy="369332"/>
          </a:xfrm>
          <a:prstGeom prst="rect">
            <a:avLst/>
          </a:prstGeom>
          <a:noFill/>
        </p:spPr>
        <p:txBody>
          <a:bodyPr wrap="none" rtlCol="0">
            <a:spAutoFit/>
          </a:bodyPr>
          <a:lstStyle/>
          <a:p>
            <a:pPr algn="r">
              <a:defRPr/>
            </a:pPr>
            <a:r>
              <a:rPr lang="en-US" dirty="0"/>
              <a:t>80</a:t>
            </a:r>
          </a:p>
        </p:txBody>
      </p:sp>
      <p:sp>
        <p:nvSpPr>
          <p:cNvPr id="55" name="TextBox 54">
            <a:extLst>
              <a:ext uri="{FF2B5EF4-FFF2-40B4-BE49-F238E27FC236}">
                <a16:creationId xmlns:a16="http://schemas.microsoft.com/office/drawing/2014/main" id="{F81A4BB7-F81A-4DDA-AD58-FB9F2F47BDB0}"/>
              </a:ext>
            </a:extLst>
          </p:cNvPr>
          <p:cNvSpPr txBox="1"/>
          <p:nvPr/>
        </p:nvSpPr>
        <p:spPr>
          <a:xfrm>
            <a:off x="2039615" y="2599121"/>
            <a:ext cx="418704" cy="369332"/>
          </a:xfrm>
          <a:prstGeom prst="rect">
            <a:avLst/>
          </a:prstGeom>
          <a:noFill/>
        </p:spPr>
        <p:txBody>
          <a:bodyPr wrap="none" rtlCol="0">
            <a:spAutoFit/>
          </a:bodyPr>
          <a:lstStyle/>
          <a:p>
            <a:pPr algn="r">
              <a:defRPr/>
            </a:pPr>
            <a:r>
              <a:rPr lang="en-US" dirty="0"/>
              <a:t>70</a:t>
            </a:r>
          </a:p>
        </p:txBody>
      </p:sp>
      <p:sp>
        <p:nvSpPr>
          <p:cNvPr id="56" name="TextBox 55">
            <a:extLst>
              <a:ext uri="{FF2B5EF4-FFF2-40B4-BE49-F238E27FC236}">
                <a16:creationId xmlns:a16="http://schemas.microsoft.com/office/drawing/2014/main" id="{9EAAC1B7-6C5A-49D7-8467-FF979F0C6CC2}"/>
              </a:ext>
            </a:extLst>
          </p:cNvPr>
          <p:cNvSpPr txBox="1"/>
          <p:nvPr/>
        </p:nvSpPr>
        <p:spPr>
          <a:xfrm>
            <a:off x="2039615" y="2875250"/>
            <a:ext cx="418704" cy="369332"/>
          </a:xfrm>
          <a:prstGeom prst="rect">
            <a:avLst/>
          </a:prstGeom>
          <a:noFill/>
        </p:spPr>
        <p:txBody>
          <a:bodyPr wrap="none" rtlCol="0">
            <a:spAutoFit/>
          </a:bodyPr>
          <a:lstStyle/>
          <a:p>
            <a:pPr algn="r">
              <a:defRPr/>
            </a:pPr>
            <a:r>
              <a:rPr lang="en-US" dirty="0"/>
              <a:t>60</a:t>
            </a:r>
          </a:p>
        </p:txBody>
      </p:sp>
      <p:sp>
        <p:nvSpPr>
          <p:cNvPr id="57" name="TextBox 56">
            <a:extLst>
              <a:ext uri="{FF2B5EF4-FFF2-40B4-BE49-F238E27FC236}">
                <a16:creationId xmlns:a16="http://schemas.microsoft.com/office/drawing/2014/main" id="{FF67F132-3C9B-45E7-9718-743E02746D9A}"/>
              </a:ext>
            </a:extLst>
          </p:cNvPr>
          <p:cNvSpPr txBox="1"/>
          <p:nvPr/>
        </p:nvSpPr>
        <p:spPr>
          <a:xfrm>
            <a:off x="2039615" y="3151379"/>
            <a:ext cx="418704" cy="369332"/>
          </a:xfrm>
          <a:prstGeom prst="rect">
            <a:avLst/>
          </a:prstGeom>
          <a:noFill/>
        </p:spPr>
        <p:txBody>
          <a:bodyPr wrap="none" rtlCol="0">
            <a:spAutoFit/>
          </a:bodyPr>
          <a:lstStyle/>
          <a:p>
            <a:pPr algn="r">
              <a:defRPr/>
            </a:pPr>
            <a:r>
              <a:rPr lang="en-US" dirty="0"/>
              <a:t>50</a:t>
            </a:r>
          </a:p>
        </p:txBody>
      </p:sp>
      <p:sp>
        <p:nvSpPr>
          <p:cNvPr id="58" name="TextBox 57">
            <a:extLst>
              <a:ext uri="{FF2B5EF4-FFF2-40B4-BE49-F238E27FC236}">
                <a16:creationId xmlns:a16="http://schemas.microsoft.com/office/drawing/2014/main" id="{9E02C293-7891-41CA-8DED-D9714DEC4FBE}"/>
              </a:ext>
            </a:extLst>
          </p:cNvPr>
          <p:cNvSpPr txBox="1"/>
          <p:nvPr/>
        </p:nvSpPr>
        <p:spPr>
          <a:xfrm>
            <a:off x="2039615" y="3427508"/>
            <a:ext cx="418704" cy="369332"/>
          </a:xfrm>
          <a:prstGeom prst="rect">
            <a:avLst/>
          </a:prstGeom>
          <a:noFill/>
        </p:spPr>
        <p:txBody>
          <a:bodyPr wrap="none" rtlCol="0">
            <a:spAutoFit/>
          </a:bodyPr>
          <a:lstStyle/>
          <a:p>
            <a:pPr algn="r">
              <a:defRPr/>
            </a:pPr>
            <a:r>
              <a:rPr lang="en-US" dirty="0"/>
              <a:t>40</a:t>
            </a:r>
          </a:p>
        </p:txBody>
      </p:sp>
      <p:sp>
        <p:nvSpPr>
          <p:cNvPr id="59" name="TextBox 58">
            <a:extLst>
              <a:ext uri="{FF2B5EF4-FFF2-40B4-BE49-F238E27FC236}">
                <a16:creationId xmlns:a16="http://schemas.microsoft.com/office/drawing/2014/main" id="{CF4B76DF-0AC8-4BB2-98F7-4583F0DD1D38}"/>
              </a:ext>
            </a:extLst>
          </p:cNvPr>
          <p:cNvSpPr txBox="1"/>
          <p:nvPr/>
        </p:nvSpPr>
        <p:spPr>
          <a:xfrm>
            <a:off x="2039615" y="3703637"/>
            <a:ext cx="418704" cy="369332"/>
          </a:xfrm>
          <a:prstGeom prst="rect">
            <a:avLst/>
          </a:prstGeom>
          <a:noFill/>
        </p:spPr>
        <p:txBody>
          <a:bodyPr wrap="none" rtlCol="0">
            <a:spAutoFit/>
          </a:bodyPr>
          <a:lstStyle/>
          <a:p>
            <a:pPr algn="r">
              <a:defRPr/>
            </a:pPr>
            <a:r>
              <a:rPr lang="en-US" dirty="0"/>
              <a:t>30</a:t>
            </a:r>
          </a:p>
        </p:txBody>
      </p:sp>
      <p:sp>
        <p:nvSpPr>
          <p:cNvPr id="60" name="TextBox 59">
            <a:extLst>
              <a:ext uri="{FF2B5EF4-FFF2-40B4-BE49-F238E27FC236}">
                <a16:creationId xmlns:a16="http://schemas.microsoft.com/office/drawing/2014/main" id="{4EA295A0-3CBB-4FCA-9889-9D631C1FCFD6}"/>
              </a:ext>
            </a:extLst>
          </p:cNvPr>
          <p:cNvSpPr txBox="1"/>
          <p:nvPr/>
        </p:nvSpPr>
        <p:spPr>
          <a:xfrm>
            <a:off x="2039615" y="3979766"/>
            <a:ext cx="418704" cy="369332"/>
          </a:xfrm>
          <a:prstGeom prst="rect">
            <a:avLst/>
          </a:prstGeom>
          <a:noFill/>
        </p:spPr>
        <p:txBody>
          <a:bodyPr wrap="none" rtlCol="0">
            <a:spAutoFit/>
          </a:bodyPr>
          <a:lstStyle/>
          <a:p>
            <a:pPr algn="r">
              <a:defRPr/>
            </a:pPr>
            <a:r>
              <a:rPr lang="en-US" dirty="0"/>
              <a:t>20</a:t>
            </a:r>
          </a:p>
        </p:txBody>
      </p:sp>
      <p:sp>
        <p:nvSpPr>
          <p:cNvPr id="61" name="TextBox 60">
            <a:extLst>
              <a:ext uri="{FF2B5EF4-FFF2-40B4-BE49-F238E27FC236}">
                <a16:creationId xmlns:a16="http://schemas.microsoft.com/office/drawing/2014/main" id="{D8E31599-7530-4197-9432-327FABFF54AF}"/>
              </a:ext>
            </a:extLst>
          </p:cNvPr>
          <p:cNvSpPr txBox="1"/>
          <p:nvPr/>
        </p:nvSpPr>
        <p:spPr>
          <a:xfrm>
            <a:off x="2039615" y="4255895"/>
            <a:ext cx="418704" cy="369332"/>
          </a:xfrm>
          <a:prstGeom prst="rect">
            <a:avLst/>
          </a:prstGeom>
          <a:noFill/>
        </p:spPr>
        <p:txBody>
          <a:bodyPr wrap="none" rtlCol="0">
            <a:spAutoFit/>
          </a:bodyPr>
          <a:lstStyle/>
          <a:p>
            <a:pPr algn="r">
              <a:defRPr/>
            </a:pPr>
            <a:r>
              <a:rPr lang="en-US" dirty="0"/>
              <a:t>10</a:t>
            </a:r>
          </a:p>
        </p:txBody>
      </p:sp>
      <p:sp>
        <p:nvSpPr>
          <p:cNvPr id="62" name="TextBox 61">
            <a:extLst>
              <a:ext uri="{FF2B5EF4-FFF2-40B4-BE49-F238E27FC236}">
                <a16:creationId xmlns:a16="http://schemas.microsoft.com/office/drawing/2014/main" id="{96B653E7-E0C0-44EC-9E7C-182ACA7B1F3D}"/>
              </a:ext>
            </a:extLst>
          </p:cNvPr>
          <p:cNvSpPr txBox="1"/>
          <p:nvPr/>
        </p:nvSpPr>
        <p:spPr>
          <a:xfrm>
            <a:off x="2145873" y="4532024"/>
            <a:ext cx="312906" cy="369332"/>
          </a:xfrm>
          <a:prstGeom prst="rect">
            <a:avLst/>
          </a:prstGeom>
          <a:noFill/>
        </p:spPr>
        <p:txBody>
          <a:bodyPr wrap="none" rtlCol="0">
            <a:spAutoFit/>
          </a:bodyPr>
          <a:lstStyle/>
          <a:p>
            <a:pPr algn="r">
              <a:defRPr/>
            </a:pPr>
            <a:r>
              <a:rPr lang="en-US" dirty="0"/>
              <a:t>0</a:t>
            </a:r>
          </a:p>
        </p:txBody>
      </p:sp>
      <p:sp>
        <p:nvSpPr>
          <p:cNvPr id="63" name="TextBox 62">
            <a:extLst>
              <a:ext uri="{FF2B5EF4-FFF2-40B4-BE49-F238E27FC236}">
                <a16:creationId xmlns:a16="http://schemas.microsoft.com/office/drawing/2014/main" id="{B22D8CB2-E1BC-4E0B-B4DF-BD52C1BD1CA5}"/>
              </a:ext>
            </a:extLst>
          </p:cNvPr>
          <p:cNvSpPr txBox="1"/>
          <p:nvPr/>
        </p:nvSpPr>
        <p:spPr>
          <a:xfrm>
            <a:off x="1969087" y="4808153"/>
            <a:ext cx="489236" cy="369332"/>
          </a:xfrm>
          <a:prstGeom prst="rect">
            <a:avLst/>
          </a:prstGeom>
          <a:noFill/>
        </p:spPr>
        <p:txBody>
          <a:bodyPr wrap="none" rtlCol="0">
            <a:spAutoFit/>
          </a:bodyPr>
          <a:lstStyle/>
          <a:p>
            <a:pPr algn="r">
              <a:defRPr/>
            </a:pPr>
            <a:r>
              <a:rPr lang="en-US" dirty="0"/>
              <a:t>-10</a:t>
            </a:r>
          </a:p>
        </p:txBody>
      </p:sp>
      <p:sp>
        <p:nvSpPr>
          <p:cNvPr id="64" name="TextBox 63">
            <a:extLst>
              <a:ext uri="{FF2B5EF4-FFF2-40B4-BE49-F238E27FC236}">
                <a16:creationId xmlns:a16="http://schemas.microsoft.com/office/drawing/2014/main" id="{5C048B7D-F7E6-469F-B261-1A3EFFAA52C4}"/>
              </a:ext>
            </a:extLst>
          </p:cNvPr>
          <p:cNvSpPr txBox="1"/>
          <p:nvPr/>
        </p:nvSpPr>
        <p:spPr>
          <a:xfrm>
            <a:off x="1969087" y="5084282"/>
            <a:ext cx="489236" cy="369332"/>
          </a:xfrm>
          <a:prstGeom prst="rect">
            <a:avLst/>
          </a:prstGeom>
          <a:noFill/>
        </p:spPr>
        <p:txBody>
          <a:bodyPr wrap="none" rtlCol="0">
            <a:spAutoFit/>
          </a:bodyPr>
          <a:lstStyle/>
          <a:p>
            <a:pPr algn="r">
              <a:defRPr/>
            </a:pPr>
            <a:r>
              <a:rPr lang="en-US" dirty="0"/>
              <a:t>-20</a:t>
            </a:r>
          </a:p>
        </p:txBody>
      </p:sp>
      <p:sp>
        <p:nvSpPr>
          <p:cNvPr id="65" name="TextBox 64">
            <a:extLst>
              <a:ext uri="{FF2B5EF4-FFF2-40B4-BE49-F238E27FC236}">
                <a16:creationId xmlns:a16="http://schemas.microsoft.com/office/drawing/2014/main" id="{F6173DF8-6245-42F9-BBFD-6D49123DD86D}"/>
              </a:ext>
            </a:extLst>
          </p:cNvPr>
          <p:cNvSpPr txBox="1"/>
          <p:nvPr/>
        </p:nvSpPr>
        <p:spPr>
          <a:xfrm>
            <a:off x="1969087" y="5360407"/>
            <a:ext cx="489236" cy="369332"/>
          </a:xfrm>
          <a:prstGeom prst="rect">
            <a:avLst/>
          </a:prstGeom>
          <a:noFill/>
        </p:spPr>
        <p:txBody>
          <a:bodyPr wrap="none" rtlCol="0">
            <a:spAutoFit/>
          </a:bodyPr>
          <a:lstStyle/>
          <a:p>
            <a:pPr algn="r">
              <a:defRPr/>
            </a:pPr>
            <a:r>
              <a:rPr lang="en-US" dirty="0"/>
              <a:t>-30</a:t>
            </a:r>
          </a:p>
        </p:txBody>
      </p:sp>
      <p:sp>
        <p:nvSpPr>
          <p:cNvPr id="66" name="TextBox 65">
            <a:extLst>
              <a:ext uri="{FF2B5EF4-FFF2-40B4-BE49-F238E27FC236}">
                <a16:creationId xmlns:a16="http://schemas.microsoft.com/office/drawing/2014/main" id="{9CE91EE0-DFE2-4727-B543-C6D58C44CD5C}"/>
              </a:ext>
            </a:extLst>
          </p:cNvPr>
          <p:cNvSpPr txBox="1"/>
          <p:nvPr/>
        </p:nvSpPr>
        <p:spPr>
          <a:xfrm rot="19677094">
            <a:off x="2313885" y="5654192"/>
            <a:ext cx="652743" cy="369332"/>
          </a:xfrm>
          <a:prstGeom prst="rect">
            <a:avLst/>
          </a:prstGeom>
          <a:noFill/>
        </p:spPr>
        <p:txBody>
          <a:bodyPr wrap="none" rtlCol="0">
            <a:spAutoFit/>
          </a:bodyPr>
          <a:lstStyle/>
          <a:p>
            <a:pPr algn="ctr">
              <a:defRPr/>
            </a:pPr>
            <a:r>
              <a:rPr lang="en-US" dirty="0"/>
              <a:t>2005</a:t>
            </a:r>
          </a:p>
        </p:txBody>
      </p:sp>
      <p:sp>
        <p:nvSpPr>
          <p:cNvPr id="67" name="TextBox 66">
            <a:extLst>
              <a:ext uri="{FF2B5EF4-FFF2-40B4-BE49-F238E27FC236}">
                <a16:creationId xmlns:a16="http://schemas.microsoft.com/office/drawing/2014/main" id="{BF137F9F-4089-4EA3-B06D-4AF496B823CB}"/>
              </a:ext>
            </a:extLst>
          </p:cNvPr>
          <p:cNvSpPr txBox="1"/>
          <p:nvPr/>
        </p:nvSpPr>
        <p:spPr>
          <a:xfrm rot="19677094">
            <a:off x="2681478" y="5669581"/>
            <a:ext cx="601447" cy="338554"/>
          </a:xfrm>
          <a:prstGeom prst="rect">
            <a:avLst/>
          </a:prstGeom>
          <a:noFill/>
        </p:spPr>
        <p:txBody>
          <a:bodyPr wrap="none" rtlCol="0">
            <a:spAutoFit/>
          </a:bodyPr>
          <a:lstStyle/>
          <a:p>
            <a:pPr algn="ctr">
              <a:defRPr/>
            </a:pPr>
            <a:r>
              <a:rPr lang="en-US" sz="1600" dirty="0"/>
              <a:t>2006</a:t>
            </a:r>
          </a:p>
        </p:txBody>
      </p:sp>
      <p:sp>
        <p:nvSpPr>
          <p:cNvPr id="68" name="TextBox 67">
            <a:extLst>
              <a:ext uri="{FF2B5EF4-FFF2-40B4-BE49-F238E27FC236}">
                <a16:creationId xmlns:a16="http://schemas.microsoft.com/office/drawing/2014/main" id="{F0428842-1D15-43D1-A569-D2080E4347AA}"/>
              </a:ext>
            </a:extLst>
          </p:cNvPr>
          <p:cNvSpPr txBox="1"/>
          <p:nvPr/>
        </p:nvSpPr>
        <p:spPr>
          <a:xfrm rot="19677094">
            <a:off x="2997774" y="5654192"/>
            <a:ext cx="652743" cy="369332"/>
          </a:xfrm>
          <a:prstGeom prst="rect">
            <a:avLst/>
          </a:prstGeom>
          <a:noFill/>
        </p:spPr>
        <p:txBody>
          <a:bodyPr wrap="none" rtlCol="0">
            <a:spAutoFit/>
          </a:bodyPr>
          <a:lstStyle/>
          <a:p>
            <a:pPr algn="ctr">
              <a:defRPr/>
            </a:pPr>
            <a:r>
              <a:rPr lang="en-US" dirty="0"/>
              <a:t>2007</a:t>
            </a:r>
          </a:p>
        </p:txBody>
      </p:sp>
      <p:sp>
        <p:nvSpPr>
          <p:cNvPr id="69" name="TextBox 68">
            <a:extLst>
              <a:ext uri="{FF2B5EF4-FFF2-40B4-BE49-F238E27FC236}">
                <a16:creationId xmlns:a16="http://schemas.microsoft.com/office/drawing/2014/main" id="{64F31F0D-761A-4670-8EBE-74BF7EA6AFD5}"/>
              </a:ext>
            </a:extLst>
          </p:cNvPr>
          <p:cNvSpPr txBox="1"/>
          <p:nvPr/>
        </p:nvSpPr>
        <p:spPr>
          <a:xfrm rot="19677094">
            <a:off x="3339717" y="5654192"/>
            <a:ext cx="652743" cy="369332"/>
          </a:xfrm>
          <a:prstGeom prst="rect">
            <a:avLst/>
          </a:prstGeom>
          <a:noFill/>
        </p:spPr>
        <p:txBody>
          <a:bodyPr wrap="none" rtlCol="0">
            <a:spAutoFit/>
          </a:bodyPr>
          <a:lstStyle/>
          <a:p>
            <a:pPr algn="ctr">
              <a:defRPr/>
            </a:pPr>
            <a:r>
              <a:rPr lang="en-US" dirty="0"/>
              <a:t>2008</a:t>
            </a:r>
          </a:p>
        </p:txBody>
      </p:sp>
      <p:sp>
        <p:nvSpPr>
          <p:cNvPr id="70" name="TextBox 69">
            <a:extLst>
              <a:ext uri="{FF2B5EF4-FFF2-40B4-BE49-F238E27FC236}">
                <a16:creationId xmlns:a16="http://schemas.microsoft.com/office/drawing/2014/main" id="{6C0DDBC2-CFE7-4BDA-B23D-D8FBDC9A6EE4}"/>
              </a:ext>
            </a:extLst>
          </p:cNvPr>
          <p:cNvSpPr txBox="1"/>
          <p:nvPr/>
        </p:nvSpPr>
        <p:spPr>
          <a:xfrm rot="19677094">
            <a:off x="3681660" y="5654192"/>
            <a:ext cx="652743" cy="369332"/>
          </a:xfrm>
          <a:prstGeom prst="rect">
            <a:avLst/>
          </a:prstGeom>
          <a:noFill/>
        </p:spPr>
        <p:txBody>
          <a:bodyPr wrap="none" rtlCol="0">
            <a:spAutoFit/>
          </a:bodyPr>
          <a:lstStyle/>
          <a:p>
            <a:pPr algn="ctr">
              <a:defRPr/>
            </a:pPr>
            <a:r>
              <a:rPr lang="en-US" dirty="0"/>
              <a:t>2009</a:t>
            </a:r>
          </a:p>
        </p:txBody>
      </p:sp>
      <p:sp>
        <p:nvSpPr>
          <p:cNvPr id="71" name="TextBox 70">
            <a:extLst>
              <a:ext uri="{FF2B5EF4-FFF2-40B4-BE49-F238E27FC236}">
                <a16:creationId xmlns:a16="http://schemas.microsoft.com/office/drawing/2014/main" id="{C698D7A3-5530-4AFC-8CC9-4751BCD23269}"/>
              </a:ext>
            </a:extLst>
          </p:cNvPr>
          <p:cNvSpPr txBox="1"/>
          <p:nvPr/>
        </p:nvSpPr>
        <p:spPr>
          <a:xfrm rot="19677094">
            <a:off x="4023603" y="5654192"/>
            <a:ext cx="652743" cy="369332"/>
          </a:xfrm>
          <a:prstGeom prst="rect">
            <a:avLst/>
          </a:prstGeom>
          <a:noFill/>
        </p:spPr>
        <p:txBody>
          <a:bodyPr wrap="none" rtlCol="0">
            <a:spAutoFit/>
          </a:bodyPr>
          <a:lstStyle/>
          <a:p>
            <a:pPr algn="ctr">
              <a:defRPr/>
            </a:pPr>
            <a:r>
              <a:rPr lang="en-US" dirty="0"/>
              <a:t>2010</a:t>
            </a:r>
          </a:p>
        </p:txBody>
      </p:sp>
      <p:sp>
        <p:nvSpPr>
          <p:cNvPr id="72" name="TextBox 71">
            <a:extLst>
              <a:ext uri="{FF2B5EF4-FFF2-40B4-BE49-F238E27FC236}">
                <a16:creationId xmlns:a16="http://schemas.microsoft.com/office/drawing/2014/main" id="{2B80A93B-2AB2-44A1-B05F-7E7FCB2D72F9}"/>
              </a:ext>
            </a:extLst>
          </p:cNvPr>
          <p:cNvSpPr txBox="1"/>
          <p:nvPr/>
        </p:nvSpPr>
        <p:spPr>
          <a:xfrm rot="19677094">
            <a:off x="4379592" y="5669581"/>
            <a:ext cx="624659" cy="338554"/>
          </a:xfrm>
          <a:prstGeom prst="rect">
            <a:avLst/>
          </a:prstGeom>
          <a:noFill/>
        </p:spPr>
        <p:txBody>
          <a:bodyPr wrap="none" rtlCol="0">
            <a:spAutoFit/>
          </a:bodyPr>
          <a:lstStyle/>
          <a:p>
            <a:pPr algn="ctr">
              <a:defRPr/>
            </a:pPr>
            <a:r>
              <a:rPr lang="en-US" sz="1600" dirty="0"/>
              <a:t>2011</a:t>
            </a:r>
            <a:endParaRPr lang="en-US" dirty="0"/>
          </a:p>
        </p:txBody>
      </p:sp>
      <p:sp>
        <p:nvSpPr>
          <p:cNvPr id="73" name="TextBox 72">
            <a:extLst>
              <a:ext uri="{FF2B5EF4-FFF2-40B4-BE49-F238E27FC236}">
                <a16:creationId xmlns:a16="http://schemas.microsoft.com/office/drawing/2014/main" id="{DF5BE92A-DB88-431F-9AEF-65534C8B5DC0}"/>
              </a:ext>
            </a:extLst>
          </p:cNvPr>
          <p:cNvSpPr txBox="1"/>
          <p:nvPr/>
        </p:nvSpPr>
        <p:spPr>
          <a:xfrm rot="19677094">
            <a:off x="4707492" y="5654192"/>
            <a:ext cx="652743" cy="369332"/>
          </a:xfrm>
          <a:prstGeom prst="rect">
            <a:avLst/>
          </a:prstGeom>
          <a:noFill/>
        </p:spPr>
        <p:txBody>
          <a:bodyPr wrap="none" rtlCol="0">
            <a:spAutoFit/>
          </a:bodyPr>
          <a:lstStyle/>
          <a:p>
            <a:pPr algn="ctr">
              <a:defRPr/>
            </a:pPr>
            <a:r>
              <a:rPr lang="en-US" dirty="0"/>
              <a:t>2012</a:t>
            </a:r>
          </a:p>
        </p:txBody>
      </p:sp>
      <p:sp>
        <p:nvSpPr>
          <p:cNvPr id="74" name="TextBox 73">
            <a:extLst>
              <a:ext uri="{FF2B5EF4-FFF2-40B4-BE49-F238E27FC236}">
                <a16:creationId xmlns:a16="http://schemas.microsoft.com/office/drawing/2014/main" id="{B8FDAB12-D1C4-4062-8E24-F447F1FBAB75}"/>
              </a:ext>
            </a:extLst>
          </p:cNvPr>
          <p:cNvSpPr txBox="1"/>
          <p:nvPr/>
        </p:nvSpPr>
        <p:spPr>
          <a:xfrm rot="19677094">
            <a:off x="5049434" y="5654192"/>
            <a:ext cx="652743" cy="369332"/>
          </a:xfrm>
          <a:prstGeom prst="rect">
            <a:avLst/>
          </a:prstGeom>
          <a:noFill/>
        </p:spPr>
        <p:txBody>
          <a:bodyPr wrap="none" rtlCol="0">
            <a:spAutoFit/>
          </a:bodyPr>
          <a:lstStyle/>
          <a:p>
            <a:pPr algn="ctr">
              <a:defRPr/>
            </a:pPr>
            <a:r>
              <a:rPr lang="en-US" dirty="0"/>
              <a:t>2013</a:t>
            </a:r>
          </a:p>
        </p:txBody>
      </p:sp>
      <p:sp>
        <p:nvSpPr>
          <p:cNvPr id="75" name="TextBox 74">
            <a:extLst>
              <a:ext uri="{FF2B5EF4-FFF2-40B4-BE49-F238E27FC236}">
                <a16:creationId xmlns:a16="http://schemas.microsoft.com/office/drawing/2014/main" id="{6E969973-0E33-4C5B-A910-53211BECF212}"/>
              </a:ext>
            </a:extLst>
          </p:cNvPr>
          <p:cNvSpPr txBox="1"/>
          <p:nvPr/>
        </p:nvSpPr>
        <p:spPr>
          <a:xfrm rot="19677094">
            <a:off x="5417028" y="5669581"/>
            <a:ext cx="601447" cy="338554"/>
          </a:xfrm>
          <a:prstGeom prst="rect">
            <a:avLst/>
          </a:prstGeom>
          <a:noFill/>
        </p:spPr>
        <p:txBody>
          <a:bodyPr wrap="none" rtlCol="0">
            <a:spAutoFit/>
          </a:bodyPr>
          <a:lstStyle/>
          <a:p>
            <a:pPr algn="ctr">
              <a:defRPr/>
            </a:pPr>
            <a:r>
              <a:rPr lang="en-US" sz="1600" dirty="0"/>
              <a:t>2014</a:t>
            </a:r>
          </a:p>
        </p:txBody>
      </p:sp>
      <p:sp>
        <p:nvSpPr>
          <p:cNvPr id="76" name="TextBox 75">
            <a:extLst>
              <a:ext uri="{FF2B5EF4-FFF2-40B4-BE49-F238E27FC236}">
                <a16:creationId xmlns:a16="http://schemas.microsoft.com/office/drawing/2014/main" id="{E32213D3-3EE9-4032-8CC9-E3EDB9009A80}"/>
              </a:ext>
            </a:extLst>
          </p:cNvPr>
          <p:cNvSpPr txBox="1"/>
          <p:nvPr/>
        </p:nvSpPr>
        <p:spPr>
          <a:xfrm rot="19677094">
            <a:off x="5733324" y="5654192"/>
            <a:ext cx="652743" cy="369332"/>
          </a:xfrm>
          <a:prstGeom prst="rect">
            <a:avLst/>
          </a:prstGeom>
          <a:noFill/>
        </p:spPr>
        <p:txBody>
          <a:bodyPr wrap="none" rtlCol="0">
            <a:spAutoFit/>
          </a:bodyPr>
          <a:lstStyle/>
          <a:p>
            <a:pPr algn="ctr">
              <a:defRPr/>
            </a:pPr>
            <a:r>
              <a:rPr lang="en-US" dirty="0"/>
              <a:t>2015</a:t>
            </a:r>
          </a:p>
        </p:txBody>
      </p:sp>
      <p:sp>
        <p:nvSpPr>
          <p:cNvPr id="77" name="TextBox 76">
            <a:extLst>
              <a:ext uri="{FF2B5EF4-FFF2-40B4-BE49-F238E27FC236}">
                <a16:creationId xmlns:a16="http://schemas.microsoft.com/office/drawing/2014/main" id="{CCC295E9-6FFE-41C0-BAF1-EB00F01EF328}"/>
              </a:ext>
            </a:extLst>
          </p:cNvPr>
          <p:cNvSpPr txBox="1"/>
          <p:nvPr/>
        </p:nvSpPr>
        <p:spPr>
          <a:xfrm rot="19677094">
            <a:off x="6100917" y="5669581"/>
            <a:ext cx="601447" cy="338554"/>
          </a:xfrm>
          <a:prstGeom prst="rect">
            <a:avLst/>
          </a:prstGeom>
          <a:noFill/>
        </p:spPr>
        <p:txBody>
          <a:bodyPr wrap="none" rtlCol="0">
            <a:spAutoFit/>
          </a:bodyPr>
          <a:lstStyle/>
          <a:p>
            <a:pPr algn="ctr">
              <a:defRPr/>
            </a:pPr>
            <a:r>
              <a:rPr lang="en-US" sz="1600" dirty="0"/>
              <a:t>2016</a:t>
            </a:r>
            <a:endParaRPr lang="en-US" dirty="0"/>
          </a:p>
        </p:txBody>
      </p:sp>
      <p:sp>
        <p:nvSpPr>
          <p:cNvPr id="78" name="TextBox 77">
            <a:extLst>
              <a:ext uri="{FF2B5EF4-FFF2-40B4-BE49-F238E27FC236}">
                <a16:creationId xmlns:a16="http://schemas.microsoft.com/office/drawing/2014/main" id="{255503B1-A56D-4C1E-8A3C-EEDC620F5A0F}"/>
              </a:ext>
            </a:extLst>
          </p:cNvPr>
          <p:cNvSpPr txBox="1"/>
          <p:nvPr/>
        </p:nvSpPr>
        <p:spPr>
          <a:xfrm rot="19677094">
            <a:off x="6442857" y="5669581"/>
            <a:ext cx="601447" cy="338554"/>
          </a:xfrm>
          <a:prstGeom prst="rect">
            <a:avLst/>
          </a:prstGeom>
          <a:noFill/>
        </p:spPr>
        <p:txBody>
          <a:bodyPr wrap="none" rtlCol="0">
            <a:spAutoFit/>
          </a:bodyPr>
          <a:lstStyle/>
          <a:p>
            <a:pPr algn="ctr">
              <a:defRPr/>
            </a:pPr>
            <a:r>
              <a:rPr lang="en-US" sz="1600" dirty="0"/>
              <a:t>2018</a:t>
            </a:r>
            <a:endParaRPr lang="en-US" dirty="0"/>
          </a:p>
        </p:txBody>
      </p:sp>
      <p:sp>
        <p:nvSpPr>
          <p:cNvPr id="79" name="TextBox 78">
            <a:extLst>
              <a:ext uri="{FF2B5EF4-FFF2-40B4-BE49-F238E27FC236}">
                <a16:creationId xmlns:a16="http://schemas.microsoft.com/office/drawing/2014/main" id="{8C8530F9-6490-4D74-A2EB-AB5ACD95C3E8}"/>
              </a:ext>
            </a:extLst>
          </p:cNvPr>
          <p:cNvSpPr txBox="1"/>
          <p:nvPr/>
        </p:nvSpPr>
        <p:spPr>
          <a:xfrm>
            <a:off x="4303874" y="6016849"/>
            <a:ext cx="375359" cy="369332"/>
          </a:xfrm>
          <a:prstGeom prst="rect">
            <a:avLst/>
          </a:prstGeom>
          <a:noFill/>
        </p:spPr>
        <p:txBody>
          <a:bodyPr wrap="none" rtlCol="0">
            <a:spAutoFit/>
          </a:bodyPr>
          <a:lstStyle/>
          <a:p>
            <a:pPr algn="ctr">
              <a:defRPr/>
            </a:pPr>
            <a:r>
              <a:rPr lang="en-US" b="1" dirty="0"/>
              <a:t>Yr</a:t>
            </a:r>
          </a:p>
        </p:txBody>
      </p:sp>
      <p:sp>
        <p:nvSpPr>
          <p:cNvPr id="80" name="TextBox 79">
            <a:extLst>
              <a:ext uri="{FF2B5EF4-FFF2-40B4-BE49-F238E27FC236}">
                <a16:creationId xmlns:a16="http://schemas.microsoft.com/office/drawing/2014/main" id="{99A974B7-7DD0-41EF-A70F-0667860AC2D7}"/>
              </a:ext>
            </a:extLst>
          </p:cNvPr>
          <p:cNvSpPr txBox="1"/>
          <p:nvPr/>
        </p:nvSpPr>
        <p:spPr>
          <a:xfrm rot="16200000">
            <a:off x="403847" y="3426138"/>
            <a:ext cx="3124702" cy="369332"/>
          </a:xfrm>
          <a:prstGeom prst="rect">
            <a:avLst/>
          </a:prstGeom>
          <a:noFill/>
        </p:spPr>
        <p:txBody>
          <a:bodyPr wrap="none" rtlCol="0">
            <a:spAutoFit/>
          </a:bodyPr>
          <a:lstStyle/>
          <a:p>
            <a:pPr algn="ctr">
              <a:defRPr/>
            </a:pPr>
            <a:r>
              <a:rPr lang="en-US" b="1" dirty="0"/>
              <a:t>Change From Baseline Cost (%)</a:t>
            </a:r>
          </a:p>
        </p:txBody>
      </p:sp>
      <p:cxnSp>
        <p:nvCxnSpPr>
          <p:cNvPr id="81" name="Straight Connector 80">
            <a:extLst>
              <a:ext uri="{FF2B5EF4-FFF2-40B4-BE49-F238E27FC236}">
                <a16:creationId xmlns:a16="http://schemas.microsoft.com/office/drawing/2014/main" id="{BF2A2A83-100C-47A2-AFBE-8CA24CC928CC}"/>
              </a:ext>
            </a:extLst>
          </p:cNvPr>
          <p:cNvCxnSpPr/>
          <p:nvPr/>
        </p:nvCxnSpPr>
        <p:spPr bwMode="auto">
          <a:xfrm>
            <a:off x="2594102" y="1738994"/>
            <a:ext cx="182880" cy="0"/>
          </a:xfrm>
          <a:prstGeom prst="line">
            <a:avLst/>
          </a:prstGeom>
          <a:noFill/>
          <a:ln w="28575" cap="flat" cmpd="sng" algn="ctr">
            <a:solidFill>
              <a:schemeClr val="accent2"/>
            </a:solidFill>
            <a:prstDash val="solid"/>
            <a:round/>
            <a:headEnd type="none" w="med" len="med"/>
            <a:tailEnd type="none" w="med" len="med"/>
          </a:ln>
          <a:effectLst/>
        </p:spPr>
      </p:cxnSp>
      <p:sp>
        <p:nvSpPr>
          <p:cNvPr id="83" name="TextBox 82">
            <a:extLst>
              <a:ext uri="{FF2B5EF4-FFF2-40B4-BE49-F238E27FC236}">
                <a16:creationId xmlns:a16="http://schemas.microsoft.com/office/drawing/2014/main" id="{D2812578-0E62-4ED5-ACF9-52CD40B1623C}"/>
              </a:ext>
            </a:extLst>
          </p:cNvPr>
          <p:cNvSpPr txBox="1"/>
          <p:nvPr/>
        </p:nvSpPr>
        <p:spPr>
          <a:xfrm>
            <a:off x="2783634" y="1628803"/>
            <a:ext cx="1213153" cy="2145203"/>
          </a:xfrm>
          <a:prstGeom prst="rect">
            <a:avLst/>
          </a:prstGeom>
          <a:noFill/>
        </p:spPr>
        <p:txBody>
          <a:bodyPr wrap="none" rtlCol="0">
            <a:spAutoFit/>
          </a:bodyPr>
          <a:lstStyle/>
          <a:p>
            <a:pPr>
              <a:lnSpc>
                <a:spcPct val="90000"/>
              </a:lnSpc>
              <a:spcBef>
                <a:spcPts val="300"/>
              </a:spcBef>
              <a:defRPr/>
            </a:pPr>
            <a:r>
              <a:rPr lang="en-US" sz="1400" dirty="0"/>
              <a:t>Bevacizumab</a:t>
            </a:r>
          </a:p>
          <a:p>
            <a:pPr>
              <a:lnSpc>
                <a:spcPct val="90000"/>
              </a:lnSpc>
              <a:spcBef>
                <a:spcPts val="300"/>
              </a:spcBef>
              <a:defRPr/>
            </a:pPr>
            <a:r>
              <a:rPr lang="en-US" sz="1400" dirty="0"/>
              <a:t>Bortezomib</a:t>
            </a:r>
          </a:p>
          <a:p>
            <a:pPr>
              <a:lnSpc>
                <a:spcPct val="90000"/>
              </a:lnSpc>
              <a:spcBef>
                <a:spcPts val="300"/>
              </a:spcBef>
              <a:defRPr/>
            </a:pPr>
            <a:r>
              <a:rPr lang="en-US" sz="1400" dirty="0"/>
              <a:t>Brentuximab</a:t>
            </a:r>
          </a:p>
          <a:p>
            <a:pPr>
              <a:lnSpc>
                <a:spcPct val="90000"/>
              </a:lnSpc>
              <a:spcBef>
                <a:spcPts val="300"/>
              </a:spcBef>
              <a:defRPr/>
            </a:pPr>
            <a:r>
              <a:rPr lang="en-US" sz="1400" dirty="0"/>
              <a:t>Cetuximab</a:t>
            </a:r>
          </a:p>
          <a:p>
            <a:pPr>
              <a:lnSpc>
                <a:spcPct val="90000"/>
              </a:lnSpc>
              <a:spcBef>
                <a:spcPts val="300"/>
              </a:spcBef>
              <a:defRPr/>
            </a:pPr>
            <a:r>
              <a:rPr lang="en-US" sz="1400" dirty="0"/>
              <a:t>Denosumab</a:t>
            </a:r>
          </a:p>
          <a:p>
            <a:pPr>
              <a:lnSpc>
                <a:spcPct val="90000"/>
              </a:lnSpc>
              <a:spcBef>
                <a:spcPts val="300"/>
              </a:spcBef>
              <a:defRPr/>
            </a:pPr>
            <a:r>
              <a:rPr lang="en-US" sz="1400" dirty="0"/>
              <a:t>Ipilimumab</a:t>
            </a:r>
          </a:p>
          <a:p>
            <a:pPr>
              <a:lnSpc>
                <a:spcPct val="90000"/>
              </a:lnSpc>
              <a:spcBef>
                <a:spcPts val="300"/>
              </a:spcBef>
              <a:defRPr/>
            </a:pPr>
            <a:r>
              <a:rPr lang="en-US" sz="1400" dirty="0"/>
              <a:t>Ofatumumab</a:t>
            </a:r>
          </a:p>
          <a:p>
            <a:pPr>
              <a:lnSpc>
                <a:spcPct val="90000"/>
              </a:lnSpc>
              <a:spcBef>
                <a:spcPts val="300"/>
              </a:spcBef>
              <a:defRPr/>
            </a:pPr>
            <a:r>
              <a:rPr lang="en-US" sz="1400" dirty="0"/>
              <a:t>Panitumumab</a:t>
            </a:r>
          </a:p>
          <a:p>
            <a:pPr>
              <a:lnSpc>
                <a:spcPct val="90000"/>
              </a:lnSpc>
              <a:spcBef>
                <a:spcPts val="300"/>
              </a:spcBef>
              <a:defRPr/>
            </a:pPr>
            <a:r>
              <a:rPr lang="en-US" sz="1400" dirty="0"/>
              <a:t>Pertuzumab</a:t>
            </a:r>
          </a:p>
        </p:txBody>
      </p:sp>
      <p:sp>
        <p:nvSpPr>
          <p:cNvPr id="84" name="TextBox 83">
            <a:extLst>
              <a:ext uri="{FF2B5EF4-FFF2-40B4-BE49-F238E27FC236}">
                <a16:creationId xmlns:a16="http://schemas.microsoft.com/office/drawing/2014/main" id="{FF90BA5B-2DA5-490A-83A1-5D2799FB3B72}"/>
              </a:ext>
            </a:extLst>
          </p:cNvPr>
          <p:cNvSpPr txBox="1"/>
          <p:nvPr/>
        </p:nvSpPr>
        <p:spPr>
          <a:xfrm>
            <a:off x="4350390" y="1596400"/>
            <a:ext cx="1284775" cy="1641988"/>
          </a:xfrm>
          <a:prstGeom prst="rect">
            <a:avLst/>
          </a:prstGeom>
          <a:noFill/>
        </p:spPr>
        <p:txBody>
          <a:bodyPr wrap="none" rtlCol="0">
            <a:spAutoFit/>
          </a:bodyPr>
          <a:lstStyle/>
          <a:p>
            <a:pPr>
              <a:lnSpc>
                <a:spcPct val="90000"/>
              </a:lnSpc>
              <a:spcBef>
                <a:spcPts val="300"/>
              </a:spcBef>
              <a:defRPr/>
            </a:pPr>
            <a:r>
              <a:rPr lang="en-US" sz="1400" dirty="0"/>
              <a:t>Rituximab</a:t>
            </a:r>
          </a:p>
          <a:p>
            <a:pPr>
              <a:lnSpc>
                <a:spcPct val="90000"/>
              </a:lnSpc>
              <a:spcBef>
                <a:spcPts val="300"/>
              </a:spcBef>
              <a:defRPr/>
            </a:pPr>
            <a:r>
              <a:rPr lang="en-US" sz="1400" dirty="0"/>
              <a:t>Temsirolimus</a:t>
            </a:r>
          </a:p>
          <a:p>
            <a:pPr>
              <a:lnSpc>
                <a:spcPct val="90000"/>
              </a:lnSpc>
              <a:spcBef>
                <a:spcPts val="300"/>
              </a:spcBef>
              <a:defRPr/>
            </a:pPr>
            <a:r>
              <a:rPr lang="en-US" sz="1400" dirty="0"/>
              <a:t>Trastuzumab</a:t>
            </a:r>
          </a:p>
          <a:p>
            <a:pPr>
              <a:lnSpc>
                <a:spcPct val="90000"/>
              </a:lnSpc>
              <a:spcBef>
                <a:spcPts val="300"/>
              </a:spcBef>
              <a:defRPr/>
            </a:pPr>
            <a:r>
              <a:rPr lang="en-US" sz="1400" dirty="0"/>
              <a:t>Ziv-aflibercept</a:t>
            </a:r>
          </a:p>
          <a:p>
            <a:pPr>
              <a:lnSpc>
                <a:spcPct val="90000"/>
              </a:lnSpc>
              <a:spcBef>
                <a:spcPts val="300"/>
              </a:spcBef>
              <a:defRPr/>
            </a:pPr>
            <a:r>
              <a:rPr lang="en-US" sz="1400" dirty="0"/>
              <a:t>Inflation</a:t>
            </a:r>
          </a:p>
          <a:p>
            <a:pPr>
              <a:lnSpc>
                <a:spcPct val="90000"/>
              </a:lnSpc>
              <a:spcBef>
                <a:spcPts val="300"/>
              </a:spcBef>
              <a:defRPr/>
            </a:pPr>
            <a:r>
              <a:rPr lang="en-US" sz="1400" dirty="0"/>
              <a:t>Health-related </a:t>
            </a:r>
            <a:br>
              <a:rPr lang="en-US" sz="1400" dirty="0"/>
            </a:br>
            <a:r>
              <a:rPr lang="en-US" sz="1400" dirty="0"/>
              <a:t>inflation</a:t>
            </a:r>
          </a:p>
        </p:txBody>
      </p:sp>
      <p:cxnSp>
        <p:nvCxnSpPr>
          <p:cNvPr id="85" name="Straight Connector 84">
            <a:extLst>
              <a:ext uri="{FF2B5EF4-FFF2-40B4-BE49-F238E27FC236}">
                <a16:creationId xmlns:a16="http://schemas.microsoft.com/office/drawing/2014/main" id="{4B6A5253-84D8-4884-A2DB-AB9B66F3E9DE}"/>
              </a:ext>
            </a:extLst>
          </p:cNvPr>
          <p:cNvCxnSpPr>
            <a:cxnSpLocks/>
          </p:cNvCxnSpPr>
          <p:nvPr/>
        </p:nvCxnSpPr>
        <p:spPr bwMode="auto">
          <a:xfrm>
            <a:off x="2594102" y="1996225"/>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91484283-0469-4F0D-8ED0-1E99497B3EBA}"/>
              </a:ext>
            </a:extLst>
          </p:cNvPr>
          <p:cNvCxnSpPr>
            <a:cxnSpLocks/>
          </p:cNvCxnSpPr>
          <p:nvPr/>
        </p:nvCxnSpPr>
        <p:spPr bwMode="auto">
          <a:xfrm>
            <a:off x="2594102" y="2253456"/>
            <a:ext cx="182880" cy="0"/>
          </a:xfrm>
          <a:prstGeom prst="line">
            <a:avLst/>
          </a:prstGeom>
          <a:noFill/>
          <a:ln w="28575" cap="flat" cmpd="sng" algn="ctr">
            <a:solidFill>
              <a:srgbClr val="F8F45A"/>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C67B5AE-43E4-4F7A-ADEC-44B0DA2C0110}"/>
              </a:ext>
            </a:extLst>
          </p:cNvPr>
          <p:cNvCxnSpPr>
            <a:cxnSpLocks/>
          </p:cNvCxnSpPr>
          <p:nvPr/>
        </p:nvCxnSpPr>
        <p:spPr bwMode="auto">
          <a:xfrm>
            <a:off x="2594102" y="2492896"/>
            <a:ext cx="182880" cy="0"/>
          </a:xfrm>
          <a:prstGeom prst="line">
            <a:avLst/>
          </a:prstGeom>
          <a:noFill/>
          <a:ln w="28575" cap="flat" cmpd="sng" algn="ctr">
            <a:solidFill>
              <a:schemeClr val="accent6"/>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A3FD2D3-EB76-49C1-AD64-767DF207BDCE}"/>
              </a:ext>
            </a:extLst>
          </p:cNvPr>
          <p:cNvCxnSpPr>
            <a:cxnSpLocks/>
          </p:cNvCxnSpPr>
          <p:nvPr/>
        </p:nvCxnSpPr>
        <p:spPr bwMode="auto">
          <a:xfrm>
            <a:off x="2594102" y="2708920"/>
            <a:ext cx="182880" cy="0"/>
          </a:xfrm>
          <a:prstGeom prst="line">
            <a:avLst/>
          </a:prstGeom>
          <a:noFill/>
          <a:ln w="28575" cap="flat" cmpd="sng" algn="ctr">
            <a:solidFill>
              <a:schemeClr val="accent2">
                <a:lumMod val="40000"/>
                <a:lumOff val="60000"/>
              </a:schemeClr>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C5B4820C-4A19-4A80-870C-306DF257A823}"/>
              </a:ext>
            </a:extLst>
          </p:cNvPr>
          <p:cNvCxnSpPr>
            <a:cxnSpLocks/>
          </p:cNvCxnSpPr>
          <p:nvPr/>
        </p:nvCxnSpPr>
        <p:spPr bwMode="auto">
          <a:xfrm>
            <a:off x="2594102" y="2924944"/>
            <a:ext cx="182880" cy="0"/>
          </a:xfrm>
          <a:prstGeom prst="line">
            <a:avLst/>
          </a:prstGeom>
          <a:noFill/>
          <a:ln w="28575" cap="flat" cmpd="sng" algn="ctr">
            <a:solidFill>
              <a:srgbClr val="FF0000"/>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6AFA5B0A-A2CF-49D4-8DC1-6B75D7251E9C}"/>
              </a:ext>
            </a:extLst>
          </p:cNvPr>
          <p:cNvCxnSpPr>
            <a:cxnSpLocks/>
          </p:cNvCxnSpPr>
          <p:nvPr/>
        </p:nvCxnSpPr>
        <p:spPr bwMode="auto">
          <a:xfrm>
            <a:off x="2594102" y="3140968"/>
            <a:ext cx="182880" cy="0"/>
          </a:xfrm>
          <a:prstGeom prst="line">
            <a:avLst/>
          </a:prstGeom>
          <a:noFill/>
          <a:ln w="28575" cap="flat" cmpd="sng" algn="ctr">
            <a:solidFill>
              <a:schemeClr val="accent4">
                <a:lumMod val="40000"/>
                <a:lumOff val="60000"/>
              </a:scheme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510E2AEC-4083-4834-9322-5210A5A4525E}"/>
              </a:ext>
            </a:extLst>
          </p:cNvPr>
          <p:cNvCxnSpPr>
            <a:cxnSpLocks/>
          </p:cNvCxnSpPr>
          <p:nvPr/>
        </p:nvCxnSpPr>
        <p:spPr bwMode="auto">
          <a:xfrm>
            <a:off x="2594102" y="3356992"/>
            <a:ext cx="182880" cy="0"/>
          </a:xfrm>
          <a:prstGeom prst="line">
            <a:avLst/>
          </a:prstGeom>
          <a:noFill/>
          <a:ln w="28575" cap="flat" cmpd="sng" algn="ctr">
            <a:solidFill>
              <a:schemeClr val="bg2"/>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13267373-DB8E-4687-9E30-BDB26F0E12F9}"/>
              </a:ext>
            </a:extLst>
          </p:cNvPr>
          <p:cNvCxnSpPr>
            <a:cxnSpLocks/>
          </p:cNvCxnSpPr>
          <p:nvPr/>
        </p:nvCxnSpPr>
        <p:spPr bwMode="auto">
          <a:xfrm>
            <a:off x="2567608" y="3573016"/>
            <a:ext cx="182880" cy="0"/>
          </a:xfrm>
          <a:prstGeom prst="line">
            <a:avLst/>
          </a:prstGeom>
          <a:noFill/>
          <a:ln w="28575" cap="flat" cmpd="sng" algn="ctr">
            <a:solidFill>
              <a:schemeClr val="accent5"/>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663C06D4-DFE8-4678-B055-C24A7F3C8988}"/>
              </a:ext>
            </a:extLst>
          </p:cNvPr>
          <p:cNvCxnSpPr>
            <a:cxnSpLocks/>
          </p:cNvCxnSpPr>
          <p:nvPr/>
        </p:nvCxnSpPr>
        <p:spPr bwMode="auto">
          <a:xfrm>
            <a:off x="4184928" y="1738994"/>
            <a:ext cx="182880" cy="0"/>
          </a:xfrm>
          <a:prstGeom prst="line">
            <a:avLst/>
          </a:prstGeom>
          <a:noFill/>
          <a:ln w="28575" cap="flat" cmpd="sng" algn="ctr">
            <a:solidFill>
              <a:schemeClr val="accent6">
                <a:lumMod val="40000"/>
                <a:lumOff val="60000"/>
              </a:schemeClr>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5D60BB3F-E9D4-476E-B3DC-7EA6C45C896D}"/>
              </a:ext>
            </a:extLst>
          </p:cNvPr>
          <p:cNvCxnSpPr>
            <a:cxnSpLocks/>
          </p:cNvCxnSpPr>
          <p:nvPr/>
        </p:nvCxnSpPr>
        <p:spPr bwMode="auto">
          <a:xfrm>
            <a:off x="4184928" y="1999383"/>
            <a:ext cx="182880" cy="0"/>
          </a:xfrm>
          <a:prstGeom prst="line">
            <a:avLst/>
          </a:prstGeom>
          <a:noFill/>
          <a:ln w="28575" cap="flat" cmpd="sng" algn="ctr">
            <a:solidFill>
              <a:schemeClr val="accent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5771DCDB-1BDE-45D4-84ED-6A6AABE921B3}"/>
              </a:ext>
            </a:extLst>
          </p:cNvPr>
          <p:cNvCxnSpPr>
            <a:cxnSpLocks/>
          </p:cNvCxnSpPr>
          <p:nvPr/>
        </p:nvCxnSpPr>
        <p:spPr bwMode="auto">
          <a:xfrm>
            <a:off x="4184928" y="2204864"/>
            <a:ext cx="18288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12B08346-63AA-4A62-9340-EC876DE696C4}"/>
              </a:ext>
            </a:extLst>
          </p:cNvPr>
          <p:cNvCxnSpPr>
            <a:cxnSpLocks/>
          </p:cNvCxnSpPr>
          <p:nvPr/>
        </p:nvCxnSpPr>
        <p:spPr bwMode="auto">
          <a:xfrm>
            <a:off x="4223792" y="2420888"/>
            <a:ext cx="182880" cy="0"/>
          </a:xfrm>
          <a:prstGeom prst="line">
            <a:avLst/>
          </a:prstGeom>
          <a:noFill/>
          <a:ln w="28575" cap="flat" cmpd="sng" algn="ctr">
            <a:solidFill>
              <a:schemeClr val="accent3">
                <a:lumMod val="40000"/>
                <a:lumOff val="60000"/>
              </a:schemeClr>
            </a:solidFill>
            <a:prstDash val="solid"/>
            <a:round/>
            <a:headEnd type="none" w="med" len="med"/>
            <a:tailEnd type="none" w="med" len="med"/>
          </a:ln>
          <a:effectLst/>
        </p:spPr>
      </p:cxnSp>
      <p:grpSp>
        <p:nvGrpSpPr>
          <p:cNvPr id="12" name="Group 103">
            <a:extLst>
              <a:ext uri="{FF2B5EF4-FFF2-40B4-BE49-F238E27FC236}">
                <a16:creationId xmlns:a16="http://schemas.microsoft.com/office/drawing/2014/main" id="{66E6A271-F106-47B2-BFF4-390D64CFA254}"/>
              </a:ext>
            </a:extLst>
          </p:cNvPr>
          <p:cNvGrpSpPr/>
          <p:nvPr/>
        </p:nvGrpSpPr>
        <p:grpSpPr>
          <a:xfrm>
            <a:off x="4174589" y="2636912"/>
            <a:ext cx="193221" cy="260388"/>
            <a:chOff x="3186859" y="2701040"/>
            <a:chExt cx="299557" cy="260388"/>
          </a:xfrm>
        </p:grpSpPr>
        <p:cxnSp>
          <p:nvCxnSpPr>
            <p:cNvPr id="100" name="Straight Connector 99">
              <a:extLst>
                <a:ext uri="{FF2B5EF4-FFF2-40B4-BE49-F238E27FC236}">
                  <a16:creationId xmlns:a16="http://schemas.microsoft.com/office/drawing/2014/main" id="{64C72BED-3ECB-4FCF-9CF8-4597177A8DCC}"/>
                </a:ext>
              </a:extLst>
            </p:cNvPr>
            <p:cNvCxnSpPr>
              <a:cxnSpLocks/>
            </p:cNvCxnSpPr>
            <p:nvPr/>
          </p:nvCxnSpPr>
          <p:spPr bwMode="auto">
            <a:xfrm>
              <a:off x="3186859" y="2701040"/>
              <a:ext cx="299557" cy="0"/>
            </a:xfrm>
            <a:prstGeom prst="line">
              <a:avLst/>
            </a:prstGeom>
            <a:noFill/>
            <a:ln w="28575" cap="flat" cmpd="sng" algn="ctr">
              <a:solidFill>
                <a:schemeClr val="bg2"/>
              </a:solidFill>
              <a:prstDash val="sysDot"/>
              <a:round/>
              <a:headEnd type="none" w="med" len="med"/>
              <a:tailEnd type="none" w="med" len="med"/>
            </a:ln>
            <a:effectLst/>
          </p:spPr>
        </p:cxnSp>
        <p:cxnSp>
          <p:nvCxnSpPr>
            <p:cNvPr id="101" name="Straight Connector 100">
              <a:extLst>
                <a:ext uri="{FF2B5EF4-FFF2-40B4-BE49-F238E27FC236}">
                  <a16:creationId xmlns:a16="http://schemas.microsoft.com/office/drawing/2014/main" id="{DDD3C9BB-2463-46AB-B8D8-70891C684119}"/>
                </a:ext>
              </a:extLst>
            </p:cNvPr>
            <p:cNvCxnSpPr>
              <a:cxnSpLocks/>
            </p:cNvCxnSpPr>
            <p:nvPr/>
          </p:nvCxnSpPr>
          <p:spPr bwMode="auto">
            <a:xfrm>
              <a:off x="3186859" y="2961428"/>
              <a:ext cx="299557" cy="0"/>
            </a:xfrm>
            <a:prstGeom prst="line">
              <a:avLst/>
            </a:prstGeom>
            <a:noFill/>
            <a:ln w="28575" cap="flat" cmpd="sng" algn="ctr">
              <a:solidFill>
                <a:srgbClr val="FF0000"/>
              </a:solidFill>
              <a:prstDash val="sysDot"/>
              <a:round/>
              <a:headEnd type="none" w="med" len="med"/>
              <a:tailEnd type="none" w="med" len="med"/>
            </a:ln>
            <a:effectLst/>
          </p:spPr>
        </p:cxnSp>
      </p:grpSp>
    </p:spTree>
    <p:extLst>
      <p:ext uri="{BB962C8B-B14F-4D97-AF65-F5344CB8AC3E}">
        <p14:creationId xmlns:p14="http://schemas.microsoft.com/office/powerpoint/2010/main" val="5218282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FA8042-069F-448D-B79E-51E4E7388F46}"/>
              </a:ext>
            </a:extLst>
          </p:cNvPr>
          <p:cNvSpPr/>
          <p:nvPr/>
        </p:nvSpPr>
        <p:spPr bwMode="auto">
          <a:xfrm>
            <a:off x="8364730" y="1702801"/>
            <a:ext cx="1122170"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29" name="Rectangle 28">
            <a:extLst>
              <a:ext uri="{FF2B5EF4-FFF2-40B4-BE49-F238E27FC236}">
                <a16:creationId xmlns:a16="http://schemas.microsoft.com/office/drawing/2014/main" id="{45BA61DA-8F80-4CCD-AB01-71A696AB00D5}"/>
              </a:ext>
            </a:extLst>
          </p:cNvPr>
          <p:cNvSpPr/>
          <p:nvPr/>
        </p:nvSpPr>
        <p:spPr bwMode="auto">
          <a:xfrm>
            <a:off x="8368012" y="2124086"/>
            <a:ext cx="1094264"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0" name="Rectangle 29">
            <a:extLst>
              <a:ext uri="{FF2B5EF4-FFF2-40B4-BE49-F238E27FC236}">
                <a16:creationId xmlns:a16="http://schemas.microsoft.com/office/drawing/2014/main" id="{46EBBF4E-9897-41F1-9BB8-432E11711FFA}"/>
              </a:ext>
            </a:extLst>
          </p:cNvPr>
          <p:cNvSpPr/>
          <p:nvPr/>
        </p:nvSpPr>
        <p:spPr bwMode="auto">
          <a:xfrm>
            <a:off x="8370799" y="2528642"/>
            <a:ext cx="494378"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1" name="Rectangle 30">
            <a:extLst>
              <a:ext uri="{FF2B5EF4-FFF2-40B4-BE49-F238E27FC236}">
                <a16:creationId xmlns:a16="http://schemas.microsoft.com/office/drawing/2014/main" id="{DB28F631-4B24-4324-BC9D-0F13F9AF2362}"/>
              </a:ext>
            </a:extLst>
          </p:cNvPr>
          <p:cNvSpPr/>
          <p:nvPr/>
        </p:nvSpPr>
        <p:spPr bwMode="auto">
          <a:xfrm>
            <a:off x="8361613" y="2956894"/>
            <a:ext cx="431868"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3" name="Rectangle 32">
            <a:extLst>
              <a:ext uri="{FF2B5EF4-FFF2-40B4-BE49-F238E27FC236}">
                <a16:creationId xmlns:a16="http://schemas.microsoft.com/office/drawing/2014/main" id="{B7BE86DD-47BC-4CF8-B867-7BAC1FC2912F}"/>
              </a:ext>
            </a:extLst>
          </p:cNvPr>
          <p:cNvSpPr/>
          <p:nvPr/>
        </p:nvSpPr>
        <p:spPr bwMode="auto">
          <a:xfrm>
            <a:off x="8364566" y="3400849"/>
            <a:ext cx="398261"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4" name="Rectangle 33">
            <a:extLst>
              <a:ext uri="{FF2B5EF4-FFF2-40B4-BE49-F238E27FC236}">
                <a16:creationId xmlns:a16="http://schemas.microsoft.com/office/drawing/2014/main" id="{2A631B3B-D8EE-4404-9246-BA4D4154FB51}"/>
              </a:ext>
            </a:extLst>
          </p:cNvPr>
          <p:cNvSpPr/>
          <p:nvPr/>
        </p:nvSpPr>
        <p:spPr bwMode="auto">
          <a:xfrm>
            <a:off x="8370798" y="3820037"/>
            <a:ext cx="347868"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5" name="Rectangle 34">
            <a:extLst>
              <a:ext uri="{FF2B5EF4-FFF2-40B4-BE49-F238E27FC236}">
                <a16:creationId xmlns:a16="http://schemas.microsoft.com/office/drawing/2014/main" id="{AD7F955D-1708-4D0D-88CC-D575E41C66E0}"/>
              </a:ext>
            </a:extLst>
          </p:cNvPr>
          <p:cNvSpPr/>
          <p:nvPr/>
        </p:nvSpPr>
        <p:spPr bwMode="auto">
          <a:xfrm>
            <a:off x="8373917" y="4218877"/>
            <a:ext cx="273053"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6" name="Rectangle 35">
            <a:extLst>
              <a:ext uri="{FF2B5EF4-FFF2-40B4-BE49-F238E27FC236}">
                <a16:creationId xmlns:a16="http://schemas.microsoft.com/office/drawing/2014/main" id="{C014EF66-A480-4C5F-87FC-EC2995B72A5D}"/>
              </a:ext>
            </a:extLst>
          </p:cNvPr>
          <p:cNvSpPr/>
          <p:nvPr/>
        </p:nvSpPr>
        <p:spPr bwMode="auto">
          <a:xfrm>
            <a:off x="8367764" y="4652291"/>
            <a:ext cx="241236"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7" name="Rectangle 36">
            <a:extLst>
              <a:ext uri="{FF2B5EF4-FFF2-40B4-BE49-F238E27FC236}">
                <a16:creationId xmlns:a16="http://schemas.microsoft.com/office/drawing/2014/main" id="{B8CF99FC-1CEB-4A95-A01D-CDF40CC09815}"/>
              </a:ext>
            </a:extLst>
          </p:cNvPr>
          <p:cNvSpPr/>
          <p:nvPr/>
        </p:nvSpPr>
        <p:spPr bwMode="auto">
          <a:xfrm>
            <a:off x="8367768" y="5086407"/>
            <a:ext cx="173217"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38" name="Rectangle 37">
            <a:extLst>
              <a:ext uri="{FF2B5EF4-FFF2-40B4-BE49-F238E27FC236}">
                <a16:creationId xmlns:a16="http://schemas.microsoft.com/office/drawing/2014/main" id="{90514D05-2C29-4CBC-9B29-21472BDAA07C}"/>
              </a:ext>
            </a:extLst>
          </p:cNvPr>
          <p:cNvSpPr/>
          <p:nvPr/>
        </p:nvSpPr>
        <p:spPr bwMode="auto">
          <a:xfrm>
            <a:off x="8374398" y="5489724"/>
            <a:ext cx="138740"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50" name="Rectangle 49">
            <a:extLst>
              <a:ext uri="{FF2B5EF4-FFF2-40B4-BE49-F238E27FC236}">
                <a16:creationId xmlns:a16="http://schemas.microsoft.com/office/drawing/2014/main" id="{79439D00-0997-4064-A072-2ED9A43AC811}"/>
              </a:ext>
            </a:extLst>
          </p:cNvPr>
          <p:cNvSpPr/>
          <p:nvPr/>
        </p:nvSpPr>
        <p:spPr bwMode="auto">
          <a:xfrm>
            <a:off x="8368875" y="5903733"/>
            <a:ext cx="66875" cy="168849"/>
          </a:xfrm>
          <a:prstGeom prst="rect">
            <a:avLst/>
          </a:prstGeom>
          <a:solidFill>
            <a:schemeClr val="accent2"/>
          </a:solidFill>
          <a:ln>
            <a:noFill/>
          </a:ln>
          <a:extLst/>
        </p:spPr>
        <p:txBody>
          <a:bodyPr wrap="square" rtlCol="0" anchor="ctr">
            <a:noAutofit/>
          </a:bodyPr>
          <a:lstStyle/>
          <a:p>
            <a:pPr algn="ctr">
              <a:spcBef>
                <a:spcPct val="0"/>
              </a:spcBef>
              <a:spcAft>
                <a:spcPct val="0"/>
              </a:spcAft>
              <a:defRPr/>
            </a:pPr>
            <a:endParaRPr lang="en-US" sz="1400" dirty="0"/>
          </a:p>
        </p:txBody>
      </p:sp>
      <p:sp>
        <p:nvSpPr>
          <p:cNvPr id="2" name="Title 1"/>
          <p:cNvSpPr>
            <a:spLocks noGrp="1"/>
          </p:cNvSpPr>
          <p:nvPr>
            <p:ph type="title"/>
          </p:nvPr>
        </p:nvSpPr>
        <p:spPr>
          <a:xfrm>
            <a:off x="1524001" y="-27384"/>
            <a:ext cx="9144000" cy="1103313"/>
          </a:xfrm>
        </p:spPr>
        <p:txBody>
          <a:bodyPr>
            <a:noAutofit/>
          </a:bodyPr>
          <a:lstStyle/>
          <a:p>
            <a:pPr algn="ctr"/>
            <a:r>
              <a:rPr lang="en-US" sz="3600" dirty="0"/>
              <a:t>Where Will Cost Control Come From?</a:t>
            </a:r>
          </a:p>
        </p:txBody>
      </p:sp>
      <p:sp>
        <p:nvSpPr>
          <p:cNvPr id="6" name="Text Box 11">
            <a:extLst>
              <a:ext uri="{FF2B5EF4-FFF2-40B4-BE49-F238E27FC236}">
                <a16:creationId xmlns:a16="http://schemas.microsoft.com/office/drawing/2014/main" id="{C6CD6B84-F610-4F91-A9DE-F1200073A4A9}"/>
              </a:ext>
            </a:extLst>
          </p:cNvPr>
          <p:cNvSpPr txBox="1">
            <a:spLocks noChangeArrowheads="1"/>
          </p:cNvSpPr>
          <p:nvPr/>
        </p:nvSpPr>
        <p:spPr bwMode="auto">
          <a:xfrm>
            <a:off x="1834755" y="6505602"/>
            <a:ext cx="6007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400" b="1" dirty="0">
                <a:solidFill>
                  <a:schemeClr val="tx1"/>
                </a:solidFill>
              </a:rPr>
              <a:t>ACCC. 2017 Trending Now in Cancer Care Survey.</a:t>
            </a:r>
          </a:p>
        </p:txBody>
      </p:sp>
      <p:sp>
        <p:nvSpPr>
          <p:cNvPr id="3" name="TextBox 2">
            <a:extLst>
              <a:ext uri="{FF2B5EF4-FFF2-40B4-BE49-F238E27FC236}">
                <a16:creationId xmlns:a16="http://schemas.microsoft.com/office/drawing/2014/main" id="{26C0E656-CC36-47F5-9299-8B550D61F956}"/>
              </a:ext>
            </a:extLst>
          </p:cNvPr>
          <p:cNvSpPr txBox="1"/>
          <p:nvPr/>
        </p:nvSpPr>
        <p:spPr>
          <a:xfrm>
            <a:off x="1487490" y="1462910"/>
            <a:ext cx="2899327" cy="3657411"/>
          </a:xfrm>
          <a:prstGeom prst="rect">
            <a:avLst/>
          </a:prstGeom>
          <a:noFill/>
        </p:spPr>
        <p:txBody>
          <a:bodyPr wrap="square" rtlCol="0">
            <a:spAutoFit/>
          </a:bodyPr>
          <a:lstStyle/>
          <a:p>
            <a:pPr marL="342900" indent="-342900">
              <a:spcBef>
                <a:spcPts val="700"/>
              </a:spcBef>
              <a:spcAft>
                <a:spcPts val="700"/>
              </a:spcAft>
              <a:buFont typeface="Wingdings" panose="05000000000000000000" pitchFamily="2" charset="2"/>
              <a:buChar char="§"/>
              <a:defRPr/>
            </a:pPr>
            <a:r>
              <a:rPr lang="en-US" sz="2200" dirty="0"/>
              <a:t>Which of the following are your cancer program’s biggest opportunities for cost savings? </a:t>
            </a:r>
          </a:p>
          <a:p>
            <a:pPr marL="800100" lvl="1" indent="-342900">
              <a:spcBef>
                <a:spcPts val="700"/>
              </a:spcBef>
              <a:spcAft>
                <a:spcPts val="700"/>
              </a:spcAft>
              <a:buFont typeface="Arial" panose="020B0604020202020204" pitchFamily="34" charset="0"/>
              <a:buChar char="‒"/>
              <a:defRPr/>
            </a:pPr>
            <a:r>
              <a:rPr lang="en-US" sz="2200" b="1" dirty="0"/>
              <a:t>62% identified drugs as the biggest opportunity</a:t>
            </a:r>
          </a:p>
        </p:txBody>
      </p:sp>
      <p:sp>
        <p:nvSpPr>
          <p:cNvPr id="13" name="Oval 12">
            <a:extLst>
              <a:ext uri="{FF2B5EF4-FFF2-40B4-BE49-F238E27FC236}">
                <a16:creationId xmlns:a16="http://schemas.microsoft.com/office/drawing/2014/main" id="{B60A28D6-4A99-44E8-B7C9-F2B9DE0153A5}"/>
              </a:ext>
            </a:extLst>
          </p:cNvPr>
          <p:cNvSpPr/>
          <p:nvPr/>
        </p:nvSpPr>
        <p:spPr>
          <a:xfrm>
            <a:off x="7682545" y="2036119"/>
            <a:ext cx="2290958" cy="334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chemeClr val="tx1"/>
              </a:solidFill>
            </a:endParaRPr>
          </a:p>
        </p:txBody>
      </p:sp>
      <p:cxnSp>
        <p:nvCxnSpPr>
          <p:cNvPr id="11" name="Straight Connector 10">
            <a:extLst>
              <a:ext uri="{FF2B5EF4-FFF2-40B4-BE49-F238E27FC236}">
                <a16:creationId xmlns:a16="http://schemas.microsoft.com/office/drawing/2014/main" id="{B1BDE803-AD71-4BD6-A266-957F899BE93D}"/>
              </a:ext>
            </a:extLst>
          </p:cNvPr>
          <p:cNvCxnSpPr/>
          <p:nvPr/>
        </p:nvCxnSpPr>
        <p:spPr bwMode="auto">
          <a:xfrm>
            <a:off x="8364729" y="1604963"/>
            <a:ext cx="0" cy="4598986"/>
          </a:xfrm>
          <a:prstGeom prst="line">
            <a:avLst/>
          </a:prstGeom>
          <a:noFill/>
          <a:ln w="28575" cap="flat" cmpd="sng" algn="ctr">
            <a:solidFill>
              <a:schemeClr val="tx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C6A1B8D6-EEB2-47C0-8B22-88FD592FDE13}"/>
              </a:ext>
            </a:extLst>
          </p:cNvPr>
          <p:cNvSpPr txBox="1"/>
          <p:nvPr/>
        </p:nvSpPr>
        <p:spPr>
          <a:xfrm>
            <a:off x="6665845" y="1653905"/>
            <a:ext cx="1670970" cy="258532"/>
          </a:xfrm>
          <a:prstGeom prst="rect">
            <a:avLst/>
          </a:prstGeom>
          <a:noFill/>
        </p:spPr>
        <p:txBody>
          <a:bodyPr wrap="none" rtlCol="0">
            <a:spAutoFit/>
          </a:bodyPr>
          <a:lstStyle/>
          <a:p>
            <a:pPr algn="r">
              <a:lnSpc>
                <a:spcPct val="90000"/>
              </a:lnSpc>
              <a:spcBef>
                <a:spcPts val="900"/>
              </a:spcBef>
              <a:defRPr/>
            </a:pPr>
            <a:r>
              <a:rPr lang="en-US" sz="1200" b="1" dirty="0"/>
              <a:t>Clinical standardization</a:t>
            </a:r>
          </a:p>
        </p:txBody>
      </p:sp>
      <p:sp>
        <p:nvSpPr>
          <p:cNvPr id="15" name="Rectangle 14">
            <a:extLst>
              <a:ext uri="{FF2B5EF4-FFF2-40B4-BE49-F238E27FC236}">
                <a16:creationId xmlns:a16="http://schemas.microsoft.com/office/drawing/2014/main" id="{CABE72E5-2B0E-4775-9D4E-62069456322D}"/>
              </a:ext>
            </a:extLst>
          </p:cNvPr>
          <p:cNvSpPr/>
          <p:nvPr/>
        </p:nvSpPr>
        <p:spPr>
          <a:xfrm>
            <a:off x="5126348" y="4177407"/>
            <a:ext cx="3210464" cy="258532"/>
          </a:xfrm>
          <a:prstGeom prst="rect">
            <a:avLst/>
          </a:prstGeom>
        </p:spPr>
        <p:txBody>
          <a:bodyPr wrap="square">
            <a:spAutoFit/>
          </a:bodyPr>
          <a:lstStyle/>
          <a:p>
            <a:pPr algn="r">
              <a:lnSpc>
                <a:spcPct val="90000"/>
              </a:lnSpc>
              <a:spcBef>
                <a:spcPts val="900"/>
              </a:spcBef>
              <a:defRPr/>
            </a:pPr>
            <a:r>
              <a:rPr lang="en-US" sz="1200" b="1" dirty="0"/>
              <a:t>Clinical staff</a:t>
            </a:r>
          </a:p>
        </p:txBody>
      </p:sp>
      <p:sp>
        <p:nvSpPr>
          <p:cNvPr id="16" name="Rectangle 15">
            <a:extLst>
              <a:ext uri="{FF2B5EF4-FFF2-40B4-BE49-F238E27FC236}">
                <a16:creationId xmlns:a16="http://schemas.microsoft.com/office/drawing/2014/main" id="{5EF65297-5DEB-4C23-8E16-163D30D068F4}"/>
              </a:ext>
            </a:extLst>
          </p:cNvPr>
          <p:cNvSpPr/>
          <p:nvPr/>
        </p:nvSpPr>
        <p:spPr>
          <a:xfrm>
            <a:off x="6334663" y="3761340"/>
            <a:ext cx="2002151" cy="286232"/>
          </a:xfrm>
          <a:prstGeom prst="rect">
            <a:avLst/>
          </a:prstGeom>
        </p:spPr>
        <p:txBody>
          <a:bodyPr wrap="none">
            <a:spAutoFit/>
          </a:bodyPr>
          <a:lstStyle/>
          <a:p>
            <a:pPr algn="r">
              <a:lnSpc>
                <a:spcPct val="90000"/>
              </a:lnSpc>
              <a:spcBef>
                <a:spcPts val="900"/>
              </a:spcBef>
              <a:defRPr/>
            </a:pPr>
            <a:r>
              <a:rPr lang="en-US" sz="1400" dirty="0"/>
              <a:t>Technology maintenance</a:t>
            </a:r>
          </a:p>
        </p:txBody>
      </p:sp>
      <p:sp>
        <p:nvSpPr>
          <p:cNvPr id="17" name="Rectangle 16">
            <a:extLst>
              <a:ext uri="{FF2B5EF4-FFF2-40B4-BE49-F238E27FC236}">
                <a16:creationId xmlns:a16="http://schemas.microsoft.com/office/drawing/2014/main" id="{94CA9D8B-3697-43F9-9921-51246C000514}"/>
              </a:ext>
            </a:extLst>
          </p:cNvPr>
          <p:cNvSpPr/>
          <p:nvPr/>
        </p:nvSpPr>
        <p:spPr>
          <a:xfrm>
            <a:off x="5126348" y="3255224"/>
            <a:ext cx="3210465" cy="424732"/>
          </a:xfrm>
          <a:prstGeom prst="rect">
            <a:avLst/>
          </a:prstGeom>
        </p:spPr>
        <p:txBody>
          <a:bodyPr wrap="square">
            <a:spAutoFit/>
          </a:bodyPr>
          <a:lstStyle/>
          <a:p>
            <a:pPr algn="r">
              <a:lnSpc>
                <a:spcPct val="90000"/>
              </a:lnSpc>
              <a:spcBef>
                <a:spcPts val="900"/>
              </a:spcBef>
              <a:defRPr/>
            </a:pPr>
            <a:r>
              <a:rPr lang="en-US" sz="1200" b="1" dirty="0"/>
              <a:t>Nonclinical staff (eg, financial counselor, </a:t>
            </a:r>
            <a:br>
              <a:rPr lang="en-US" sz="1200" b="1" dirty="0"/>
            </a:br>
            <a:r>
              <a:rPr lang="en-US" sz="1200" b="1" dirty="0"/>
              <a:t>billing and coding specialist, schedulers)</a:t>
            </a:r>
          </a:p>
        </p:txBody>
      </p:sp>
      <p:sp>
        <p:nvSpPr>
          <p:cNvPr id="18" name="Rectangle 17">
            <a:extLst>
              <a:ext uri="{FF2B5EF4-FFF2-40B4-BE49-F238E27FC236}">
                <a16:creationId xmlns:a16="http://schemas.microsoft.com/office/drawing/2014/main" id="{0032990D-D9E8-43FB-BBDB-28AECBEFC800}"/>
              </a:ext>
            </a:extLst>
          </p:cNvPr>
          <p:cNvSpPr/>
          <p:nvPr/>
        </p:nvSpPr>
        <p:spPr>
          <a:xfrm>
            <a:off x="5016098" y="2895073"/>
            <a:ext cx="3320717" cy="258532"/>
          </a:xfrm>
          <a:prstGeom prst="rect">
            <a:avLst/>
          </a:prstGeom>
        </p:spPr>
        <p:txBody>
          <a:bodyPr wrap="none">
            <a:spAutoFit/>
          </a:bodyPr>
          <a:lstStyle/>
          <a:p>
            <a:pPr algn="r">
              <a:lnSpc>
                <a:spcPct val="90000"/>
              </a:lnSpc>
              <a:spcBef>
                <a:spcPts val="900"/>
              </a:spcBef>
              <a:defRPr/>
            </a:pPr>
            <a:r>
              <a:rPr lang="en-US" sz="1200" b="1" dirty="0"/>
              <a:t>Capital expenses (eg, LINAC, imaging technology)</a:t>
            </a:r>
          </a:p>
        </p:txBody>
      </p:sp>
      <p:sp>
        <p:nvSpPr>
          <p:cNvPr id="19" name="Rectangle 18">
            <a:extLst>
              <a:ext uri="{FF2B5EF4-FFF2-40B4-BE49-F238E27FC236}">
                <a16:creationId xmlns:a16="http://schemas.microsoft.com/office/drawing/2014/main" id="{1DC53AF3-E64D-4E9B-901E-B796A9B5C65E}"/>
              </a:ext>
            </a:extLst>
          </p:cNvPr>
          <p:cNvSpPr/>
          <p:nvPr/>
        </p:nvSpPr>
        <p:spPr>
          <a:xfrm>
            <a:off x="7615144" y="2468076"/>
            <a:ext cx="721671" cy="258532"/>
          </a:xfrm>
          <a:prstGeom prst="rect">
            <a:avLst/>
          </a:prstGeom>
        </p:spPr>
        <p:txBody>
          <a:bodyPr wrap="none">
            <a:spAutoFit/>
          </a:bodyPr>
          <a:lstStyle/>
          <a:p>
            <a:pPr algn="r">
              <a:lnSpc>
                <a:spcPct val="90000"/>
              </a:lnSpc>
              <a:spcBef>
                <a:spcPts val="900"/>
              </a:spcBef>
              <a:defRPr/>
            </a:pPr>
            <a:r>
              <a:rPr lang="en-US" sz="1200" b="1" dirty="0"/>
              <a:t>Supplies</a:t>
            </a:r>
          </a:p>
        </p:txBody>
      </p:sp>
      <p:sp>
        <p:nvSpPr>
          <p:cNvPr id="20" name="Rectangle 19">
            <a:extLst>
              <a:ext uri="{FF2B5EF4-FFF2-40B4-BE49-F238E27FC236}">
                <a16:creationId xmlns:a16="http://schemas.microsoft.com/office/drawing/2014/main" id="{FD75DEE0-EB96-42D6-9DFE-BCDF676C04C4}"/>
              </a:ext>
            </a:extLst>
          </p:cNvPr>
          <p:cNvSpPr/>
          <p:nvPr/>
        </p:nvSpPr>
        <p:spPr>
          <a:xfrm>
            <a:off x="7781855" y="2074270"/>
            <a:ext cx="554959" cy="258532"/>
          </a:xfrm>
          <a:prstGeom prst="rect">
            <a:avLst/>
          </a:prstGeom>
        </p:spPr>
        <p:txBody>
          <a:bodyPr wrap="none">
            <a:spAutoFit/>
          </a:bodyPr>
          <a:lstStyle/>
          <a:p>
            <a:pPr algn="r">
              <a:lnSpc>
                <a:spcPct val="90000"/>
              </a:lnSpc>
              <a:spcBef>
                <a:spcPts val="900"/>
              </a:spcBef>
              <a:defRPr/>
            </a:pPr>
            <a:r>
              <a:rPr lang="en-US" sz="1200" b="1" dirty="0"/>
              <a:t>Drugs</a:t>
            </a:r>
          </a:p>
        </p:txBody>
      </p:sp>
      <p:sp>
        <p:nvSpPr>
          <p:cNvPr id="24" name="Rectangle 23">
            <a:extLst>
              <a:ext uri="{FF2B5EF4-FFF2-40B4-BE49-F238E27FC236}">
                <a16:creationId xmlns:a16="http://schemas.microsoft.com/office/drawing/2014/main" id="{3B276364-6702-4A51-8211-9444306C4FB4}"/>
              </a:ext>
            </a:extLst>
          </p:cNvPr>
          <p:cNvSpPr/>
          <p:nvPr/>
        </p:nvSpPr>
        <p:spPr>
          <a:xfrm>
            <a:off x="5126347" y="5342306"/>
            <a:ext cx="3210464" cy="424732"/>
          </a:xfrm>
          <a:prstGeom prst="rect">
            <a:avLst/>
          </a:prstGeom>
        </p:spPr>
        <p:txBody>
          <a:bodyPr wrap="square">
            <a:spAutoFit/>
          </a:bodyPr>
          <a:lstStyle/>
          <a:p>
            <a:pPr algn="r">
              <a:lnSpc>
                <a:spcPct val="90000"/>
              </a:lnSpc>
              <a:spcBef>
                <a:spcPts val="900"/>
              </a:spcBef>
              <a:defRPr/>
            </a:pPr>
            <a:r>
              <a:rPr lang="en-US" sz="1200" b="1" dirty="0"/>
              <a:t>Support services (eg, yoga, acupuncture,</a:t>
            </a:r>
            <a:br>
              <a:rPr lang="en-US" sz="1200" b="1" dirty="0"/>
            </a:br>
            <a:r>
              <a:rPr lang="en-US" sz="1200" b="1" dirty="0"/>
              <a:t>nutrition services)</a:t>
            </a:r>
          </a:p>
        </p:txBody>
      </p:sp>
      <p:sp>
        <p:nvSpPr>
          <p:cNvPr id="25" name="Rectangle 24">
            <a:extLst>
              <a:ext uri="{FF2B5EF4-FFF2-40B4-BE49-F238E27FC236}">
                <a16:creationId xmlns:a16="http://schemas.microsoft.com/office/drawing/2014/main" id="{5107C1A7-3F00-498F-9D56-1D951F7E7982}"/>
              </a:ext>
            </a:extLst>
          </p:cNvPr>
          <p:cNvSpPr/>
          <p:nvPr/>
        </p:nvSpPr>
        <p:spPr>
          <a:xfrm>
            <a:off x="7116606" y="5020550"/>
            <a:ext cx="1220206" cy="258532"/>
          </a:xfrm>
          <a:prstGeom prst="rect">
            <a:avLst/>
          </a:prstGeom>
        </p:spPr>
        <p:txBody>
          <a:bodyPr wrap="none">
            <a:spAutoFit/>
          </a:bodyPr>
          <a:lstStyle/>
          <a:p>
            <a:pPr algn="r">
              <a:lnSpc>
                <a:spcPct val="90000"/>
              </a:lnSpc>
              <a:spcBef>
                <a:spcPts val="900"/>
              </a:spcBef>
              <a:defRPr/>
            </a:pPr>
            <a:r>
              <a:rPr lang="en-US" sz="1200" b="1" dirty="0"/>
              <a:t>Clinical research</a:t>
            </a:r>
          </a:p>
        </p:txBody>
      </p:sp>
      <p:sp>
        <p:nvSpPr>
          <p:cNvPr id="26" name="Rectangle 25">
            <a:extLst>
              <a:ext uri="{FF2B5EF4-FFF2-40B4-BE49-F238E27FC236}">
                <a16:creationId xmlns:a16="http://schemas.microsoft.com/office/drawing/2014/main" id="{F277F52A-91CC-47F1-AB20-97F733625A13}"/>
              </a:ext>
            </a:extLst>
          </p:cNvPr>
          <p:cNvSpPr/>
          <p:nvPr/>
        </p:nvSpPr>
        <p:spPr>
          <a:xfrm>
            <a:off x="5126348" y="4589348"/>
            <a:ext cx="3210465" cy="258532"/>
          </a:xfrm>
          <a:prstGeom prst="rect">
            <a:avLst/>
          </a:prstGeom>
        </p:spPr>
        <p:txBody>
          <a:bodyPr wrap="square">
            <a:spAutoFit/>
          </a:bodyPr>
          <a:lstStyle/>
          <a:p>
            <a:pPr algn="r">
              <a:lnSpc>
                <a:spcPct val="90000"/>
              </a:lnSpc>
              <a:spcBef>
                <a:spcPts val="900"/>
              </a:spcBef>
              <a:defRPr/>
            </a:pPr>
            <a:r>
              <a:rPr lang="en-US" sz="1200" b="1" dirty="0"/>
              <a:t>Retail pharmacy</a:t>
            </a:r>
          </a:p>
        </p:txBody>
      </p:sp>
      <p:sp>
        <p:nvSpPr>
          <p:cNvPr id="27" name="Rectangle 26">
            <a:extLst>
              <a:ext uri="{FF2B5EF4-FFF2-40B4-BE49-F238E27FC236}">
                <a16:creationId xmlns:a16="http://schemas.microsoft.com/office/drawing/2014/main" id="{8CB411FD-CC7D-4C81-870F-AC71C97DD044}"/>
              </a:ext>
            </a:extLst>
          </p:cNvPr>
          <p:cNvSpPr/>
          <p:nvPr/>
        </p:nvSpPr>
        <p:spPr>
          <a:xfrm>
            <a:off x="7704907" y="5848421"/>
            <a:ext cx="631904" cy="286232"/>
          </a:xfrm>
          <a:prstGeom prst="rect">
            <a:avLst/>
          </a:prstGeom>
        </p:spPr>
        <p:txBody>
          <a:bodyPr wrap="none">
            <a:spAutoFit/>
          </a:bodyPr>
          <a:lstStyle/>
          <a:p>
            <a:pPr algn="r">
              <a:lnSpc>
                <a:spcPct val="90000"/>
              </a:lnSpc>
              <a:spcBef>
                <a:spcPts val="900"/>
              </a:spcBef>
              <a:defRPr/>
            </a:pPr>
            <a:r>
              <a:rPr lang="en-US" sz="1400" dirty="0"/>
              <a:t>Other</a:t>
            </a:r>
          </a:p>
        </p:txBody>
      </p:sp>
      <p:sp>
        <p:nvSpPr>
          <p:cNvPr id="39" name="TextBox 38">
            <a:extLst>
              <a:ext uri="{FF2B5EF4-FFF2-40B4-BE49-F238E27FC236}">
                <a16:creationId xmlns:a16="http://schemas.microsoft.com/office/drawing/2014/main" id="{A932DEB3-34BF-425F-80DC-06972C45CF58}"/>
              </a:ext>
            </a:extLst>
          </p:cNvPr>
          <p:cNvSpPr txBox="1"/>
          <p:nvPr/>
        </p:nvSpPr>
        <p:spPr>
          <a:xfrm>
            <a:off x="9454895" y="1662999"/>
            <a:ext cx="498855" cy="286232"/>
          </a:xfrm>
          <a:prstGeom prst="rect">
            <a:avLst/>
          </a:prstGeom>
          <a:noFill/>
        </p:spPr>
        <p:txBody>
          <a:bodyPr wrap="none" rtlCol="0">
            <a:spAutoFit/>
          </a:bodyPr>
          <a:lstStyle/>
          <a:p>
            <a:pPr>
              <a:lnSpc>
                <a:spcPct val="90000"/>
              </a:lnSpc>
              <a:spcBef>
                <a:spcPts val="900"/>
              </a:spcBef>
              <a:defRPr/>
            </a:pPr>
            <a:r>
              <a:rPr lang="en-US" sz="1400" b="1" dirty="0"/>
              <a:t>63%</a:t>
            </a:r>
          </a:p>
        </p:txBody>
      </p:sp>
      <p:sp>
        <p:nvSpPr>
          <p:cNvPr id="40" name="TextBox 39">
            <a:extLst>
              <a:ext uri="{FF2B5EF4-FFF2-40B4-BE49-F238E27FC236}">
                <a16:creationId xmlns:a16="http://schemas.microsoft.com/office/drawing/2014/main" id="{1E951825-ABE5-49A3-B092-31F9F1264FF7}"/>
              </a:ext>
            </a:extLst>
          </p:cNvPr>
          <p:cNvSpPr txBox="1"/>
          <p:nvPr/>
        </p:nvSpPr>
        <p:spPr>
          <a:xfrm>
            <a:off x="9454895" y="2070349"/>
            <a:ext cx="498855" cy="286232"/>
          </a:xfrm>
          <a:prstGeom prst="rect">
            <a:avLst/>
          </a:prstGeom>
          <a:noFill/>
        </p:spPr>
        <p:txBody>
          <a:bodyPr wrap="none" rtlCol="0">
            <a:spAutoFit/>
          </a:bodyPr>
          <a:lstStyle/>
          <a:p>
            <a:pPr>
              <a:lnSpc>
                <a:spcPct val="90000"/>
              </a:lnSpc>
              <a:spcBef>
                <a:spcPts val="900"/>
              </a:spcBef>
              <a:defRPr/>
            </a:pPr>
            <a:r>
              <a:rPr lang="en-US" sz="1400" b="1" dirty="0"/>
              <a:t>62%</a:t>
            </a:r>
          </a:p>
        </p:txBody>
      </p:sp>
      <p:sp>
        <p:nvSpPr>
          <p:cNvPr id="41" name="TextBox 40">
            <a:extLst>
              <a:ext uri="{FF2B5EF4-FFF2-40B4-BE49-F238E27FC236}">
                <a16:creationId xmlns:a16="http://schemas.microsoft.com/office/drawing/2014/main" id="{962DD044-383E-4AEA-8844-F105A9458F62}"/>
              </a:ext>
            </a:extLst>
          </p:cNvPr>
          <p:cNvSpPr txBox="1"/>
          <p:nvPr/>
        </p:nvSpPr>
        <p:spPr>
          <a:xfrm>
            <a:off x="8838366" y="2477958"/>
            <a:ext cx="498855" cy="286232"/>
          </a:xfrm>
          <a:prstGeom prst="rect">
            <a:avLst/>
          </a:prstGeom>
          <a:noFill/>
        </p:spPr>
        <p:txBody>
          <a:bodyPr wrap="none" rtlCol="0">
            <a:spAutoFit/>
          </a:bodyPr>
          <a:lstStyle/>
          <a:p>
            <a:pPr>
              <a:lnSpc>
                <a:spcPct val="90000"/>
              </a:lnSpc>
              <a:spcBef>
                <a:spcPts val="900"/>
              </a:spcBef>
              <a:defRPr/>
            </a:pPr>
            <a:r>
              <a:rPr lang="en-US" sz="1400" b="1" dirty="0"/>
              <a:t>28%</a:t>
            </a:r>
          </a:p>
        </p:txBody>
      </p:sp>
      <p:sp>
        <p:nvSpPr>
          <p:cNvPr id="42" name="TextBox 41">
            <a:extLst>
              <a:ext uri="{FF2B5EF4-FFF2-40B4-BE49-F238E27FC236}">
                <a16:creationId xmlns:a16="http://schemas.microsoft.com/office/drawing/2014/main" id="{DBFCDC11-4F72-4DF8-BD46-D8368A4D07A1}"/>
              </a:ext>
            </a:extLst>
          </p:cNvPr>
          <p:cNvSpPr txBox="1"/>
          <p:nvPr/>
        </p:nvSpPr>
        <p:spPr>
          <a:xfrm>
            <a:off x="8769064" y="2906799"/>
            <a:ext cx="498855" cy="286232"/>
          </a:xfrm>
          <a:prstGeom prst="rect">
            <a:avLst/>
          </a:prstGeom>
          <a:noFill/>
        </p:spPr>
        <p:txBody>
          <a:bodyPr wrap="none" rtlCol="0">
            <a:spAutoFit/>
          </a:bodyPr>
          <a:lstStyle/>
          <a:p>
            <a:pPr>
              <a:lnSpc>
                <a:spcPct val="90000"/>
              </a:lnSpc>
              <a:spcBef>
                <a:spcPts val="900"/>
              </a:spcBef>
              <a:defRPr/>
            </a:pPr>
            <a:r>
              <a:rPr lang="en-US" sz="1400" b="1" dirty="0"/>
              <a:t>24%</a:t>
            </a:r>
          </a:p>
        </p:txBody>
      </p:sp>
      <p:sp>
        <p:nvSpPr>
          <p:cNvPr id="44" name="TextBox 43">
            <a:extLst>
              <a:ext uri="{FF2B5EF4-FFF2-40B4-BE49-F238E27FC236}">
                <a16:creationId xmlns:a16="http://schemas.microsoft.com/office/drawing/2014/main" id="{3D6C07A4-51BD-4B21-B69D-BDD6655C0868}"/>
              </a:ext>
            </a:extLst>
          </p:cNvPr>
          <p:cNvSpPr txBox="1"/>
          <p:nvPr/>
        </p:nvSpPr>
        <p:spPr>
          <a:xfrm>
            <a:off x="8740865" y="3354501"/>
            <a:ext cx="498855" cy="286232"/>
          </a:xfrm>
          <a:prstGeom prst="rect">
            <a:avLst/>
          </a:prstGeom>
          <a:noFill/>
        </p:spPr>
        <p:txBody>
          <a:bodyPr wrap="none" rtlCol="0">
            <a:spAutoFit/>
          </a:bodyPr>
          <a:lstStyle/>
          <a:p>
            <a:pPr>
              <a:lnSpc>
                <a:spcPct val="90000"/>
              </a:lnSpc>
              <a:spcBef>
                <a:spcPts val="900"/>
              </a:spcBef>
              <a:defRPr/>
            </a:pPr>
            <a:r>
              <a:rPr lang="en-US" sz="1400" b="1" dirty="0"/>
              <a:t>22%</a:t>
            </a:r>
          </a:p>
        </p:txBody>
      </p:sp>
      <p:sp>
        <p:nvSpPr>
          <p:cNvPr id="45" name="TextBox 44">
            <a:extLst>
              <a:ext uri="{FF2B5EF4-FFF2-40B4-BE49-F238E27FC236}">
                <a16:creationId xmlns:a16="http://schemas.microsoft.com/office/drawing/2014/main" id="{61A31489-CB26-428F-ACDF-0DA8FC8D848C}"/>
              </a:ext>
            </a:extLst>
          </p:cNvPr>
          <p:cNvSpPr txBox="1"/>
          <p:nvPr/>
        </p:nvSpPr>
        <p:spPr>
          <a:xfrm>
            <a:off x="8693444" y="3770269"/>
            <a:ext cx="498855" cy="286232"/>
          </a:xfrm>
          <a:prstGeom prst="rect">
            <a:avLst/>
          </a:prstGeom>
          <a:noFill/>
        </p:spPr>
        <p:txBody>
          <a:bodyPr wrap="none" rtlCol="0">
            <a:spAutoFit/>
          </a:bodyPr>
          <a:lstStyle/>
          <a:p>
            <a:pPr>
              <a:lnSpc>
                <a:spcPct val="90000"/>
              </a:lnSpc>
              <a:spcBef>
                <a:spcPts val="900"/>
              </a:spcBef>
              <a:defRPr/>
            </a:pPr>
            <a:r>
              <a:rPr lang="en-US" sz="1400" b="1" dirty="0"/>
              <a:t>20%</a:t>
            </a:r>
          </a:p>
        </p:txBody>
      </p:sp>
      <p:sp>
        <p:nvSpPr>
          <p:cNvPr id="46" name="TextBox 45">
            <a:extLst>
              <a:ext uri="{FF2B5EF4-FFF2-40B4-BE49-F238E27FC236}">
                <a16:creationId xmlns:a16="http://schemas.microsoft.com/office/drawing/2014/main" id="{E3ED7051-3972-427C-9C96-8743E84D964B}"/>
              </a:ext>
            </a:extLst>
          </p:cNvPr>
          <p:cNvSpPr txBox="1"/>
          <p:nvPr/>
        </p:nvSpPr>
        <p:spPr>
          <a:xfrm>
            <a:off x="8609007" y="4174274"/>
            <a:ext cx="498855" cy="286232"/>
          </a:xfrm>
          <a:prstGeom prst="rect">
            <a:avLst/>
          </a:prstGeom>
          <a:noFill/>
        </p:spPr>
        <p:txBody>
          <a:bodyPr wrap="none" rtlCol="0">
            <a:spAutoFit/>
          </a:bodyPr>
          <a:lstStyle/>
          <a:p>
            <a:pPr>
              <a:lnSpc>
                <a:spcPct val="90000"/>
              </a:lnSpc>
              <a:spcBef>
                <a:spcPts val="900"/>
              </a:spcBef>
              <a:defRPr/>
            </a:pPr>
            <a:r>
              <a:rPr lang="en-US" sz="1400" b="1" dirty="0"/>
              <a:t>16%</a:t>
            </a:r>
          </a:p>
        </p:txBody>
      </p:sp>
      <p:sp>
        <p:nvSpPr>
          <p:cNvPr id="47" name="TextBox 46">
            <a:extLst>
              <a:ext uri="{FF2B5EF4-FFF2-40B4-BE49-F238E27FC236}">
                <a16:creationId xmlns:a16="http://schemas.microsoft.com/office/drawing/2014/main" id="{E78DEA1D-A303-4FB5-ACF1-9EB6D428BA1D}"/>
              </a:ext>
            </a:extLst>
          </p:cNvPr>
          <p:cNvSpPr txBox="1"/>
          <p:nvPr/>
        </p:nvSpPr>
        <p:spPr>
          <a:xfrm>
            <a:off x="8565162" y="4608144"/>
            <a:ext cx="498855" cy="286232"/>
          </a:xfrm>
          <a:prstGeom prst="rect">
            <a:avLst/>
          </a:prstGeom>
          <a:noFill/>
        </p:spPr>
        <p:txBody>
          <a:bodyPr wrap="none" rtlCol="0">
            <a:spAutoFit/>
          </a:bodyPr>
          <a:lstStyle/>
          <a:p>
            <a:pPr>
              <a:lnSpc>
                <a:spcPct val="90000"/>
              </a:lnSpc>
              <a:spcBef>
                <a:spcPts val="900"/>
              </a:spcBef>
              <a:defRPr/>
            </a:pPr>
            <a:r>
              <a:rPr lang="en-US" sz="1400" b="1" dirty="0"/>
              <a:t>14%</a:t>
            </a:r>
          </a:p>
        </p:txBody>
      </p:sp>
      <p:sp>
        <p:nvSpPr>
          <p:cNvPr id="48" name="TextBox 47">
            <a:extLst>
              <a:ext uri="{FF2B5EF4-FFF2-40B4-BE49-F238E27FC236}">
                <a16:creationId xmlns:a16="http://schemas.microsoft.com/office/drawing/2014/main" id="{E2F1EE40-8DF4-4003-8361-586B7964FD26}"/>
              </a:ext>
            </a:extLst>
          </p:cNvPr>
          <p:cNvSpPr txBox="1"/>
          <p:nvPr/>
        </p:nvSpPr>
        <p:spPr>
          <a:xfrm>
            <a:off x="8496935" y="5037226"/>
            <a:ext cx="498855" cy="286232"/>
          </a:xfrm>
          <a:prstGeom prst="rect">
            <a:avLst/>
          </a:prstGeom>
          <a:noFill/>
        </p:spPr>
        <p:txBody>
          <a:bodyPr wrap="none" rtlCol="0">
            <a:spAutoFit/>
          </a:bodyPr>
          <a:lstStyle/>
          <a:p>
            <a:pPr>
              <a:lnSpc>
                <a:spcPct val="90000"/>
              </a:lnSpc>
              <a:spcBef>
                <a:spcPts val="900"/>
              </a:spcBef>
              <a:defRPr/>
            </a:pPr>
            <a:r>
              <a:rPr lang="en-US" sz="1400" b="1" dirty="0"/>
              <a:t>10%</a:t>
            </a:r>
          </a:p>
        </p:txBody>
      </p:sp>
      <p:sp>
        <p:nvSpPr>
          <p:cNvPr id="49" name="TextBox 48">
            <a:extLst>
              <a:ext uri="{FF2B5EF4-FFF2-40B4-BE49-F238E27FC236}">
                <a16:creationId xmlns:a16="http://schemas.microsoft.com/office/drawing/2014/main" id="{7385895F-B08B-4A35-95CE-BB7055A11A03}"/>
              </a:ext>
            </a:extLst>
          </p:cNvPr>
          <p:cNvSpPr txBox="1"/>
          <p:nvPr/>
        </p:nvSpPr>
        <p:spPr>
          <a:xfrm>
            <a:off x="8488382" y="5445609"/>
            <a:ext cx="407484" cy="286232"/>
          </a:xfrm>
          <a:prstGeom prst="rect">
            <a:avLst/>
          </a:prstGeom>
          <a:noFill/>
        </p:spPr>
        <p:txBody>
          <a:bodyPr wrap="none" rtlCol="0">
            <a:spAutoFit/>
          </a:bodyPr>
          <a:lstStyle/>
          <a:p>
            <a:pPr>
              <a:lnSpc>
                <a:spcPct val="90000"/>
              </a:lnSpc>
              <a:spcBef>
                <a:spcPts val="900"/>
              </a:spcBef>
              <a:defRPr/>
            </a:pPr>
            <a:r>
              <a:rPr lang="en-US" sz="1400" b="1" dirty="0"/>
              <a:t>9%</a:t>
            </a:r>
          </a:p>
        </p:txBody>
      </p:sp>
      <p:sp>
        <p:nvSpPr>
          <p:cNvPr id="51" name="TextBox 50">
            <a:extLst>
              <a:ext uri="{FF2B5EF4-FFF2-40B4-BE49-F238E27FC236}">
                <a16:creationId xmlns:a16="http://schemas.microsoft.com/office/drawing/2014/main" id="{F77F3B42-3981-4806-8F72-2AA0046A3E93}"/>
              </a:ext>
            </a:extLst>
          </p:cNvPr>
          <p:cNvSpPr txBox="1"/>
          <p:nvPr/>
        </p:nvSpPr>
        <p:spPr>
          <a:xfrm>
            <a:off x="8410916" y="5859618"/>
            <a:ext cx="407484" cy="286232"/>
          </a:xfrm>
          <a:prstGeom prst="rect">
            <a:avLst/>
          </a:prstGeom>
          <a:noFill/>
        </p:spPr>
        <p:txBody>
          <a:bodyPr wrap="none" rtlCol="0">
            <a:spAutoFit/>
          </a:bodyPr>
          <a:lstStyle/>
          <a:p>
            <a:pPr>
              <a:lnSpc>
                <a:spcPct val="90000"/>
              </a:lnSpc>
              <a:spcBef>
                <a:spcPts val="900"/>
              </a:spcBef>
              <a:defRPr/>
            </a:pPr>
            <a:r>
              <a:rPr lang="en-US" sz="1400" b="1" dirty="0"/>
              <a:t>4%</a:t>
            </a:r>
          </a:p>
        </p:txBody>
      </p:sp>
    </p:spTree>
    <p:extLst>
      <p:ext uri="{BB962C8B-B14F-4D97-AF65-F5344CB8AC3E}">
        <p14:creationId xmlns:p14="http://schemas.microsoft.com/office/powerpoint/2010/main" val="9074587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5" name="Title 1"/>
          <p:cNvSpPr>
            <a:spLocks noGrp="1"/>
          </p:cNvSpPr>
          <p:nvPr>
            <p:ph type="title"/>
          </p:nvPr>
        </p:nvSpPr>
        <p:spPr>
          <a:xfrm>
            <a:off x="1524001" y="26622"/>
            <a:ext cx="9143999" cy="954107"/>
          </a:xfrm>
        </p:spPr>
        <p:txBody>
          <a:bodyPr>
            <a:noAutofit/>
          </a:bodyPr>
          <a:lstStyle/>
          <a:p>
            <a:r>
              <a:rPr lang="en-US" sz="3200" b="1" dirty="0">
                <a:solidFill>
                  <a:srgbClr val="FF0000"/>
                </a:solidFill>
                <a:latin typeface="Arial" pitchFamily="34" charset="0"/>
                <a:cs typeface="Arial" pitchFamily="34" charset="0"/>
              </a:rPr>
              <a:t>Biosimilars Have the Potential to Lower Healthcare Costs</a:t>
            </a:r>
          </a:p>
        </p:txBody>
      </p:sp>
      <p:graphicFrame>
        <p:nvGraphicFramePr>
          <p:cNvPr id="386103" name="Group 55"/>
          <p:cNvGraphicFramePr>
            <a:graphicFrameLocks noGrp="1"/>
          </p:cNvGraphicFramePr>
          <p:nvPr>
            <p:extLst>
              <p:ext uri="{D42A27DB-BD31-4B8C-83A1-F6EECF244321}">
                <p14:modId xmlns:p14="http://schemas.microsoft.com/office/powerpoint/2010/main" val="2226442346"/>
              </p:ext>
            </p:extLst>
          </p:nvPr>
        </p:nvGraphicFramePr>
        <p:xfrm>
          <a:off x="1991544" y="2060848"/>
          <a:ext cx="8166030" cy="3346574"/>
        </p:xfrm>
        <a:graphic>
          <a:graphicData uri="http://schemas.openxmlformats.org/drawingml/2006/table">
            <a:tbl>
              <a:tblPr>
                <a:effectLst>
                  <a:outerShdw blurRad="50800" dist="38100" dir="2700000" algn="tl" rotWithShape="0">
                    <a:prstClr val="black">
                      <a:alpha val="40000"/>
                    </a:prstClr>
                  </a:outerShdw>
                </a:effectLst>
              </a:tblPr>
              <a:tblGrid>
                <a:gridCol w="1670284">
                  <a:extLst>
                    <a:ext uri="{9D8B030D-6E8A-4147-A177-3AD203B41FA5}">
                      <a16:colId xmlns:a16="http://schemas.microsoft.com/office/drawing/2014/main" val="20000"/>
                    </a:ext>
                  </a:extLst>
                </a:gridCol>
                <a:gridCol w="6495746">
                  <a:extLst>
                    <a:ext uri="{9D8B030D-6E8A-4147-A177-3AD203B41FA5}">
                      <a16:colId xmlns:a16="http://schemas.microsoft.com/office/drawing/2014/main" val="20001"/>
                    </a:ext>
                  </a:extLst>
                </a:gridCol>
              </a:tblGrid>
              <a:tr h="4488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FFFFFF"/>
                          </a:solidFill>
                          <a:effectLst/>
                          <a:latin typeface="Arial" charset="0"/>
                          <a:ea typeface="MS PGothic" pitchFamily="34" charset="-128"/>
                        </a:rPr>
                        <a:t>Source</a:t>
                      </a:r>
                      <a:endParaRPr kumimoji="0" lang="en-US" sz="20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FFFFFF"/>
                          </a:solidFill>
                          <a:effectLst/>
                          <a:latin typeface="Arial" charset="0"/>
                          <a:ea typeface="MS PGothic" pitchFamily="34" charset="-128"/>
                        </a:rPr>
                        <a:t>Estimated Biosimilar Savings</a:t>
                      </a:r>
                      <a:endParaRPr kumimoji="0" lang="en-US" sz="2000" b="1" i="0" u="none" strike="noStrike" cap="none" normalizeH="0" baseline="0" dirty="0">
                        <a:ln>
                          <a:noFill/>
                        </a:ln>
                        <a:solidFill>
                          <a:srgbClr val="FFFFFF"/>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3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Arial" charset="0"/>
                          <a:ea typeface="MS PGothic" pitchFamily="34" charset="-128"/>
                        </a:rPr>
                        <a:t>CBO</a:t>
                      </a:r>
                      <a:r>
                        <a:rPr kumimoji="0" lang="en-US" sz="2000" b="0" i="0" u="none" strike="noStrike" cap="none" normalizeH="0" baseline="30000" dirty="0">
                          <a:ln>
                            <a:noFill/>
                          </a:ln>
                          <a:solidFill>
                            <a:srgbClr val="000000"/>
                          </a:solidFill>
                          <a:effectLst/>
                          <a:latin typeface="Arial" charset="0"/>
                          <a:ea typeface="MS PGothic" pitchFamily="34" charset="-128"/>
                        </a:rPr>
                        <a:t>1</a:t>
                      </a:r>
                      <a:endParaRPr kumimoji="0" lang="en-US" sz="2000" b="0" i="0" u="none" strike="noStrike" cap="none" normalizeH="0" baseline="3000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noProof="0" dirty="0">
                          <a:ln>
                            <a:noFill/>
                          </a:ln>
                          <a:solidFill>
                            <a:srgbClr val="000000"/>
                          </a:solidFill>
                          <a:effectLst/>
                          <a:latin typeface="Arial" charset="0"/>
                          <a:ea typeface="MS PGothic" pitchFamily="34" charset="-128"/>
                        </a:rPr>
                        <a:t>Savings of </a:t>
                      </a:r>
                      <a:r>
                        <a:rPr kumimoji="0" lang="en-US" sz="2000" b="1" i="0" u="none" strike="noStrike" cap="none" normalizeH="0" baseline="0" noProof="0" dirty="0">
                          <a:ln>
                            <a:noFill/>
                          </a:ln>
                          <a:solidFill>
                            <a:srgbClr val="C00000"/>
                          </a:solidFill>
                          <a:effectLst/>
                          <a:latin typeface="Arial" charset="0"/>
                          <a:ea typeface="MS PGothic" pitchFamily="34" charset="-128"/>
                        </a:rPr>
                        <a:t>$25 billion </a:t>
                      </a:r>
                      <a:r>
                        <a:rPr kumimoji="0" lang="en-US" sz="2000" b="0" i="0" u="none" strike="noStrike" cap="none" normalizeH="0" baseline="0" noProof="0" dirty="0">
                          <a:ln>
                            <a:noFill/>
                          </a:ln>
                          <a:solidFill>
                            <a:srgbClr val="000000"/>
                          </a:solidFill>
                          <a:effectLst/>
                          <a:latin typeface="Arial" charset="0"/>
                          <a:ea typeface="MS PGothic" pitchFamily="34" charset="-128"/>
                        </a:rPr>
                        <a:t>during 2009-2018 in US following implementation of bill S. 1695</a:t>
                      </a:r>
                      <a:endParaRPr kumimoji="0" lang="en-US" sz="2000" b="0" i="0" u="none" strike="noStrike" cap="none" normalizeH="0" baseline="0" noProof="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4808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Arial" charset="0"/>
                          <a:ea typeface="MS PGothic" pitchFamily="34" charset="-128"/>
                        </a:rPr>
                        <a:t>PCMA</a:t>
                      </a:r>
                      <a:r>
                        <a:rPr kumimoji="0" lang="en-US" sz="2000" b="0" i="0" u="none" strike="noStrike" cap="none" normalizeH="0" baseline="30000" dirty="0">
                          <a:ln>
                            <a:noFill/>
                          </a:ln>
                          <a:solidFill>
                            <a:srgbClr val="000000"/>
                          </a:solidFill>
                          <a:effectLst/>
                          <a:latin typeface="Arial" charset="0"/>
                          <a:ea typeface="MS PGothic" pitchFamily="34" charset="-128"/>
                        </a:rPr>
                        <a:t>2</a:t>
                      </a:r>
                      <a:endParaRPr kumimoji="0" lang="en-US" sz="2000" b="0" i="0" u="none" strike="noStrike" cap="none" normalizeH="0" baseline="3000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noProof="0" dirty="0">
                          <a:ln>
                            <a:noFill/>
                          </a:ln>
                          <a:solidFill>
                            <a:srgbClr val="000000"/>
                          </a:solidFill>
                          <a:effectLst/>
                          <a:latin typeface="Arial" charset="0"/>
                          <a:ea typeface="MS PGothic" pitchFamily="34" charset="-128"/>
                        </a:rPr>
                        <a:t>Medicare Part B: </a:t>
                      </a:r>
                      <a:r>
                        <a:rPr kumimoji="0" lang="en-US" sz="2000" b="1" i="0" u="none" strike="noStrike" cap="none" normalizeH="0" baseline="0" noProof="0" dirty="0">
                          <a:ln>
                            <a:noFill/>
                          </a:ln>
                          <a:solidFill>
                            <a:srgbClr val="C00000"/>
                          </a:solidFill>
                          <a:effectLst/>
                          <a:latin typeface="Arial" charset="0"/>
                          <a:ea typeface="MS PGothic" pitchFamily="34" charset="-128"/>
                        </a:rPr>
                        <a:t>$14 billion </a:t>
                      </a:r>
                      <a:r>
                        <a:rPr kumimoji="0" lang="en-US" sz="2000" b="0" i="0" u="none" strike="noStrike" cap="none" normalizeH="0" baseline="0" noProof="0" dirty="0">
                          <a:ln>
                            <a:noFill/>
                          </a:ln>
                          <a:solidFill>
                            <a:srgbClr val="000000"/>
                          </a:solidFill>
                          <a:effectLst/>
                          <a:latin typeface="Arial" charset="0"/>
                          <a:ea typeface="MS PGothic" pitchFamily="34" charset="-128"/>
                        </a:rPr>
                        <a:t>over 10 years</a:t>
                      </a:r>
                      <a:endParaRPr kumimoji="0" lang="en-US" sz="2000" b="0" i="0" u="none" strike="noStrike" cap="none" normalizeH="0" baseline="0" noProof="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749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Arial" charset="0"/>
                          <a:ea typeface="MS PGothic" pitchFamily="34" charset="-128"/>
                        </a:rPr>
                        <a:t>EGA</a:t>
                      </a:r>
                      <a:r>
                        <a:rPr kumimoji="0" lang="en-US" sz="2000" b="0" i="0" u="none" strike="noStrike" cap="none" normalizeH="0" baseline="30000" dirty="0">
                          <a:ln>
                            <a:noFill/>
                          </a:ln>
                          <a:solidFill>
                            <a:srgbClr val="000000"/>
                          </a:solidFill>
                          <a:effectLst/>
                          <a:latin typeface="Arial" charset="0"/>
                          <a:ea typeface="MS PGothic" pitchFamily="34" charset="-128"/>
                        </a:rPr>
                        <a:t>3</a:t>
                      </a:r>
                      <a:endParaRPr kumimoji="0" lang="en-US" sz="2000" b="0" i="0" u="none" strike="noStrike" cap="none" normalizeH="0" baseline="3000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0" dirty="0">
                          <a:ln>
                            <a:noFill/>
                          </a:ln>
                          <a:solidFill>
                            <a:srgbClr val="C00000"/>
                          </a:solidFill>
                          <a:effectLst/>
                          <a:latin typeface="Arial" charset="0"/>
                          <a:ea typeface="MS PGothic" pitchFamily="34" charset="-128"/>
                        </a:rPr>
                        <a:t>€1.6 billion, </a:t>
                      </a:r>
                      <a:r>
                        <a:rPr kumimoji="0" lang="en-US" sz="2000" b="0" i="0" u="none" strike="noStrike" cap="none" normalizeH="0" baseline="0" noProof="0" dirty="0">
                          <a:ln>
                            <a:noFill/>
                          </a:ln>
                          <a:solidFill>
                            <a:srgbClr val="000000"/>
                          </a:solidFill>
                          <a:effectLst/>
                          <a:latin typeface="Arial" charset="0"/>
                          <a:ea typeface="MS PGothic" pitchFamily="34" charset="-128"/>
                        </a:rPr>
                        <a:t>assuming a 20% discount for just 6 biologic drugs</a:t>
                      </a:r>
                      <a:endParaRPr kumimoji="0" lang="en-US" sz="2000" b="0" i="0" u="none" strike="noStrike" cap="none" normalizeH="0" baseline="0" noProof="0" dirty="0">
                        <a:ln>
                          <a:noFill/>
                        </a:ln>
                        <a:solidFill>
                          <a:srgbClr val="000000"/>
                        </a:solidFill>
                        <a:effectLst/>
                        <a:latin typeface="Times New Roman" pitchFamily="18" charset="0"/>
                        <a:ea typeface="MS PGothic" pitchFamily="34" charset="-128"/>
                        <a:cs typeface="Times New Roman" pitchFamily="18" charset="0"/>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833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rgbClr val="000000"/>
                          </a:solidFill>
                          <a:effectLst/>
                          <a:latin typeface="Arial" charset="0"/>
                          <a:ea typeface="MS PGothic" pitchFamily="34" charset="-128"/>
                          <a:cs typeface="+mn-cs"/>
                        </a:rPr>
                        <a:t>IGES Institut GmbH</a:t>
                      </a:r>
                      <a:r>
                        <a:rPr kumimoji="0" lang="en-US" sz="2000" b="0" i="0" u="none" strike="noStrike" kern="1200" cap="none" normalizeH="0" baseline="30000" dirty="0">
                          <a:ln>
                            <a:noFill/>
                          </a:ln>
                          <a:solidFill>
                            <a:srgbClr val="000000"/>
                          </a:solidFill>
                          <a:effectLst/>
                          <a:latin typeface="Arial" charset="0"/>
                          <a:ea typeface="MS PGothic" pitchFamily="34" charset="-128"/>
                          <a:cs typeface="+mn-cs"/>
                        </a:rPr>
                        <a:t>4</a:t>
                      </a: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CDCD"/>
                    </a:solidFill>
                  </a:tcPr>
                </a:tc>
                <a:tc>
                  <a:txBody>
                    <a:bodyPr/>
                    <a:lstStyle/>
                    <a:p>
                      <a:r>
                        <a:rPr kumimoji="0" lang="en-US" sz="2000" b="1" i="0" u="none" strike="noStrike" kern="1200" cap="none" normalizeH="0" baseline="0" dirty="0">
                          <a:ln>
                            <a:noFill/>
                          </a:ln>
                          <a:solidFill>
                            <a:srgbClr val="C00000"/>
                          </a:solidFill>
                          <a:effectLst/>
                          <a:latin typeface="Arial" charset="0"/>
                          <a:ea typeface="MS PGothic" pitchFamily="34" charset="-128"/>
                          <a:cs typeface="+mn-cs"/>
                        </a:rPr>
                        <a:t>€11.8 to €33.4 billion </a:t>
                      </a:r>
                      <a:r>
                        <a:rPr kumimoji="0" lang="en-US" sz="2000" b="0" i="0" u="none" strike="noStrike" kern="1200" cap="none" normalizeH="0" baseline="0" dirty="0">
                          <a:ln>
                            <a:noFill/>
                          </a:ln>
                          <a:solidFill>
                            <a:srgbClr val="000000"/>
                          </a:solidFill>
                          <a:effectLst/>
                          <a:latin typeface="Arial" charset="0"/>
                          <a:ea typeface="MS PGothic" pitchFamily="34" charset="-128"/>
                          <a:cs typeface="+mn-cs"/>
                        </a:rPr>
                        <a:t>between 2007-2020 in 8 EU countries</a:t>
                      </a:r>
                      <a:endParaRPr kumimoji="0" lang="en-US" sz="2000" b="0" i="0" u="none" strike="noStrike" kern="1200" cap="none" normalizeH="0" baseline="0" noProof="0" dirty="0">
                        <a:ln>
                          <a:noFill/>
                        </a:ln>
                        <a:solidFill>
                          <a:srgbClr val="000000"/>
                        </a:solidFill>
                        <a:effectLst/>
                        <a:latin typeface="Arial" charset="0"/>
                        <a:ea typeface="MS PGothic" pitchFamily="34" charset="-128"/>
                        <a:cs typeface="+mn-cs"/>
                      </a:endParaRPr>
                    </a:p>
                  </a:txBody>
                  <a:tcPr marR="4572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CDCD"/>
                    </a:solidFill>
                  </a:tcPr>
                </a:tc>
                <a:extLst>
                  <a:ext uri="{0D108BD9-81ED-4DB2-BD59-A6C34878D82A}">
                    <a16:rowId xmlns:a16="http://schemas.microsoft.com/office/drawing/2014/main" val="10004"/>
                  </a:ext>
                </a:extLst>
              </a:tr>
            </a:tbl>
          </a:graphicData>
        </a:graphic>
      </p:graphicFrame>
      <p:sp>
        <p:nvSpPr>
          <p:cNvPr id="12" name="Rounded Rectangle 11"/>
          <p:cNvSpPr/>
          <p:nvPr/>
        </p:nvSpPr>
        <p:spPr bwMode="auto">
          <a:xfrm>
            <a:off x="1524001" y="1124745"/>
            <a:ext cx="9143999" cy="734769"/>
          </a:xfrm>
          <a:prstGeom prst="roundRect">
            <a:avLst/>
          </a:prstGeom>
          <a:no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hangingPunct="0">
              <a:defRPr/>
            </a:pPr>
            <a:r>
              <a:rPr lang="en-US" b="1" dirty="0">
                <a:solidFill>
                  <a:srgbClr val="1F71A7"/>
                </a:solidFill>
                <a:latin typeface="Arial" pitchFamily="34" charset="0"/>
                <a:cs typeface="Arial" pitchFamily="34" charset="0"/>
              </a:rPr>
              <a:t>Range of Estimates on the Cost Savings That Could Be</a:t>
            </a:r>
            <a:br>
              <a:rPr lang="en-US" b="1" dirty="0">
                <a:solidFill>
                  <a:srgbClr val="1F71A7"/>
                </a:solidFill>
                <a:latin typeface="Arial" pitchFamily="34" charset="0"/>
                <a:cs typeface="Arial" pitchFamily="34" charset="0"/>
              </a:rPr>
            </a:br>
            <a:r>
              <a:rPr lang="en-US" b="1" dirty="0">
                <a:solidFill>
                  <a:srgbClr val="1F71A7"/>
                </a:solidFill>
                <a:latin typeface="Arial" pitchFamily="34" charset="0"/>
                <a:cs typeface="Arial" pitchFamily="34" charset="0"/>
              </a:rPr>
              <a:t>Realized by Healthcare Systems With The Availability of Biosimilars</a:t>
            </a:r>
          </a:p>
        </p:txBody>
      </p:sp>
      <p:sp>
        <p:nvSpPr>
          <p:cNvPr id="6" name="TextBox 5"/>
          <p:cNvSpPr txBox="1">
            <a:spLocks noChangeArrowheads="1"/>
          </p:cNvSpPr>
          <p:nvPr/>
        </p:nvSpPr>
        <p:spPr bwMode="auto">
          <a:xfrm>
            <a:off x="1854202" y="5949280"/>
            <a:ext cx="8491537" cy="861774"/>
          </a:xfrm>
          <a:prstGeom prst="rect">
            <a:avLst/>
          </a:prstGeom>
          <a:noFill/>
          <a:ln w="9525">
            <a:noFill/>
            <a:miter lim="800000"/>
            <a:headEnd/>
            <a:tailEnd/>
          </a:ln>
        </p:spPr>
        <p:txBody>
          <a:bodyPr wrap="square" anchor="b">
            <a:spAutoFit/>
          </a:bodyPr>
          <a:lstStyle/>
          <a:p>
            <a:r>
              <a:rPr lang="ru-RU" sz="1000" dirty="0">
                <a:solidFill>
                  <a:srgbClr val="616365"/>
                </a:solidFill>
                <a:latin typeface="Arial" pitchFamily="34" charset="0"/>
                <a:cs typeface="Arial" pitchFamily="34" charset="0"/>
              </a:rPr>
              <a:t>CBO</a:t>
            </a:r>
            <a:r>
              <a:rPr lang="en-US" sz="1000" dirty="0">
                <a:solidFill>
                  <a:srgbClr val="616365"/>
                </a:solidFill>
                <a:latin typeface="Arial" pitchFamily="34" charset="0"/>
                <a:cs typeface="Arial" pitchFamily="34" charset="0"/>
              </a:rPr>
              <a:t>, </a:t>
            </a:r>
            <a:r>
              <a:rPr lang="ru-RU" sz="1000" dirty="0">
                <a:solidFill>
                  <a:srgbClr val="616365"/>
                </a:solidFill>
                <a:latin typeface="Arial" pitchFamily="34" charset="0"/>
                <a:cs typeface="Arial" pitchFamily="34" charset="0"/>
              </a:rPr>
              <a:t>Congressional Budget Office; EGA</a:t>
            </a:r>
            <a:r>
              <a:rPr lang="en-US" sz="1000" dirty="0">
                <a:solidFill>
                  <a:srgbClr val="616365"/>
                </a:solidFill>
                <a:latin typeface="Arial" pitchFamily="34" charset="0"/>
                <a:cs typeface="Arial" pitchFamily="34" charset="0"/>
              </a:rPr>
              <a:t>, </a:t>
            </a:r>
            <a:r>
              <a:rPr lang="ru-RU" sz="1000" dirty="0">
                <a:solidFill>
                  <a:srgbClr val="616365"/>
                </a:solidFill>
                <a:latin typeface="Arial" pitchFamily="34" charset="0"/>
                <a:cs typeface="Arial" pitchFamily="34" charset="0"/>
              </a:rPr>
              <a:t>European Generic Medicines Association; PCMA</a:t>
            </a:r>
            <a:r>
              <a:rPr lang="en-US" sz="1000" dirty="0">
                <a:solidFill>
                  <a:srgbClr val="616365"/>
                </a:solidFill>
                <a:latin typeface="Arial" pitchFamily="34" charset="0"/>
                <a:cs typeface="Arial" pitchFamily="34" charset="0"/>
              </a:rPr>
              <a:t>, </a:t>
            </a:r>
            <a:r>
              <a:rPr lang="ru-RU" sz="1000" dirty="0">
                <a:solidFill>
                  <a:srgbClr val="616365"/>
                </a:solidFill>
                <a:latin typeface="Arial" pitchFamily="34" charset="0"/>
                <a:cs typeface="Arial" pitchFamily="34" charset="0"/>
              </a:rPr>
              <a:t>Pharmaceutical Care Management Association</a:t>
            </a:r>
            <a:r>
              <a:rPr lang="en-US" sz="1000" dirty="0">
                <a:solidFill>
                  <a:srgbClr val="616365"/>
                </a:solidFill>
                <a:latin typeface="Arial" pitchFamily="34" charset="0"/>
                <a:cs typeface="Arial" pitchFamily="34" charset="0"/>
              </a:rPr>
              <a:t>.</a:t>
            </a:r>
          </a:p>
          <a:p>
            <a:r>
              <a:rPr lang="en-US" sz="1000" dirty="0">
                <a:solidFill>
                  <a:srgbClr val="616365"/>
                </a:solidFill>
                <a:latin typeface="Arial" pitchFamily="34" charset="0"/>
                <a:cs typeface="Arial" pitchFamily="34" charset="0"/>
              </a:rPr>
              <a:t>1. Congressional Budget Office. S. 1695 - Biologics Price Competition and Innovation Act of 2007. June 25, 2008; 2. Engel and Novitt, LLP. Report to PCMA on Potential Medicare Savings. January 2, 2007; 3. European Generic Medicines Association. The Future of Pharmaceuticals: Generic Medicines Enhancing Pharmaceutical Competition and Ensuring Healthcare Sustainability. Brussels, Belgium: EGA; 2007; 4. Haustein R, et al. GaBI J. 2012;1(3-4):120-126.</a:t>
            </a:r>
          </a:p>
        </p:txBody>
      </p:sp>
    </p:spTree>
    <p:extLst>
      <p:ext uri="{BB962C8B-B14F-4D97-AF65-F5344CB8AC3E}">
        <p14:creationId xmlns:p14="http://schemas.microsoft.com/office/powerpoint/2010/main" val="3051587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graphicFrame>
        <p:nvGraphicFramePr>
          <p:cNvPr id="4" name="表格 4"/>
          <p:cNvGraphicFramePr>
            <a:graphicFrameLocks noGrp="1"/>
          </p:cNvGraphicFramePr>
          <p:nvPr/>
        </p:nvGraphicFramePr>
        <p:xfrm>
          <a:off x="1647827" y="1857375"/>
          <a:ext cx="8896343" cy="4371184"/>
        </p:xfrm>
        <a:graphic>
          <a:graphicData uri="http://schemas.openxmlformats.org/drawingml/2006/table">
            <a:tbl>
              <a:tblPr/>
              <a:tblGrid>
                <a:gridCol w="714522">
                  <a:extLst>
                    <a:ext uri="{9D8B030D-6E8A-4147-A177-3AD203B41FA5}">
                      <a16:colId xmlns:a16="http://schemas.microsoft.com/office/drawing/2014/main" val="20000"/>
                    </a:ext>
                  </a:extLst>
                </a:gridCol>
                <a:gridCol w="752326">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23875">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38175">
                  <a:extLst>
                    <a:ext uri="{9D8B030D-6E8A-4147-A177-3AD203B41FA5}">
                      <a16:colId xmlns:a16="http://schemas.microsoft.com/office/drawing/2014/main" val="20008"/>
                    </a:ext>
                  </a:extLst>
                </a:gridCol>
                <a:gridCol w="550764">
                  <a:extLst>
                    <a:ext uri="{9D8B030D-6E8A-4147-A177-3AD203B41FA5}">
                      <a16:colId xmlns:a16="http://schemas.microsoft.com/office/drawing/2014/main" val="20009"/>
                    </a:ext>
                  </a:extLst>
                </a:gridCol>
                <a:gridCol w="592235">
                  <a:extLst>
                    <a:ext uri="{9D8B030D-6E8A-4147-A177-3AD203B41FA5}">
                      <a16:colId xmlns:a16="http://schemas.microsoft.com/office/drawing/2014/main" val="20010"/>
                    </a:ext>
                  </a:extLst>
                </a:gridCol>
                <a:gridCol w="561975">
                  <a:extLst>
                    <a:ext uri="{9D8B030D-6E8A-4147-A177-3AD203B41FA5}">
                      <a16:colId xmlns:a16="http://schemas.microsoft.com/office/drawing/2014/main" val="20011"/>
                    </a:ext>
                  </a:extLst>
                </a:gridCol>
                <a:gridCol w="516370">
                  <a:extLst>
                    <a:ext uri="{9D8B030D-6E8A-4147-A177-3AD203B41FA5}">
                      <a16:colId xmlns:a16="http://schemas.microsoft.com/office/drawing/2014/main" val="20012"/>
                    </a:ext>
                  </a:extLst>
                </a:gridCol>
                <a:gridCol w="603822">
                  <a:extLst>
                    <a:ext uri="{9D8B030D-6E8A-4147-A177-3AD203B41FA5}">
                      <a16:colId xmlns:a16="http://schemas.microsoft.com/office/drawing/2014/main" val="20013"/>
                    </a:ext>
                  </a:extLst>
                </a:gridCol>
                <a:gridCol w="603829">
                  <a:extLst>
                    <a:ext uri="{9D8B030D-6E8A-4147-A177-3AD203B41FA5}">
                      <a16:colId xmlns:a16="http://schemas.microsoft.com/office/drawing/2014/main" val="20014"/>
                    </a:ext>
                  </a:extLst>
                </a:gridCol>
              </a:tblGrid>
              <a:tr h="584589">
                <a:tc rowSpan="2">
                  <a:txBody>
                    <a:bodyPr/>
                    <a:lstStyle/>
                    <a:p>
                      <a:pPr algn="ctr"/>
                      <a:r>
                        <a:rPr lang="en-US" altLang="zh-CN" sz="900" b="1" dirty="0">
                          <a:solidFill>
                            <a:srgbClr val="000000"/>
                          </a:solidFill>
                          <a:latin typeface="Tahoma" pitchFamily="18" charset="0"/>
                          <a:cs typeface="Tahoma" pitchFamily="18" charset="0"/>
                        </a:rPr>
                        <a:t>PRODOTTO</a:t>
                      </a:r>
                      <a:endParaRPr lang="zh-CN" altLang="en-US" sz="900" b="1" dirty="0">
                        <a:solidFill>
                          <a:srgbClr val="000000"/>
                        </a:solidFill>
                        <a:latin typeface="Tahoma" pitchFamily="18" charset="0"/>
                        <a:cs typeface="Tahoma" pitchFamily="18" charset="0"/>
                      </a:endParaRPr>
                    </a:p>
                  </a:txBody>
                  <a:tcPr>
                    <a:lnL w="0" cmpd="sng">
                      <a:solidFill>
                        <a:srgbClr val="FFFFFF"/>
                      </a:solidFill>
                      <a:prstDash val="solid"/>
                    </a:lnL>
                    <a:lnR w="1" cap="flat" cmpd="sng" algn="ctr">
                      <a:solidFill>
                        <a:srgbClr val="FFFFFF"/>
                      </a:solidFill>
                      <a:prstDash val="solid"/>
                      <a:round/>
                      <a:headEnd type="none" w="med" len="med"/>
                      <a:tailEnd type="none" w="med" len="med"/>
                    </a:lnR>
                    <a:lnT w="1" cmpd="sng">
                      <a:solidFill>
                        <a:srgbClr val="FFFFFF"/>
                      </a:solidFill>
                      <a:prstDash val="solid"/>
                    </a:lnT>
                    <a:lnB w="1" cap="flat" cmpd="sng" algn="ctr">
                      <a:solidFill>
                        <a:srgbClr val="FFFFFF"/>
                      </a:solidFill>
                      <a:prstDash val="solid"/>
                      <a:round/>
                      <a:headEnd type="none" w="med" len="med"/>
                      <a:tailEnd type="none" w="med" len="med"/>
                    </a:lnB>
                    <a:solidFill>
                      <a:srgbClr val="A9B4D7"/>
                    </a:solidFill>
                  </a:tcPr>
                </a:tc>
                <a:tc rowSpan="2">
                  <a:txBody>
                    <a:bodyPr/>
                    <a:lstStyle/>
                    <a:p>
                      <a:pPr algn="ctr"/>
                      <a:r>
                        <a:rPr lang="en-US" altLang="zh-CN" sz="900" b="1" dirty="0">
                          <a:solidFill>
                            <a:srgbClr val="000000"/>
                          </a:solidFill>
                          <a:latin typeface="Tahoma" pitchFamily="18" charset="0"/>
                          <a:cs typeface="Tahoma" pitchFamily="18" charset="0"/>
                        </a:rPr>
                        <a:t>Flusso</a:t>
                      </a:r>
                      <a:endParaRPr lang="zh-CN" altLang="en-US" sz="900" b="1" dirty="0">
                        <a:solidFill>
                          <a:srgbClr val="000000"/>
                        </a:solidFill>
                        <a:latin typeface="Tahoma" pitchFamily="18" charset="0"/>
                        <a:cs typeface="Tahoma" pitchFamily="18" charset="0"/>
                      </a:endParaRPr>
                    </a:p>
                    <a:p>
                      <a:pPr algn="ctr"/>
                      <a:r>
                        <a:rPr lang="en-US" altLang="zh-CN" sz="900" b="1" dirty="0">
                          <a:solidFill>
                            <a:srgbClr val="000000"/>
                          </a:solidFill>
                          <a:latin typeface="Tahoma" pitchFamily="18" charset="0"/>
                          <a:cs typeface="Tahoma" pitchFamily="18" charset="0"/>
                        </a:rPr>
                        <a:t>Tracciabilità</a:t>
                      </a:r>
                      <a:endParaRPr lang="zh-CN" altLang="en-US" sz="900" b="1" dirty="0">
                        <a:solidFill>
                          <a:srgbClr val="000000"/>
                        </a:solidFill>
                        <a:latin typeface="Tahoma" pitchFamily="18" charset="0"/>
                        <a:cs typeface="Tahoma" pitchFamily="18" charset="0"/>
                      </a:endParaRPr>
                    </a:p>
                    <a:p>
                      <a:pPr algn="l"/>
                      <a:r>
                        <a:rPr lang="en-US" altLang="zh-CN" sz="900" b="1" dirty="0">
                          <a:solidFill>
                            <a:srgbClr val="000000"/>
                          </a:solidFill>
                          <a:latin typeface="Tahoma" pitchFamily="18" charset="0"/>
                          <a:cs typeface="Tahoma" pitchFamily="18" charset="0"/>
                        </a:rPr>
                        <a:t>12mesi</a:t>
                      </a:r>
                      <a:endParaRPr lang="zh-CN" altLang="en-US" sz="900" b="1" dirty="0">
                        <a:solidFill>
                          <a:srgbClr val="000000"/>
                        </a:solidFill>
                        <a:latin typeface="Tahoma" pitchFamily="18" charset="0"/>
                        <a:cs typeface="Tahoma" pitchFamily="18" charset="0"/>
                      </a:endParaRPr>
                    </a:p>
                  </a:txBody>
                  <a:tcPr anchor="b">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gridSpan="3">
                  <a:txBody>
                    <a:bodyPr/>
                    <a:lstStyle/>
                    <a:p>
                      <a:pPr algn="l"/>
                      <a:r>
                        <a:rPr lang="en-US" altLang="zh-CN" sz="900" b="1" dirty="0">
                          <a:solidFill>
                            <a:srgbClr val="000000"/>
                          </a:solidFill>
                          <a:latin typeface="Tahoma" pitchFamily="18" charset="0"/>
                          <a:cs typeface="Tahoma" pitchFamily="18" charset="0"/>
                        </a:rPr>
                        <a:t>Fatturato</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gridSpan="3">
                  <a:txBody>
                    <a:bodyPr/>
                    <a:lstStyle/>
                    <a:p>
                      <a:pPr algn="l"/>
                      <a:r>
                        <a:rPr lang="en-US" altLang="zh-CN" sz="900" b="1" dirty="0">
                          <a:solidFill>
                            <a:srgbClr val="000000"/>
                          </a:solidFill>
                          <a:latin typeface="Tahoma" pitchFamily="18" charset="0"/>
                          <a:cs typeface="Tahoma" pitchFamily="18" charset="0"/>
                        </a:rPr>
                        <a:t>Previsionerisparmio</a:t>
                      </a:r>
                      <a:endParaRPr lang="zh-CN" altLang="en-US" sz="900" b="1" dirty="0">
                        <a:solidFill>
                          <a:srgbClr val="000000"/>
                        </a:solidFill>
                        <a:latin typeface="Tahoma" pitchFamily="18" charset="0"/>
                        <a:cs typeface="Tahoma" pitchFamily="18" charset="0"/>
                      </a:endParaRPr>
                    </a:p>
                    <a:p>
                      <a:pPr algn="l"/>
                      <a:r>
                        <a:rPr lang="en-US" altLang="zh-CN" sz="900" b="1" dirty="0">
                          <a:solidFill>
                            <a:srgbClr val="000000"/>
                          </a:solidFill>
                          <a:latin typeface="Tahoma" pitchFamily="18" charset="0"/>
                          <a:cs typeface="Tahoma" pitchFamily="18" charset="0"/>
                        </a:rPr>
                        <a:t>0,1</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gridSpan="3">
                  <a:txBody>
                    <a:bodyPr/>
                    <a:lstStyle/>
                    <a:p>
                      <a:pPr algn="l"/>
                      <a:r>
                        <a:rPr lang="en-US" altLang="zh-CN" sz="900" b="1" dirty="0">
                          <a:solidFill>
                            <a:srgbClr val="000000"/>
                          </a:solidFill>
                          <a:latin typeface="Tahoma" pitchFamily="18" charset="0"/>
                          <a:cs typeface="Tahoma" pitchFamily="18" charset="0"/>
                        </a:rPr>
                        <a:t>Previsionerisparmio</a:t>
                      </a:r>
                      <a:endParaRPr lang="zh-CN" altLang="en-US" sz="900" b="1" dirty="0">
                        <a:solidFill>
                          <a:srgbClr val="000000"/>
                        </a:solidFill>
                        <a:latin typeface="Tahoma" pitchFamily="18" charset="0"/>
                        <a:cs typeface="Tahoma" pitchFamily="18" charset="0"/>
                      </a:endParaRPr>
                    </a:p>
                    <a:p>
                      <a:pPr algn="l"/>
                      <a:r>
                        <a:rPr lang="en-US" altLang="zh-CN" sz="900" b="1" dirty="0">
                          <a:solidFill>
                            <a:srgbClr val="000000"/>
                          </a:solidFill>
                          <a:latin typeface="Tahoma" pitchFamily="18" charset="0"/>
                          <a:cs typeface="Tahoma" pitchFamily="18" charset="0"/>
                        </a:rPr>
                        <a:t>0,25</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rowSpan="2">
                  <a:txBody>
                    <a:bodyPr/>
                    <a:lstStyle/>
                    <a:p>
                      <a:pPr algn="ctr"/>
                      <a:r>
                        <a:rPr lang="en-US" altLang="zh-CN" sz="900" b="1" dirty="0">
                          <a:solidFill>
                            <a:srgbClr val="000000"/>
                          </a:solidFill>
                          <a:latin typeface="Tahoma" pitchFamily="18" charset="0"/>
                          <a:cs typeface="Tahoma" pitchFamily="18" charset="0"/>
                        </a:rPr>
                        <a:t>DM</a:t>
                      </a:r>
                      <a:endParaRPr lang="zh-CN" altLang="en-US" sz="900" b="1" dirty="0">
                        <a:solidFill>
                          <a:srgbClr val="000000"/>
                        </a:solidFill>
                        <a:latin typeface="Tahoma" pitchFamily="18" charset="0"/>
                        <a:cs typeface="Tahoma" pitchFamily="18" charset="0"/>
                      </a:endParaRPr>
                    </a:p>
                    <a:p>
                      <a:pPr algn="ctr"/>
                      <a:r>
                        <a:rPr lang="en-US" altLang="zh-CN" sz="900" b="1" dirty="0">
                          <a:solidFill>
                            <a:srgbClr val="000000"/>
                          </a:solidFill>
                          <a:latin typeface="Tahoma" pitchFamily="18" charset="0"/>
                          <a:cs typeface="Tahoma" pitchFamily="18" charset="0"/>
                        </a:rPr>
                        <a:t>Scaglioni</a:t>
                      </a:r>
                      <a:endParaRPr lang="zh-CN" altLang="en-US" sz="900" b="1" dirty="0">
                        <a:solidFill>
                          <a:srgbClr val="000000"/>
                        </a:solidFill>
                        <a:latin typeface="Tahoma" pitchFamily="18" charset="0"/>
                        <a:cs typeface="Tahoma" pitchFamily="18" charset="0"/>
                      </a:endParaRPr>
                    </a:p>
                  </a:txBody>
                  <a:tcPr anchor="b">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gridSpan="3">
                  <a:txBody>
                    <a:bodyPr/>
                    <a:lstStyle/>
                    <a:p>
                      <a:pPr algn="l"/>
                      <a:r>
                        <a:rPr lang="en-US" altLang="zh-CN" sz="900" b="1" dirty="0">
                          <a:solidFill>
                            <a:srgbClr val="000000"/>
                          </a:solidFill>
                          <a:latin typeface="Tahoma" pitchFamily="18" charset="0"/>
                          <a:cs typeface="Tahoma" pitchFamily="18" charset="0"/>
                        </a:rPr>
                        <a:t>Previsionerisparmio</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mpd="sng">
                      <a:solidFill>
                        <a:srgbClr val="FFFFFF"/>
                      </a:solidFill>
                      <a:prstDash val="soli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extLst>
                  <a:ext uri="{0D108BD9-81ED-4DB2-BD59-A6C34878D82A}">
                    <a16:rowId xmlns:a16="http://schemas.microsoft.com/office/drawing/2014/main" val="10000"/>
                  </a:ext>
                </a:extLst>
              </a:tr>
              <a:tr h="296698">
                <a:tc v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v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3anni</a:t>
                      </a:r>
                      <a:endParaRPr lang="zh-CN" altLang="en-US" sz="900" b="1" dirty="0">
                        <a:solidFill>
                          <a:srgbClr val="000000"/>
                        </a:solidFill>
                        <a:latin typeface="Tahoma" pitchFamily="18" charset="0"/>
                        <a:cs typeface="Tahoma" pitchFamily="18" charset="0"/>
                      </a:endParaRPr>
                    </a:p>
                  </a:txBody>
                  <a:tcPr anchor="ct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5anni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10anni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3anni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5anni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10anni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3anni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5anni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10anni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v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3anni</a:t>
                      </a:r>
                      <a:endParaRPr lang="zh-CN" altLang="en-US" sz="900" b="1" dirty="0">
                        <a:solidFill>
                          <a:srgbClr val="000000"/>
                        </a:solidFill>
                        <a:latin typeface="Tahoma" pitchFamily="18" charset="0"/>
                        <a:cs typeface="Tahoma" pitchFamily="18" charset="0"/>
                      </a:endParaRPr>
                    </a:p>
                  </a:txBody>
                  <a:tcPr anchor="ct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5anni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ahoma" pitchFamily="18" charset="0"/>
                          <a:cs typeface="Tahoma" pitchFamily="18" charset="0"/>
                        </a:rPr>
                        <a:t>10anni</a:t>
                      </a:r>
                      <a:endParaRPr lang="zh-CN" altLang="en-US" sz="900" b="1" dirty="0">
                        <a:solidFill>
                          <a:srgbClr val="000000"/>
                        </a:solidFill>
                        <a:latin typeface="Tahoma" pitchFamily="18" charset="0"/>
                        <a:cs typeface="Tahoma" pitchFamily="18" charset="0"/>
                      </a:endParaRPr>
                    </a:p>
                  </a:txBody>
                  <a:tcPr anchor="ct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extLst>
                  <a:ext uri="{0D108BD9-81ED-4DB2-BD59-A6C34878D82A}">
                    <a16:rowId xmlns:a16="http://schemas.microsoft.com/office/drawing/2014/main" val="10001"/>
                  </a:ext>
                </a:extLst>
              </a:tr>
              <a:tr h="723580">
                <a:tc>
                  <a:txBody>
                    <a:bodyPr/>
                    <a:lstStyle/>
                    <a:p>
                      <a:pPr algn="ctr"/>
                      <a:r>
                        <a:rPr lang="en-US" altLang="zh-CN" sz="900" dirty="0">
                          <a:solidFill>
                            <a:srgbClr val="000000"/>
                          </a:solidFill>
                          <a:latin typeface="Tahoma" pitchFamily="18" charset="0"/>
                          <a:cs typeface="Tahoma" pitchFamily="18" charset="0"/>
                        </a:rPr>
                        <a:t>adalimumab</a:t>
                      </a:r>
                      <a:endParaRPr lang="zh-CN" altLang="en-US" sz="900" dirty="0">
                        <a:solidFill>
                          <a:srgbClr val="000000"/>
                        </a:solidFill>
                        <a:latin typeface="Tahoma" pitchFamily="18" charset="0"/>
                        <a:cs typeface="Tahoma" pitchFamily="18" charset="0"/>
                      </a:endParaRPr>
                    </a:p>
                    <a:p>
                      <a:pPr algn="l"/>
                      <a:r>
                        <a:rPr lang="en-US" altLang="zh-CN" sz="600" dirty="0">
                          <a:solidFill>
                            <a:srgbClr val="000000"/>
                          </a:solidFill>
                          <a:latin typeface="Tahoma" pitchFamily="18" charset="0"/>
                          <a:cs typeface="Tahoma" pitchFamily="18" charset="0"/>
                        </a:rPr>
                        <a:t>®</a:t>
                      </a:r>
                      <a:endParaRPr lang="zh-CN" altLang="en-US" sz="600" dirty="0">
                        <a:solidFill>
                          <a:srgbClr val="000000"/>
                        </a:solidFill>
                        <a:latin typeface="Tahoma" pitchFamily="18" charset="0"/>
                        <a:cs typeface="Tahoma" pitchFamily="18" charset="0"/>
                      </a:endParaRPr>
                    </a:p>
                    <a:p>
                      <a:pPr algn="ctr"/>
                      <a:r>
                        <a:rPr lang="en-US" altLang="zh-CN" sz="900" dirty="0">
                          <a:solidFill>
                            <a:srgbClr val="000000"/>
                          </a:solidFill>
                          <a:latin typeface="Tahoma" pitchFamily="18" charset="0"/>
                          <a:cs typeface="Tahoma" pitchFamily="18" charset="0"/>
                        </a:rPr>
                        <a:t>Humira</a:t>
                      </a:r>
                      <a:endParaRPr lang="zh-CN" altLang="en-US" sz="900" dirty="0">
                        <a:solidFill>
                          <a:srgbClr val="000000"/>
                        </a:solidFill>
                        <a:latin typeface="Tahoma" pitchFamily="18" charset="0"/>
                        <a:cs typeface="Tahoma"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€285,0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€855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€1.425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€2.850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€85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€142</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€214</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€356</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€712</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ctr"/>
                      <a:r>
                        <a:rPr lang="en-US" altLang="zh-CN" sz="900" dirty="0">
                          <a:solidFill>
                            <a:srgbClr val="000000"/>
                          </a:solidFill>
                          <a:latin typeface="Tahoma" pitchFamily="18" charset="0"/>
                          <a:cs typeface="Tahoma" pitchFamily="18" charset="0"/>
                        </a:rPr>
                        <a:t>0,5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€427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€712</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€1.425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extLst>
                  <a:ext uri="{0D108BD9-81ED-4DB2-BD59-A6C34878D82A}">
                    <a16:rowId xmlns:a16="http://schemas.microsoft.com/office/drawing/2014/main" val="10002"/>
                  </a:ext>
                </a:extLst>
              </a:tr>
              <a:tr h="674313">
                <a:tc>
                  <a:txBody>
                    <a:bodyPr/>
                    <a:lstStyle/>
                    <a:p>
                      <a:pPr algn="ctr"/>
                      <a:r>
                        <a:rPr lang="en-US" altLang="zh-CN" sz="900" dirty="0">
                          <a:solidFill>
                            <a:srgbClr val="000000"/>
                          </a:solidFill>
                          <a:latin typeface="Tahoma" pitchFamily="18" charset="0"/>
                          <a:cs typeface="Tahoma" pitchFamily="18" charset="0"/>
                        </a:rPr>
                        <a:t>bevacizumab</a:t>
                      </a:r>
                      <a:endParaRPr lang="zh-CN" altLang="en-US" sz="900" dirty="0">
                        <a:solidFill>
                          <a:srgbClr val="000000"/>
                        </a:solidFill>
                        <a:latin typeface="Tahoma" pitchFamily="18" charset="0"/>
                        <a:cs typeface="Tahoma" pitchFamily="18" charset="0"/>
                      </a:endParaRPr>
                    </a:p>
                    <a:p>
                      <a:pPr algn="l"/>
                      <a:r>
                        <a:rPr lang="en-US" altLang="zh-CN" sz="600" dirty="0">
                          <a:solidFill>
                            <a:srgbClr val="000000"/>
                          </a:solidFill>
                          <a:latin typeface="Tahoma" pitchFamily="18" charset="0"/>
                          <a:cs typeface="Tahoma" pitchFamily="18" charset="0"/>
                        </a:rPr>
                        <a:t>®</a:t>
                      </a:r>
                      <a:endParaRPr lang="zh-CN" altLang="en-US" sz="600" dirty="0">
                        <a:solidFill>
                          <a:srgbClr val="000000"/>
                        </a:solidFill>
                        <a:latin typeface="Tahoma" pitchFamily="18" charset="0"/>
                        <a:cs typeface="Tahoma" pitchFamily="18" charset="0"/>
                      </a:endParaRPr>
                    </a:p>
                    <a:p>
                      <a:pPr algn="ctr"/>
                      <a:r>
                        <a:rPr lang="en-US" altLang="zh-CN" sz="900" dirty="0">
                          <a:solidFill>
                            <a:srgbClr val="000000"/>
                          </a:solidFill>
                          <a:latin typeface="Tahoma" pitchFamily="18" charset="0"/>
                          <a:cs typeface="Tahoma" pitchFamily="18" charset="0"/>
                        </a:rPr>
                        <a:t>Avastin</a:t>
                      </a:r>
                      <a:endParaRPr lang="zh-CN" altLang="en-US" sz="900" dirty="0">
                        <a:solidFill>
                          <a:srgbClr val="000000"/>
                        </a:solidFill>
                        <a:latin typeface="Tahoma" pitchFamily="18" charset="0"/>
                        <a:cs typeface="Tahoma"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€223,0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€669</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€1.115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gridSpan="2">
                  <a:txBody>
                    <a:bodyPr/>
                    <a:lstStyle/>
                    <a:p>
                      <a:pPr algn="l"/>
                      <a:r>
                        <a:rPr lang="en-US" altLang="zh-CN" sz="900" dirty="0">
                          <a:solidFill>
                            <a:srgbClr val="000000"/>
                          </a:solidFill>
                          <a:latin typeface="Tahoma" pitchFamily="18" charset="0"/>
                          <a:cs typeface="Tahoma" pitchFamily="18" charset="0"/>
                        </a:rPr>
                        <a:t>€2.230€67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€111</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€223</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€167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€279</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€557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ctr"/>
                      <a:r>
                        <a:rPr lang="en-US" altLang="zh-CN" sz="900" dirty="0">
                          <a:solidFill>
                            <a:srgbClr val="000000"/>
                          </a:solidFill>
                          <a:latin typeface="Tahoma" pitchFamily="18" charset="0"/>
                          <a:cs typeface="Tahoma" pitchFamily="18" charset="0"/>
                        </a:rPr>
                        <a:t>0,5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€334</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€557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€1.115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3"/>
                  </a:ext>
                </a:extLst>
              </a:tr>
              <a:tr h="741744">
                <a:tc>
                  <a:txBody>
                    <a:bodyPr/>
                    <a:lstStyle/>
                    <a:p>
                      <a:pPr algn="ctr"/>
                      <a:r>
                        <a:rPr lang="en-US" altLang="zh-CN" sz="900" dirty="0">
                          <a:solidFill>
                            <a:srgbClr val="000000"/>
                          </a:solidFill>
                          <a:latin typeface="Tahoma" pitchFamily="18" charset="0"/>
                          <a:cs typeface="Tahoma" pitchFamily="18" charset="0"/>
                        </a:rPr>
                        <a:t>trastuzumab</a:t>
                      </a:r>
                      <a:endParaRPr lang="zh-CN" altLang="en-US" sz="900" dirty="0">
                        <a:solidFill>
                          <a:srgbClr val="000000"/>
                        </a:solidFill>
                        <a:latin typeface="Tahoma" pitchFamily="18" charset="0"/>
                        <a:cs typeface="Tahoma" pitchFamily="18" charset="0"/>
                      </a:endParaRPr>
                    </a:p>
                    <a:p>
                      <a:pPr algn="l"/>
                      <a:r>
                        <a:rPr lang="en-US" altLang="zh-CN" sz="600" dirty="0">
                          <a:solidFill>
                            <a:srgbClr val="000000"/>
                          </a:solidFill>
                          <a:latin typeface="Tahoma" pitchFamily="18" charset="0"/>
                          <a:cs typeface="Tahoma" pitchFamily="18" charset="0"/>
                        </a:rPr>
                        <a:t>®</a:t>
                      </a:r>
                      <a:endParaRPr lang="zh-CN" altLang="en-US" sz="600" dirty="0">
                        <a:solidFill>
                          <a:srgbClr val="000000"/>
                        </a:solidFill>
                        <a:latin typeface="Tahoma" pitchFamily="18" charset="0"/>
                        <a:cs typeface="Tahoma" pitchFamily="18" charset="0"/>
                      </a:endParaRPr>
                    </a:p>
                    <a:p>
                      <a:pPr algn="ctr"/>
                      <a:r>
                        <a:rPr lang="en-US" altLang="zh-CN" sz="900" dirty="0">
                          <a:solidFill>
                            <a:srgbClr val="000000"/>
                          </a:solidFill>
                          <a:latin typeface="Tahoma" pitchFamily="18" charset="0"/>
                          <a:cs typeface="Tahoma" pitchFamily="18" charset="0"/>
                        </a:rPr>
                        <a:t>Herceptin</a:t>
                      </a:r>
                      <a:endParaRPr lang="zh-CN" altLang="en-US" sz="900" dirty="0">
                        <a:solidFill>
                          <a:srgbClr val="000000"/>
                        </a:solidFill>
                        <a:latin typeface="Tahoma" pitchFamily="18" charset="0"/>
                        <a:cs typeface="Tahoma"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€280,1</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€840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€1.400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€2.801</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€84</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€280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€210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€350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€700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ctr"/>
                      <a:r>
                        <a:rPr lang="en-US" altLang="zh-CN" sz="900" dirty="0">
                          <a:solidFill>
                            <a:srgbClr val="000000"/>
                          </a:solidFill>
                          <a:latin typeface="Tahoma" pitchFamily="18" charset="0"/>
                          <a:cs typeface="Tahoma" pitchFamily="18" charset="0"/>
                        </a:rPr>
                        <a:t>0,5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€420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€700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€1.400</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extLst>
                  <a:ext uri="{0D108BD9-81ED-4DB2-BD59-A6C34878D82A}">
                    <a16:rowId xmlns:a16="http://schemas.microsoft.com/office/drawing/2014/main" val="10004"/>
                  </a:ext>
                </a:extLst>
              </a:tr>
              <a:tr h="768719">
                <a:tc>
                  <a:txBody>
                    <a:bodyPr/>
                    <a:lstStyle/>
                    <a:p>
                      <a:pPr algn="ctr"/>
                      <a:r>
                        <a:rPr lang="en-US" altLang="zh-CN" sz="900" dirty="0">
                          <a:solidFill>
                            <a:srgbClr val="000000"/>
                          </a:solidFill>
                          <a:latin typeface="Tahoma" pitchFamily="18" charset="0"/>
                          <a:cs typeface="Tahoma" pitchFamily="18" charset="0"/>
                        </a:rPr>
                        <a:t>pegfilgrastim</a:t>
                      </a:r>
                      <a:endParaRPr lang="zh-CN" altLang="en-US" sz="900" dirty="0">
                        <a:solidFill>
                          <a:srgbClr val="000000"/>
                        </a:solidFill>
                        <a:latin typeface="Tahoma" pitchFamily="18" charset="0"/>
                        <a:cs typeface="Tahoma" pitchFamily="18" charset="0"/>
                      </a:endParaRPr>
                    </a:p>
                    <a:p>
                      <a:pPr algn="l"/>
                      <a:r>
                        <a:rPr lang="en-US" altLang="zh-CN" sz="600" dirty="0">
                          <a:solidFill>
                            <a:srgbClr val="000000"/>
                          </a:solidFill>
                          <a:latin typeface="Tahoma" pitchFamily="18" charset="0"/>
                          <a:cs typeface="Tahoma" pitchFamily="18" charset="0"/>
                        </a:rPr>
                        <a:t>®</a:t>
                      </a:r>
                      <a:endParaRPr lang="zh-CN" altLang="en-US" sz="600" dirty="0">
                        <a:solidFill>
                          <a:srgbClr val="000000"/>
                        </a:solidFill>
                        <a:latin typeface="Tahoma" pitchFamily="18" charset="0"/>
                        <a:cs typeface="Tahoma" pitchFamily="18" charset="0"/>
                      </a:endParaRPr>
                    </a:p>
                    <a:p>
                      <a:pPr algn="ctr"/>
                      <a:r>
                        <a:rPr lang="en-US" altLang="zh-CN" sz="900" dirty="0">
                          <a:solidFill>
                            <a:srgbClr val="000000"/>
                          </a:solidFill>
                          <a:latin typeface="Tahoma" pitchFamily="18" charset="0"/>
                          <a:cs typeface="Tahoma" pitchFamily="18" charset="0"/>
                        </a:rPr>
                        <a:t>Neulasta</a:t>
                      </a:r>
                      <a:endParaRPr lang="zh-CN" altLang="en-US" sz="900" dirty="0">
                        <a:solidFill>
                          <a:srgbClr val="000000"/>
                        </a:solidFill>
                        <a:latin typeface="Tahoma" pitchFamily="18" charset="0"/>
                        <a:cs typeface="Tahoma"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€27,7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DAE0EE"/>
                    </a:solidFill>
                  </a:tcPr>
                </a:tc>
                <a:tc>
                  <a:txBody>
                    <a:bodyPr/>
                    <a:lstStyle/>
                    <a:p>
                      <a:pPr algn="l"/>
                      <a:r>
                        <a:rPr lang="en-US" altLang="zh-CN" sz="900" dirty="0">
                          <a:solidFill>
                            <a:srgbClr val="000000"/>
                          </a:solidFill>
                          <a:latin typeface="Tahoma" pitchFamily="18" charset="0"/>
                          <a:cs typeface="Tahoma" pitchFamily="18" charset="0"/>
                        </a:rPr>
                        <a:t>€83</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€138</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gridSpan="2">
                  <a:txBody>
                    <a:bodyPr/>
                    <a:lstStyle/>
                    <a:p>
                      <a:pPr algn="l"/>
                      <a:r>
                        <a:rPr lang="en-US" altLang="zh-CN" sz="900" dirty="0">
                          <a:solidFill>
                            <a:srgbClr val="000000"/>
                          </a:solidFill>
                          <a:latin typeface="Tahoma" pitchFamily="18" charset="0"/>
                          <a:cs typeface="Tahoma" pitchFamily="18" charset="0"/>
                        </a:rPr>
                        <a:t>€277€8</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hMerge="1">
                  <a:txBody>
                    <a:bodyPr/>
                    <a:lstStyle/>
                    <a:p>
                      <a:endParaRPr lang="zh-CN" altLang="en-US" dirty="0"/>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€14</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€28</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€21</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€35</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€69</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ctr"/>
                      <a:r>
                        <a:rPr lang="en-US" altLang="zh-CN" sz="900" dirty="0">
                          <a:solidFill>
                            <a:srgbClr val="000000"/>
                          </a:solidFill>
                          <a:latin typeface="Tahoma" pitchFamily="18" charset="0"/>
                          <a:cs typeface="Tahoma" pitchFamily="18" charset="0"/>
                        </a:rPr>
                        <a:t>0,32</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€27</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€44</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tc>
                  <a:txBody>
                    <a:bodyPr/>
                    <a:lstStyle/>
                    <a:p>
                      <a:pPr algn="l"/>
                      <a:r>
                        <a:rPr lang="en-US" altLang="zh-CN" sz="900" dirty="0">
                          <a:solidFill>
                            <a:srgbClr val="000000"/>
                          </a:solidFill>
                          <a:latin typeface="Tahoma" pitchFamily="18" charset="0"/>
                          <a:cs typeface="Tahoma" pitchFamily="18" charset="0"/>
                        </a:rPr>
                        <a:t>€89</a:t>
                      </a:r>
                      <a:endParaRPr lang="zh-CN" altLang="en-US" sz="900" dirty="0">
                        <a:solidFill>
                          <a:srgbClr val="000000"/>
                        </a:solidFill>
                        <a:latin typeface="Tahoma" pitchFamily="18" charset="0"/>
                        <a:cs typeface="Tahoma"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5"/>
                  </a:ext>
                </a:extLst>
              </a:tr>
              <a:tr h="512479">
                <a:tc>
                  <a:txBody>
                    <a:bodyPr/>
                    <a:lstStyle/>
                    <a:p>
                      <a:pPr algn="ctr"/>
                      <a:r>
                        <a:rPr lang="en-US" altLang="zh-CN" sz="900" b="1" dirty="0">
                          <a:solidFill>
                            <a:srgbClr val="000000"/>
                          </a:solidFill>
                          <a:latin typeface="Tahoma" pitchFamily="18" charset="0"/>
                          <a:cs typeface="Tahoma" pitchFamily="18" charset="0"/>
                        </a:rPr>
                        <a:t>TOTALE</a:t>
                      </a:r>
                      <a:endParaRPr lang="zh-CN" altLang="en-US" sz="900" b="1" dirty="0">
                        <a:solidFill>
                          <a:srgbClr val="000000"/>
                        </a:solidFill>
                        <a:latin typeface="Tahoma" pitchFamily="18" charset="0"/>
                        <a:cs typeface="Tahoma" pitchFamily="18" charset="0"/>
                      </a:endParaRPr>
                    </a:p>
                  </a:txBody>
                  <a:tcPr>
                    <a:lnL w="0"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mpd="sng">
                      <a:solidFill>
                        <a:srgbClr val="FFFFFF"/>
                      </a:solidFill>
                      <a:prstDash val="soli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€816</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€2.447</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€4.078</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€8.157</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€245</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€408</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€816</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€612</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€1.020</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€2.039</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endParaRPr lang="zh-CN" altLang="en-US" dirty="0"/>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€1.209</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€2.014</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tc>
                  <a:txBody>
                    <a:bodyPr/>
                    <a:lstStyle/>
                    <a:p>
                      <a:pPr algn="l"/>
                      <a:r>
                        <a:rPr lang="en-US" altLang="zh-CN" sz="900" b="1" dirty="0">
                          <a:solidFill>
                            <a:srgbClr val="000000"/>
                          </a:solidFill>
                          <a:latin typeface="Times New Roman" pitchFamily="18" charset="0"/>
                          <a:cs typeface="Times New Roman" pitchFamily="18" charset="0"/>
                        </a:rPr>
                        <a:t>€4.029</a:t>
                      </a:r>
                      <a:endParaRPr lang="zh-CN" altLang="en-US" sz="900" b="1" dirty="0">
                        <a:solidFill>
                          <a:srgbClr val="000000"/>
                        </a:solidFill>
                        <a:latin typeface="Times New Roman" pitchFamily="18" charset="0"/>
                        <a:cs typeface="Times New Roman" pitchFamily="18" charset="0"/>
                      </a:endParaRPr>
                    </a:p>
                  </a:txBody>
                  <a:tcPr>
                    <a:lnL w="1" cap="flat" cmpd="sng" algn="ctr">
                      <a:solidFill>
                        <a:srgbClr val="FFFFFF"/>
                      </a:solidFill>
                      <a:prstDash val="solid"/>
                      <a:round/>
                      <a:headEnd type="none" w="med" len="med"/>
                      <a:tailEnd type="none" w="med" len="med"/>
                    </a:lnL>
                    <a:lnR w="1" cap="flat" cmpd="sng" algn="ctr">
                      <a:solidFill>
                        <a:srgbClr val="FFFFFF"/>
                      </a:solidFill>
                      <a:prstDash val="solid"/>
                      <a:round/>
                      <a:headEnd type="none" w="med" len="med"/>
                      <a:tailEnd type="none" w="med" len="med"/>
                    </a:lnR>
                    <a:lnT w="1" cap="flat" cmpd="sng" algn="ctr">
                      <a:solidFill>
                        <a:srgbClr val="FFFFFF"/>
                      </a:solidFill>
                      <a:prstDash val="solid"/>
                      <a:round/>
                      <a:headEnd type="none" w="med" len="med"/>
                      <a:tailEnd type="none" w="med" len="med"/>
                    </a:lnT>
                    <a:lnB w="1" cap="flat" cmpd="sng" algn="ctr">
                      <a:solidFill>
                        <a:srgbClr val="FFFFFF"/>
                      </a:solidFill>
                      <a:prstDash val="solid"/>
                      <a:round/>
                      <a:headEnd type="none" w="med" len="med"/>
                      <a:tailEnd type="none" w="med" len="med"/>
                    </a:lnB>
                    <a:solidFill>
                      <a:srgbClr val="A9B4D7"/>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4406900" y="965201"/>
            <a:ext cx="3068982" cy="329899"/>
          </a:xfrm>
          <a:prstGeom prst="rect">
            <a:avLst/>
          </a:prstGeom>
          <a:noFill/>
        </p:spPr>
        <p:txBody>
          <a:bodyPr wrap="none" lIns="0" tIns="0" rIns="0" rtlCol="0">
            <a:spAutoFit/>
          </a:bodyPr>
          <a:lstStyle/>
          <a:p>
            <a:pPr>
              <a:lnSpc>
                <a:spcPts val="2200"/>
              </a:lnSpc>
            </a:pPr>
            <a:r>
              <a:rPr lang="en-US" altLang="zh-CN" sz="2400" b="1" dirty="0">
                <a:solidFill>
                  <a:srgbClr val="0099FF"/>
                </a:solidFill>
                <a:latin typeface="Times New Roman" pitchFamily="18" charset="0"/>
                <a:cs typeface="Times New Roman" pitchFamily="18" charset="0"/>
              </a:rPr>
              <a:t>Previsione</a:t>
            </a:r>
            <a:r>
              <a:rPr lang="en-US" altLang="zh-CN" sz="2400" dirty="0">
                <a:solidFill>
                  <a:prstClr val="black"/>
                </a:solidFill>
                <a:latin typeface="Times New Roman" pitchFamily="18" charset="0"/>
                <a:cs typeface="Times New Roman" pitchFamily="18" charset="0"/>
              </a:rPr>
              <a:t> </a:t>
            </a:r>
            <a:r>
              <a:rPr lang="en-US" altLang="zh-CN" sz="2400" b="1" dirty="0">
                <a:solidFill>
                  <a:srgbClr val="0099FF"/>
                </a:solidFill>
                <a:latin typeface="Times New Roman" pitchFamily="18" charset="0"/>
                <a:cs typeface="Times New Roman" pitchFamily="18" charset="0"/>
              </a:rPr>
              <a:t>di</a:t>
            </a:r>
            <a:r>
              <a:rPr lang="en-US" altLang="zh-CN" sz="2400" dirty="0">
                <a:solidFill>
                  <a:prstClr val="black"/>
                </a:solidFill>
                <a:latin typeface="Times New Roman" pitchFamily="18" charset="0"/>
                <a:cs typeface="Times New Roman" pitchFamily="18" charset="0"/>
              </a:rPr>
              <a:t> </a:t>
            </a:r>
            <a:r>
              <a:rPr lang="en-US" altLang="zh-CN" sz="2400" b="1" dirty="0">
                <a:solidFill>
                  <a:srgbClr val="0099FF"/>
                </a:solidFill>
                <a:latin typeface="Times New Roman" pitchFamily="18" charset="0"/>
                <a:cs typeface="Times New Roman" pitchFamily="18" charset="0"/>
              </a:rPr>
              <a:t>risparmio</a:t>
            </a:r>
          </a:p>
        </p:txBody>
      </p:sp>
      <p:sp>
        <p:nvSpPr>
          <p:cNvPr id="3" name="TextBox 1"/>
          <p:cNvSpPr txBox="1"/>
          <p:nvPr/>
        </p:nvSpPr>
        <p:spPr>
          <a:xfrm>
            <a:off x="5270500" y="1308100"/>
            <a:ext cx="1636666" cy="279500"/>
          </a:xfrm>
          <a:prstGeom prst="rect">
            <a:avLst/>
          </a:prstGeom>
          <a:noFill/>
        </p:spPr>
        <p:txBody>
          <a:bodyPr wrap="none" lIns="0" tIns="0" rIns="0" rtlCol="0">
            <a:spAutoFit/>
          </a:bodyPr>
          <a:lstStyle/>
          <a:p>
            <a:pPr>
              <a:lnSpc>
                <a:spcPts val="1800"/>
              </a:lnSpc>
            </a:pPr>
            <a:r>
              <a:rPr lang="en-US" altLang="zh-CN" sz="2004" dirty="0">
                <a:solidFill>
                  <a:srgbClr val="0099FF"/>
                </a:solidFill>
                <a:latin typeface="Times New Roman" pitchFamily="18" charset="0"/>
                <a:cs typeface="Times New Roman" pitchFamily="18" charset="0"/>
              </a:rPr>
              <a:t>(in</a:t>
            </a:r>
            <a:r>
              <a:rPr lang="en-US" altLang="zh-CN" sz="2004" dirty="0">
                <a:solidFill>
                  <a:prstClr val="black"/>
                </a:solidFill>
                <a:latin typeface="Times New Roman" pitchFamily="18" charset="0"/>
                <a:cs typeface="Times New Roman" pitchFamily="18" charset="0"/>
              </a:rPr>
              <a:t> </a:t>
            </a:r>
            <a:r>
              <a:rPr lang="en-US" altLang="zh-CN" sz="2004" dirty="0">
                <a:solidFill>
                  <a:srgbClr val="0099FF"/>
                </a:solidFill>
                <a:latin typeface="Times New Roman" pitchFamily="18" charset="0"/>
                <a:cs typeface="Times New Roman" pitchFamily="18" charset="0"/>
              </a:rPr>
              <a:t>milioni</a:t>
            </a:r>
            <a:r>
              <a:rPr lang="en-US" altLang="zh-CN" sz="2004" dirty="0">
                <a:solidFill>
                  <a:prstClr val="black"/>
                </a:solidFill>
                <a:latin typeface="Times New Roman" pitchFamily="18" charset="0"/>
                <a:cs typeface="Times New Roman" pitchFamily="18" charset="0"/>
              </a:rPr>
              <a:t> </a:t>
            </a:r>
            <a:r>
              <a:rPr lang="en-US" altLang="zh-CN" sz="2004" dirty="0">
                <a:solidFill>
                  <a:srgbClr val="0099FF"/>
                </a:solidFill>
                <a:latin typeface="Times New Roman" pitchFamily="18" charset="0"/>
                <a:cs typeface="Times New Roman" pitchFamily="18" charset="0"/>
              </a:rPr>
              <a:t>di</a:t>
            </a:r>
            <a:r>
              <a:rPr lang="en-US" altLang="zh-CN" sz="2004" dirty="0">
                <a:solidFill>
                  <a:prstClr val="black"/>
                </a:solidFill>
                <a:latin typeface="Times New Roman" pitchFamily="18" charset="0"/>
                <a:cs typeface="Times New Roman" pitchFamily="18" charset="0"/>
              </a:rPr>
              <a:t> </a:t>
            </a:r>
            <a:r>
              <a:rPr lang="en-US" altLang="zh-CN" sz="2004" dirty="0">
                <a:solidFill>
                  <a:srgbClr val="0099FF"/>
                </a:solidFill>
                <a:latin typeface="Times New Roman" pitchFamily="18" charset="0"/>
                <a:cs typeface="Times New Roman" pitchFamily="18" charset="0"/>
              </a:rPr>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2726648" y="3196515"/>
            <a:ext cx="6149483" cy="36004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733554" y="3645024"/>
            <a:ext cx="8754934" cy="1872209"/>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a:stretch>
            <a:fillRect/>
          </a:stretch>
        </p:blipFill>
        <p:spPr bwMode="auto">
          <a:xfrm>
            <a:off x="2577457" y="518407"/>
            <a:ext cx="7067128" cy="253409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523113" y="1001933"/>
            <a:ext cx="2941651" cy="371019"/>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861134" y="572160"/>
            <a:ext cx="6225337" cy="2232248"/>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383238" y="1025588"/>
            <a:ext cx="3425523" cy="43204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919536" y="3789040"/>
            <a:ext cx="8557761" cy="157504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861134" y="3314700"/>
            <a:ext cx="6331210" cy="330324"/>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1" y="1"/>
            <a:ext cx="3347864" cy="1200459"/>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135563" y="1412781"/>
            <a:ext cx="7616621" cy="57911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080123" y="2420889"/>
            <a:ext cx="8276432" cy="4032447"/>
          </a:xfrm>
          <a:prstGeom prst="rect">
            <a:avLst/>
          </a:prstGeom>
          <a:noFill/>
          <a:ln w="9525">
            <a:noFill/>
            <a:miter lim="800000"/>
            <a:headEnd/>
            <a:tailEnd/>
          </a:ln>
        </p:spPr>
      </p:pic>
      <p:sp>
        <p:nvSpPr>
          <p:cNvPr id="8" name="CasellaDiTesto 7"/>
          <p:cNvSpPr txBox="1"/>
          <p:nvPr/>
        </p:nvSpPr>
        <p:spPr>
          <a:xfrm>
            <a:off x="4871864" y="1916832"/>
            <a:ext cx="2454518" cy="369332"/>
          </a:xfrm>
          <a:prstGeom prst="rect">
            <a:avLst/>
          </a:prstGeom>
          <a:noFill/>
        </p:spPr>
        <p:txBody>
          <a:bodyPr wrap="none" rtlCol="0">
            <a:spAutoFit/>
          </a:bodyPr>
          <a:lstStyle/>
          <a:p>
            <a:r>
              <a:rPr lang="it-IT" b="1" dirty="0">
                <a:latin typeface="Arial" pitchFamily="34" charset="0"/>
                <a:cs typeface="Arial" pitchFamily="34" charset="0"/>
              </a:rPr>
              <a:t>Le  Regioni devono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1" y="1"/>
            <a:ext cx="3347864" cy="1200459"/>
          </a:xfrm>
          <a:prstGeom prst="rect">
            <a:avLst/>
          </a:prstGeom>
          <a:noFill/>
          <a:ln w="9525">
            <a:noFill/>
            <a:miter lim="800000"/>
            <a:headEnd/>
            <a:tailEnd/>
          </a:ln>
        </p:spPr>
      </p:pic>
      <p:sp>
        <p:nvSpPr>
          <p:cNvPr id="6" name="Rettangolo 5"/>
          <p:cNvSpPr/>
          <p:nvPr/>
        </p:nvSpPr>
        <p:spPr>
          <a:xfrm>
            <a:off x="1199456" y="2420888"/>
            <a:ext cx="10153126" cy="2585323"/>
          </a:xfrm>
          <a:prstGeom prst="rect">
            <a:avLst/>
          </a:prstGeom>
        </p:spPr>
        <p:txBody>
          <a:bodyPr wrap="square">
            <a:spAutoFit/>
          </a:bodyPr>
          <a:lstStyle/>
          <a:p>
            <a:r>
              <a:rPr lang="it-IT" dirty="0">
                <a:latin typeface="Arial" pitchFamily="34" charset="0"/>
                <a:cs typeface="Arial" pitchFamily="34" charset="0"/>
              </a:rPr>
              <a:t>Il Consiglio di Stato ha ravvisato l’imprescindibile necessità del riconoscimento di</a:t>
            </a:r>
          </a:p>
          <a:p>
            <a:r>
              <a:rPr lang="it-IT" dirty="0">
                <a:latin typeface="Arial" pitchFamily="34" charset="0"/>
                <a:cs typeface="Arial" pitchFamily="34" charset="0"/>
              </a:rPr>
              <a:t>equivalenza terapeutica da parte dell’AIFA, e la conseguente illegittimità dei provvedimenti regionali adottati in carenza di tale previa valutazione.29 Il Consiglio di Stato, infatti, ha indicato un punto di equilibrio tra le differenti esigenze di salvaguardia dei livelli essenziali di assistenza sull’intero nazionale e di contenimento della spesa farmaceutica nella previsione che – qualora non ritenga di poter utilizzare il farmaco </a:t>
            </a:r>
            <a:r>
              <a:rPr lang="it-IT" dirty="0" err="1">
                <a:latin typeface="Arial" pitchFamily="34" charset="0"/>
                <a:cs typeface="Arial" pitchFamily="34" charset="0"/>
              </a:rPr>
              <a:t>biosimilare</a:t>
            </a:r>
            <a:r>
              <a:rPr lang="it-IT" dirty="0">
                <a:latin typeface="Arial" pitchFamily="34" charset="0"/>
                <a:cs typeface="Arial" pitchFamily="34" charset="0"/>
              </a:rPr>
              <a:t> o biologico al costo di terapia più basso rispetto al costo di terapia di altro farmaco </a:t>
            </a:r>
            <a:r>
              <a:rPr lang="it-IT" dirty="0" err="1">
                <a:latin typeface="Arial" pitchFamily="34" charset="0"/>
                <a:cs typeface="Arial" pitchFamily="34" charset="0"/>
              </a:rPr>
              <a:t>biosimilare</a:t>
            </a:r>
            <a:r>
              <a:rPr lang="it-IT" dirty="0">
                <a:latin typeface="Arial" pitchFamily="34" charset="0"/>
                <a:cs typeface="Arial" pitchFamily="34" charset="0"/>
              </a:rPr>
              <a:t> o biologico – il medico sia tenuto a motivare la scelta terapeutica, con specifica relazione indirizzata alla</a:t>
            </a:r>
          </a:p>
          <a:p>
            <a:r>
              <a:rPr lang="it-IT" dirty="0">
                <a:latin typeface="Arial" pitchFamily="34" charset="0"/>
                <a:cs typeface="Arial" pitchFamily="34" charset="0"/>
              </a:rPr>
              <a:t>direzione sanitaria di appartenenza e di competenza territoriale dell’assistito.30</a:t>
            </a:r>
          </a:p>
        </p:txBody>
      </p:sp>
      <p:sp>
        <p:nvSpPr>
          <p:cNvPr id="7" name="Rettangolo 6"/>
          <p:cNvSpPr/>
          <p:nvPr/>
        </p:nvSpPr>
        <p:spPr>
          <a:xfrm>
            <a:off x="3863752" y="1772816"/>
            <a:ext cx="4984988" cy="369332"/>
          </a:xfrm>
          <a:prstGeom prst="rect">
            <a:avLst/>
          </a:prstGeom>
        </p:spPr>
        <p:txBody>
          <a:bodyPr wrap="square">
            <a:spAutoFit/>
          </a:bodyPr>
          <a:lstStyle/>
          <a:p>
            <a:r>
              <a:rPr lang="it-IT" b="1" dirty="0">
                <a:solidFill>
                  <a:srgbClr val="0070C0"/>
                </a:solidFill>
                <a:latin typeface="Arial" pitchFamily="34" charset="0"/>
                <a:cs typeface="Arial" pitchFamily="34" charset="0"/>
              </a:rPr>
              <a:t>Le raccomandazioni e i vincoli prescrittivi</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62374" y="1351070"/>
            <a:ext cx="8280920" cy="3960440"/>
          </a:xfrm>
        </p:spPr>
        <p:txBody>
          <a:bodyPr>
            <a:noAutofit/>
          </a:bodyPr>
          <a:lstStyle/>
          <a:p>
            <a:pPr>
              <a:lnSpc>
                <a:spcPct val="150000"/>
              </a:lnSpc>
              <a:buNone/>
            </a:pPr>
            <a:r>
              <a:rPr lang="it-IT" sz="2800" b="1" dirty="0">
                <a:latin typeface="Arial" pitchFamily="34" charset="0"/>
                <a:cs typeface="Arial" pitchFamily="34" charset="0"/>
              </a:rPr>
              <a:t>    Dando per accertato il valore dei </a:t>
            </a:r>
            <a:r>
              <a:rPr lang="it-IT" sz="2800" b="1" dirty="0" err="1">
                <a:latin typeface="Arial" pitchFamily="34" charset="0"/>
                <a:cs typeface="Arial" pitchFamily="34" charset="0"/>
              </a:rPr>
              <a:t>biosimilari</a:t>
            </a:r>
            <a:r>
              <a:rPr lang="it-IT" sz="2800" b="1" dirty="0">
                <a:latin typeface="Arial" pitchFamily="34" charset="0"/>
                <a:cs typeface="Arial" pitchFamily="34" charset="0"/>
              </a:rPr>
              <a:t> in oncologia tutti i Sistemi Sanitari ne sostengono la utilizzazione soprattutto per una possibilità di un riutilizzo delle risorse per le nuove terapie innovative ( es. immunoterapia)</a:t>
            </a:r>
          </a:p>
        </p:txBody>
      </p:sp>
      <p:sp>
        <p:nvSpPr>
          <p:cNvPr id="4" name="Titolo 1"/>
          <p:cNvSpPr>
            <a:spLocks noGrp="1"/>
          </p:cNvSpPr>
          <p:nvPr>
            <p:ph type="title"/>
          </p:nvPr>
        </p:nvSpPr>
        <p:spPr>
          <a:xfrm>
            <a:off x="1981200" y="188640"/>
            <a:ext cx="8229600" cy="1143000"/>
          </a:xfrm>
        </p:spPr>
        <p:txBody>
          <a:bodyPr>
            <a:normAutofit/>
          </a:bodyPr>
          <a:lstStyle/>
          <a:p>
            <a:r>
              <a:rPr lang="it-IT" sz="4000" b="1" dirty="0">
                <a:solidFill>
                  <a:srgbClr val="FF0000"/>
                </a:solidFill>
                <a:latin typeface="Arial" pitchFamily="34" charset="0"/>
                <a:cs typeface="Arial" pitchFamily="34" charset="0"/>
              </a:rPr>
              <a:t>Statement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711624" y="764704"/>
            <a:ext cx="6090439" cy="4704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775520" y="620688"/>
            <a:ext cx="8333946" cy="48965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44624"/>
            <a:ext cx="8229600" cy="1143000"/>
          </a:xfrm>
        </p:spPr>
        <p:txBody>
          <a:bodyPr>
            <a:normAutofit/>
          </a:bodyPr>
          <a:lstStyle/>
          <a:p>
            <a:r>
              <a:rPr lang="it-IT" sz="4000" b="1" dirty="0">
                <a:solidFill>
                  <a:srgbClr val="FF0000"/>
                </a:solidFill>
                <a:latin typeface="Arial" pitchFamily="34" charset="0"/>
                <a:cs typeface="Arial" pitchFamily="34" charset="0"/>
              </a:rPr>
              <a:t>Sviluppo dei </a:t>
            </a:r>
            <a:r>
              <a:rPr lang="it-IT" sz="4000" b="1" dirty="0" err="1">
                <a:solidFill>
                  <a:srgbClr val="FF0000"/>
                </a:solidFill>
                <a:latin typeface="Arial" pitchFamily="34" charset="0"/>
                <a:cs typeface="Arial" pitchFamily="34" charset="0"/>
              </a:rPr>
              <a:t>biosimilari</a:t>
            </a:r>
            <a:endParaRPr lang="it-IT" sz="4000" b="1" dirty="0">
              <a:solidFill>
                <a:srgbClr val="FF0000"/>
              </a:solidFill>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78243" y="1196752"/>
            <a:ext cx="7628870" cy="4896544"/>
          </a:xfrm>
          <a:prstGeom prst="rect">
            <a:avLst/>
          </a:prstGeom>
          <a:noFill/>
          <a:ln w="9525">
            <a:noFill/>
            <a:miter lim="800000"/>
            <a:headEnd/>
            <a:tailEnd/>
          </a:ln>
        </p:spPr>
      </p:pic>
      <p:sp>
        <p:nvSpPr>
          <p:cNvPr id="5" name="CasellaDiTesto 4"/>
          <p:cNvSpPr txBox="1"/>
          <p:nvPr/>
        </p:nvSpPr>
        <p:spPr>
          <a:xfrm>
            <a:off x="6456044" y="6453336"/>
            <a:ext cx="4180375" cy="369332"/>
          </a:xfrm>
          <a:prstGeom prst="rect">
            <a:avLst/>
          </a:prstGeom>
          <a:noFill/>
        </p:spPr>
        <p:txBody>
          <a:bodyPr wrap="none" rtlCol="0">
            <a:spAutoFit/>
          </a:bodyPr>
          <a:lstStyle/>
          <a:p>
            <a:r>
              <a:rPr lang="it-IT" dirty="0" err="1"/>
              <a:t>Fumikata</a:t>
            </a:r>
            <a:r>
              <a:rPr lang="it-IT" dirty="0"/>
              <a:t> </a:t>
            </a:r>
            <a:r>
              <a:rPr lang="it-IT" dirty="0" err="1"/>
              <a:t>Hara</a:t>
            </a:r>
            <a:r>
              <a:rPr lang="it-IT" dirty="0"/>
              <a:t> </a:t>
            </a:r>
            <a:r>
              <a:rPr lang="it-IT" dirty="0" err="1"/>
              <a:t>et</a:t>
            </a:r>
            <a:r>
              <a:rPr lang="it-IT" dirty="0"/>
              <a:t> al. Future </a:t>
            </a:r>
            <a:r>
              <a:rPr lang="it-IT" dirty="0" err="1"/>
              <a:t>Oncology</a:t>
            </a:r>
            <a:r>
              <a:rPr lang="it-IT" dirty="0"/>
              <a:t>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3071664" y="548680"/>
            <a:ext cx="5301270" cy="511294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1921230" y="909608"/>
            <a:ext cx="8480001" cy="46805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2854526" y="404664"/>
            <a:ext cx="5813949" cy="53285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96" y="2"/>
            <a:ext cx="1187623" cy="84849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207568" y="620688"/>
            <a:ext cx="7344816" cy="489654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
            <a:ext cx="1187623" cy="84849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545094" y="2204864"/>
            <a:ext cx="5054962" cy="2808312"/>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6744073" y="2613790"/>
            <a:ext cx="3719162" cy="2008891"/>
          </a:xfrm>
          <a:prstGeom prst="rect">
            <a:avLst/>
          </a:prstGeom>
          <a:noFill/>
          <a:ln w="9525">
            <a:noFill/>
            <a:miter lim="800000"/>
            <a:headEnd/>
            <a:tailEnd/>
          </a:ln>
        </p:spPr>
      </p:pic>
      <p:sp>
        <p:nvSpPr>
          <p:cNvPr id="6" name="CasellaDiTesto 5"/>
          <p:cNvSpPr txBox="1"/>
          <p:nvPr/>
        </p:nvSpPr>
        <p:spPr>
          <a:xfrm>
            <a:off x="4727848" y="836712"/>
            <a:ext cx="2776722" cy="707886"/>
          </a:xfrm>
          <a:prstGeom prst="rect">
            <a:avLst/>
          </a:prstGeom>
          <a:noFill/>
        </p:spPr>
        <p:txBody>
          <a:bodyPr wrap="none" rtlCol="0">
            <a:spAutoFit/>
          </a:bodyPr>
          <a:lstStyle/>
          <a:p>
            <a:r>
              <a:rPr lang="it-IT" sz="4000" b="1" dirty="0">
                <a:solidFill>
                  <a:srgbClr val="FF0000"/>
                </a:solidFill>
                <a:latin typeface="Arial" pitchFamily="34" charset="0"/>
                <a:cs typeface="Arial" pitchFamily="34" charset="0"/>
              </a:rPr>
              <a:t>Definizioni</a:t>
            </a:r>
            <a:endParaRPr lang="it-IT" b="1" dirty="0">
              <a:solidFill>
                <a:srgbClr val="FF00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74638"/>
            <a:ext cx="9144000" cy="1143000"/>
          </a:xfrm>
        </p:spPr>
        <p:txBody>
          <a:bodyPr>
            <a:normAutofit/>
          </a:bodyPr>
          <a:lstStyle/>
          <a:p>
            <a:r>
              <a:rPr lang="it-IT" sz="4000" b="1" dirty="0">
                <a:solidFill>
                  <a:srgbClr val="FF0000"/>
                </a:solidFill>
                <a:latin typeface="Arial" pitchFamily="34" charset="0"/>
                <a:cs typeface="Arial" pitchFamily="34" charset="0"/>
              </a:rPr>
              <a:t>Cosa pensi nei </a:t>
            </a:r>
            <a:r>
              <a:rPr lang="it-IT" sz="4000" b="1" dirty="0" err="1">
                <a:solidFill>
                  <a:srgbClr val="FF0000"/>
                </a:solidFill>
                <a:latin typeface="Arial" pitchFamily="34" charset="0"/>
                <a:cs typeface="Arial" pitchFamily="34" charset="0"/>
              </a:rPr>
              <a:t>biosimilari</a:t>
            </a:r>
            <a:r>
              <a:rPr lang="it-IT" sz="4000" b="1" dirty="0">
                <a:solidFill>
                  <a:srgbClr val="FF0000"/>
                </a:solidFill>
                <a:latin typeface="Arial" pitchFamily="34" charset="0"/>
                <a:cs typeface="Arial" pitchFamily="34" charset="0"/>
              </a:rPr>
              <a:t>?</a:t>
            </a:r>
          </a:p>
        </p:txBody>
      </p:sp>
      <p:sp>
        <p:nvSpPr>
          <p:cNvPr id="3" name="Segnaposto contenuto 2"/>
          <p:cNvSpPr>
            <a:spLocks noGrp="1"/>
          </p:cNvSpPr>
          <p:nvPr>
            <p:ph idx="1"/>
          </p:nvPr>
        </p:nvSpPr>
        <p:spPr>
          <a:xfrm>
            <a:off x="1919536" y="2060848"/>
            <a:ext cx="8136904" cy="3556988"/>
          </a:xfrm>
        </p:spPr>
        <p:txBody>
          <a:bodyPr>
            <a:normAutofit/>
          </a:bodyPr>
          <a:lstStyle/>
          <a:p>
            <a:pPr marL="514350" indent="-514350">
              <a:buFont typeface="+mj-lt"/>
              <a:buAutoNum type="arabicPeriod"/>
            </a:pPr>
            <a:r>
              <a:rPr lang="it-IT" sz="2800" b="1" dirty="0">
                <a:latin typeface="Arial" pitchFamily="34" charset="0"/>
                <a:cs typeface="Arial" pitchFamily="34" charset="0"/>
              </a:rPr>
              <a:t>Funzionano in modo differente dall’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a:p>
            <a:pPr marL="514350" indent="-514350">
              <a:buFont typeface="+mj-lt"/>
              <a:buAutoNum type="arabicPeriod"/>
            </a:pPr>
            <a:r>
              <a:rPr lang="it-IT" sz="2800" b="1" dirty="0">
                <a:latin typeface="Arial" pitchFamily="34" charset="0"/>
                <a:cs typeface="Arial" pitchFamily="34" charset="0"/>
              </a:rPr>
              <a:t>Possono avere una </a:t>
            </a:r>
            <a:r>
              <a:rPr lang="it-IT" sz="2800" b="1" dirty="0" err="1">
                <a:latin typeface="Arial" pitchFamily="34" charset="0"/>
                <a:cs typeface="Arial" pitchFamily="34" charset="0"/>
              </a:rPr>
              <a:t>immunogenicità</a:t>
            </a:r>
            <a:r>
              <a:rPr lang="it-IT" sz="2800" b="1" dirty="0">
                <a:latin typeface="Arial" pitchFamily="34" charset="0"/>
                <a:cs typeface="Arial" pitchFamily="34" charset="0"/>
              </a:rPr>
              <a:t> diversa dall’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a:p>
            <a:pPr marL="514350" indent="-514350">
              <a:buFont typeface="+mj-lt"/>
              <a:buAutoNum type="arabicPeriod"/>
            </a:pPr>
            <a:r>
              <a:rPr lang="it-IT" sz="2800" b="1" dirty="0">
                <a:latin typeface="Arial" pitchFamily="34" charset="0"/>
                <a:cs typeface="Arial" pitchFamily="34" charset="0"/>
              </a:rPr>
              <a:t>Sono economicamente vantaggiosi? </a:t>
            </a:r>
          </a:p>
          <a:p>
            <a:pPr marL="514350" indent="-514350">
              <a:buFont typeface="+mj-lt"/>
              <a:buAutoNum type="arabicPeriod"/>
            </a:pPr>
            <a:r>
              <a:rPr lang="it-IT" sz="2800" b="1" dirty="0">
                <a:latin typeface="Arial" pitchFamily="34" charset="0"/>
                <a:cs typeface="Arial" pitchFamily="34" charset="0"/>
              </a:rPr>
              <a:t>Avranno indicazioni più ampie dell’</a:t>
            </a:r>
            <a:r>
              <a:rPr lang="it-IT" sz="2800" b="1" dirty="0" err="1">
                <a:latin typeface="Arial" pitchFamily="34" charset="0"/>
                <a:cs typeface="Arial" pitchFamily="34" charset="0"/>
              </a:rPr>
              <a:t>originator</a:t>
            </a:r>
            <a:r>
              <a:rPr lang="it-IT" sz="2800" b="1" dirty="0">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23592" y="2276872"/>
            <a:ext cx="6840760" cy="2836912"/>
          </a:xfrm>
        </p:spPr>
        <p:txBody>
          <a:bodyPr>
            <a:normAutofit lnSpcReduction="10000"/>
          </a:bodyPr>
          <a:lstStyle/>
          <a:p>
            <a:pPr algn="ctr">
              <a:buNone/>
            </a:pPr>
            <a:r>
              <a:rPr lang="it-IT" dirty="0"/>
              <a:t>    EMA garantisce i </a:t>
            </a:r>
            <a:r>
              <a:rPr lang="it-IT" dirty="0" err="1"/>
              <a:t>biosimilari</a:t>
            </a:r>
            <a:r>
              <a:rPr lang="it-IT" dirty="0"/>
              <a:t> in base a</a:t>
            </a:r>
          </a:p>
          <a:p>
            <a:pPr algn="ctr">
              <a:buNone/>
            </a:pPr>
            <a:r>
              <a:rPr lang="it-IT" dirty="0"/>
              <a:t> </a:t>
            </a:r>
          </a:p>
          <a:p>
            <a:r>
              <a:rPr lang="it-IT" dirty="0"/>
              <a:t>attività biologica </a:t>
            </a:r>
          </a:p>
          <a:p>
            <a:r>
              <a:rPr lang="it-IT" dirty="0"/>
              <a:t>Sicurezza</a:t>
            </a:r>
          </a:p>
          <a:p>
            <a:r>
              <a:rPr lang="it-IT" dirty="0"/>
              <a:t>efficacia</a:t>
            </a:r>
          </a:p>
          <a:p>
            <a:endParaRPr lang="it-IT" dirty="0"/>
          </a:p>
        </p:txBody>
      </p:sp>
      <p:sp>
        <p:nvSpPr>
          <p:cNvPr id="4"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Statement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Workshop 1</a:t>
            </a:r>
          </a:p>
        </p:txBody>
      </p:sp>
      <p:sp>
        <p:nvSpPr>
          <p:cNvPr id="3" name="Segnaposto contenuto 2"/>
          <p:cNvSpPr>
            <a:spLocks noGrp="1"/>
          </p:cNvSpPr>
          <p:nvPr>
            <p:ph idx="1"/>
          </p:nvPr>
        </p:nvSpPr>
        <p:spPr>
          <a:xfrm>
            <a:off x="1981200" y="2464296"/>
            <a:ext cx="8229600" cy="2404864"/>
          </a:xfrm>
        </p:spPr>
        <p:txBody>
          <a:bodyPr>
            <a:normAutofit fontScale="85000" lnSpcReduction="20000"/>
          </a:bodyPr>
          <a:lstStyle/>
          <a:p>
            <a:pPr algn="ctr"/>
            <a:r>
              <a:rPr lang="it-IT" sz="3600" b="1" dirty="0">
                <a:solidFill>
                  <a:schemeClr val="bg1">
                    <a:lumMod val="75000"/>
                  </a:schemeClr>
                </a:solidFill>
              </a:rPr>
              <a:t>Linee guida EMA</a:t>
            </a:r>
          </a:p>
          <a:p>
            <a:pPr algn="ctr"/>
            <a:r>
              <a:rPr lang="it-IT" sz="3600" b="1" dirty="0"/>
              <a:t>Studi </a:t>
            </a:r>
            <a:r>
              <a:rPr lang="it-IT" sz="3600" b="1" dirty="0" err="1"/>
              <a:t>Preclinici</a:t>
            </a:r>
            <a:endParaRPr lang="it-IT" sz="3600" b="1" dirty="0"/>
          </a:p>
          <a:p>
            <a:pPr algn="ctr"/>
            <a:r>
              <a:rPr lang="it-IT" sz="3600" b="1" dirty="0">
                <a:solidFill>
                  <a:schemeClr val="bg1">
                    <a:lumMod val="75000"/>
                  </a:schemeClr>
                </a:solidFill>
              </a:rPr>
              <a:t>Studi clinici farmacocinetica e farmacodinamica</a:t>
            </a:r>
          </a:p>
          <a:p>
            <a:pPr algn="ctr"/>
            <a:r>
              <a:rPr lang="it-IT" sz="3600" b="1" dirty="0">
                <a:solidFill>
                  <a:schemeClr val="bg1">
                    <a:lumMod val="75000"/>
                  </a:schemeClr>
                </a:solidFill>
              </a:rPr>
              <a:t>Studi clinici di non inferiorità</a:t>
            </a:r>
            <a:endParaRPr lang="it-IT" sz="2400" dirty="0">
              <a:solidFill>
                <a:schemeClr val="bg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769"/>
            <a:ext cx="3529209" cy="206161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09413" y="1030039"/>
            <a:ext cx="6271975" cy="403244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6016714" y="764705"/>
            <a:ext cx="1857375" cy="1809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932278" y="1772816"/>
            <a:ext cx="8302264" cy="404043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916691" y="1"/>
            <a:ext cx="7701002" cy="167568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703122" y="6560394"/>
            <a:ext cx="1857375" cy="1809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16691" y="1"/>
            <a:ext cx="7701002" cy="16756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8703122" y="6560394"/>
            <a:ext cx="1857375" cy="180975"/>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4" cstate="print"/>
          <a:srcRect/>
          <a:stretch>
            <a:fillRect/>
          </a:stretch>
        </p:blipFill>
        <p:spPr bwMode="auto">
          <a:xfrm>
            <a:off x="1888788" y="1484784"/>
            <a:ext cx="8573752" cy="410445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16691" y="1"/>
            <a:ext cx="7701002" cy="16756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9665873" y="5157192"/>
            <a:ext cx="1857375" cy="180975"/>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4" cstate="print"/>
          <a:srcRect/>
          <a:stretch>
            <a:fillRect/>
          </a:stretch>
        </p:blipFill>
        <p:spPr bwMode="auto">
          <a:xfrm>
            <a:off x="2207568" y="1593752"/>
            <a:ext cx="7239430" cy="403244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16691" y="1"/>
            <a:ext cx="7701002" cy="167568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9703816" y="5343059"/>
            <a:ext cx="1857375" cy="180975"/>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4" cstate="print"/>
          <a:srcRect/>
          <a:stretch>
            <a:fillRect/>
          </a:stretch>
        </p:blipFill>
        <p:spPr bwMode="auto">
          <a:xfrm>
            <a:off x="1559496" y="1556792"/>
            <a:ext cx="8286857" cy="388997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506804"/>
            <a:ext cx="9143999" cy="588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a:solidFill>
                  <a:srgbClr val="FF0000"/>
                </a:solidFill>
                <a:latin typeface="Arial" pitchFamily="34" charset="0"/>
                <a:cs typeface="Arial" pitchFamily="34" charset="0"/>
              </a:rPr>
              <a:t>Overview of trastuzumab biosimilars Registrative Studies</a:t>
            </a:r>
            <a:endParaRPr lang="en-US" sz="2400" b="1" dirty="0">
              <a:solidFill>
                <a:srgbClr val="FF00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8932655"/>
              </p:ext>
            </p:extLst>
          </p:nvPr>
        </p:nvGraphicFramePr>
        <p:xfrm>
          <a:off x="2567608" y="1095356"/>
          <a:ext cx="6483068" cy="4661169"/>
        </p:xfrm>
        <a:graphic>
          <a:graphicData uri="http://schemas.openxmlformats.org/drawingml/2006/table">
            <a:tbl>
              <a:tblPr firstRow="1" bandRow="1">
                <a:tableStyleId>{00A15C55-8517-42AA-B614-E9B94910E393}</a:tableStyleId>
              </a:tblPr>
              <a:tblGrid>
                <a:gridCol w="945991">
                  <a:extLst>
                    <a:ext uri="{9D8B030D-6E8A-4147-A177-3AD203B41FA5}">
                      <a16:colId xmlns:a16="http://schemas.microsoft.com/office/drawing/2014/main" val="20000"/>
                    </a:ext>
                  </a:extLst>
                </a:gridCol>
                <a:gridCol w="1180317">
                  <a:extLst>
                    <a:ext uri="{9D8B030D-6E8A-4147-A177-3AD203B41FA5}">
                      <a16:colId xmlns:a16="http://schemas.microsoft.com/office/drawing/2014/main" val="20001"/>
                    </a:ext>
                  </a:extLst>
                </a:gridCol>
                <a:gridCol w="1787834">
                  <a:extLst>
                    <a:ext uri="{9D8B030D-6E8A-4147-A177-3AD203B41FA5}">
                      <a16:colId xmlns:a16="http://schemas.microsoft.com/office/drawing/2014/main" val="20002"/>
                    </a:ext>
                  </a:extLst>
                </a:gridCol>
                <a:gridCol w="1850424">
                  <a:extLst>
                    <a:ext uri="{9D8B030D-6E8A-4147-A177-3AD203B41FA5}">
                      <a16:colId xmlns:a16="http://schemas.microsoft.com/office/drawing/2014/main" val="20003"/>
                    </a:ext>
                  </a:extLst>
                </a:gridCol>
                <a:gridCol w="718502">
                  <a:extLst>
                    <a:ext uri="{9D8B030D-6E8A-4147-A177-3AD203B41FA5}">
                      <a16:colId xmlns:a16="http://schemas.microsoft.com/office/drawing/2014/main" val="20004"/>
                    </a:ext>
                  </a:extLst>
                </a:gridCol>
              </a:tblGrid>
              <a:tr h="526261">
                <a:tc>
                  <a:txBody>
                    <a:bodyPr/>
                    <a:lstStyle/>
                    <a:p>
                      <a:r>
                        <a:rPr lang="it-IT" sz="1200" dirty="0" err="1"/>
                        <a:t>Biosimilar</a:t>
                      </a:r>
                      <a:endParaRPr lang="it-IT" sz="1200" dirty="0"/>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it-IT" sz="1200" dirty="0"/>
                        <a:t>Company </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it-IT" sz="1200" dirty="0"/>
                        <a:t>Trial </a:t>
                      </a:r>
                      <a:r>
                        <a:rPr lang="it-IT" sz="1200" dirty="0" err="1"/>
                        <a:t>popolation</a:t>
                      </a:r>
                      <a:endParaRPr lang="it-IT" sz="1200" dirty="0"/>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Primary endpoint</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err="1">
                          <a:solidFill>
                            <a:schemeClr val="lt1"/>
                          </a:solidFill>
                          <a:latin typeface="+mn-lt"/>
                          <a:ea typeface="+mn-ea"/>
                          <a:cs typeface="+mn-cs"/>
                        </a:rPr>
                        <a:t>Patients</a:t>
                      </a:r>
                      <a:endParaRPr lang="it-IT" sz="1200" b="1" kern="1200" dirty="0">
                        <a:solidFill>
                          <a:schemeClr val="lt1"/>
                        </a:solidFill>
                        <a:latin typeface="+mn-lt"/>
                        <a:ea typeface="+mn-ea"/>
                        <a:cs typeface="+mn-cs"/>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76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latin typeface="+mj-lt"/>
                        </a:rPr>
                        <a:t>SB3</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b="1" dirty="0">
                          <a:latin typeface="+mj-lt"/>
                        </a:rPr>
                        <a:t>MSD/Samsung</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Early breast cancer (</a:t>
                      </a:r>
                      <a:r>
                        <a:rPr lang="it-IT" sz="1100" dirty="0" err="1">
                          <a:latin typeface="+mj-lt"/>
                        </a:rPr>
                        <a:t>neoadjuvant</a:t>
                      </a:r>
                      <a:r>
                        <a:rPr lang="it-IT" sz="1100" baseline="0" dirty="0">
                          <a:latin typeface="+mj-lt"/>
                        </a:rPr>
                        <a:t> &amp; </a:t>
                      </a:r>
                      <a:r>
                        <a:rPr lang="it-IT" sz="1100" baseline="0" dirty="0" err="1">
                          <a:latin typeface="+mj-lt"/>
                        </a:rPr>
                        <a:t>adiuvant</a:t>
                      </a:r>
                      <a:r>
                        <a:rPr lang="it-IT" sz="1100" baseline="0" dirty="0">
                          <a:latin typeface="+mj-lt"/>
                        </a:rPr>
                        <a:t>)</a:t>
                      </a:r>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pCR (week 24) </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kern="1200" baseline="0" dirty="0">
                          <a:solidFill>
                            <a:schemeClr val="dk1"/>
                          </a:solidFill>
                          <a:latin typeface="+mn-lt"/>
                          <a:ea typeface="+mn-ea"/>
                          <a:cs typeface="+mn-cs"/>
                        </a:rPr>
                        <a:t>Pharmacokinetics(Phase I)</a:t>
                      </a:r>
                      <a:endParaRPr lang="it-IT" sz="1100" kern="1200" dirty="0">
                        <a:solidFill>
                          <a:schemeClr val="dk1"/>
                        </a:solidFill>
                        <a:latin typeface="+mn-lt"/>
                        <a:ea typeface="+mn-ea"/>
                        <a:cs typeface="+mn-cs"/>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806</a:t>
                      </a:r>
                    </a:p>
                    <a:p>
                      <a:r>
                        <a:rPr lang="it-IT" sz="1100" dirty="0">
                          <a:latin typeface="+mj-lt"/>
                        </a:rPr>
                        <a:t>108</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latin typeface="+mj-lt"/>
                        </a:rPr>
                        <a:t>MYL-1401O</a:t>
                      </a:r>
                    </a:p>
                    <a:p>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b="1" dirty="0">
                          <a:latin typeface="+mj-lt"/>
                        </a:rPr>
                        <a:t>MYLAN/ BIOCON</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err="1">
                          <a:latin typeface="+mj-lt"/>
                        </a:rPr>
                        <a:t>Metastatic</a:t>
                      </a:r>
                      <a:r>
                        <a:rPr lang="it-IT" sz="1100" dirty="0">
                          <a:latin typeface="+mj-lt"/>
                        </a:rPr>
                        <a:t> breast cancer</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ORR</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600</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614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latin typeface="+mj-lt"/>
                        </a:rPr>
                        <a:t>CT</a:t>
                      </a:r>
                    </a:p>
                    <a:p>
                      <a:endParaRPr lang="it-IT" sz="1100" dirty="0">
                        <a:latin typeface="+mj-lt"/>
                      </a:endParaRP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it-IT" sz="1100" b="1" dirty="0">
                          <a:latin typeface="+mj-lt"/>
                        </a:rPr>
                        <a:t>CELLTRION/ MUNDIPHARMA</a:t>
                      </a: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mj-lt"/>
                        </a:rPr>
                        <a:t>Metastatic</a:t>
                      </a:r>
                      <a:r>
                        <a:rPr lang="it-IT" sz="1100" dirty="0">
                          <a:latin typeface="+mj-lt"/>
                        </a:rPr>
                        <a:t> breast cancer</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ORR (</a:t>
                      </a:r>
                      <a:r>
                        <a:rPr lang="it-IT" sz="1100" dirty="0" err="1">
                          <a:latin typeface="+mj-lt"/>
                        </a:rPr>
                        <a:t>six</a:t>
                      </a:r>
                      <a:r>
                        <a:rPr lang="it-IT" sz="1100" dirty="0">
                          <a:latin typeface="+mj-lt"/>
                        </a:rPr>
                        <a:t> </a:t>
                      </a:r>
                      <a:r>
                        <a:rPr lang="it-IT" sz="1100" dirty="0" err="1">
                          <a:latin typeface="+mj-lt"/>
                        </a:rPr>
                        <a:t>months</a:t>
                      </a:r>
                      <a:r>
                        <a:rPr lang="it-IT" sz="1100" dirty="0">
                          <a:latin typeface="+mj-lt"/>
                        </a:rPr>
                        <a:t>)</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it-IT" sz="1100" dirty="0">
                        <a:latin typeface="+mj-lt"/>
                      </a:endParaRPr>
                    </a:p>
                    <a:p>
                      <a:r>
                        <a:rPr lang="it-IT" sz="1100" dirty="0">
                          <a:latin typeface="+mj-lt"/>
                        </a:rPr>
                        <a:t>562</a:t>
                      </a: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6141">
                <a:tc vMerge="1">
                  <a:txBody>
                    <a:bodyPr/>
                    <a:lstStyle/>
                    <a:p>
                      <a:endParaRPr lang="it-IT"/>
                    </a:p>
                  </a:txBody>
                  <a:tcPr/>
                </a:tc>
                <a:tc vMerge="1">
                  <a:txBody>
                    <a:bodyPr/>
                    <a:lstStyle/>
                    <a:p>
                      <a:endParaRPr lang="it-IT"/>
                    </a:p>
                  </a:txBody>
                  <a:tcPr/>
                </a:tc>
                <a:tc>
                  <a:txBody>
                    <a:bodyPr/>
                    <a:lstStyle/>
                    <a:p>
                      <a:r>
                        <a:rPr lang="it-IT" sz="1100" dirty="0" err="1">
                          <a:latin typeface="+mj-lt"/>
                        </a:rPr>
                        <a:t>Neoadjuvant</a:t>
                      </a:r>
                      <a:r>
                        <a:rPr lang="it-IT" sz="1100" dirty="0">
                          <a:latin typeface="+mj-lt"/>
                        </a:rPr>
                        <a:t> breast cancer</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mj-lt"/>
                        </a:rPr>
                        <a:t>pCR</a:t>
                      </a:r>
                      <a:r>
                        <a:rPr lang="it-IT" sz="1100" dirty="0">
                          <a:latin typeface="+mj-lt"/>
                        </a:rPr>
                        <a:t> up to 30 weeks</a:t>
                      </a:r>
                    </a:p>
                    <a:p>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it-IT"/>
                    </a:p>
                  </a:txBody>
                  <a:tcPr/>
                </a:tc>
                <a:extLst>
                  <a:ext uri="{0D108BD9-81ED-4DB2-BD59-A6C34878D82A}">
                    <a16:rowId xmlns:a16="http://schemas.microsoft.com/office/drawing/2014/main" val="10004"/>
                  </a:ext>
                </a:extLst>
              </a:tr>
              <a:tr h="676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solidFill>
                            <a:srgbClr val="000000"/>
                          </a:solidFill>
                          <a:latin typeface="+mj-lt"/>
                        </a:rPr>
                        <a:t>ABP90</a:t>
                      </a:r>
                      <a:endParaRPr lang="it-IT" sz="1100" dirty="0">
                        <a:latin typeface="+mj-lt"/>
                      </a:endParaRPr>
                    </a:p>
                    <a:p>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b="1" dirty="0">
                          <a:latin typeface="+mj-lt"/>
                        </a:rPr>
                        <a:t>AMGEN</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latin typeface="+mj-lt"/>
                        </a:rPr>
                        <a:t>Early breast cancer (</a:t>
                      </a:r>
                      <a:r>
                        <a:rPr lang="it-IT" sz="1100" dirty="0" err="1">
                          <a:latin typeface="+mj-lt"/>
                        </a:rPr>
                        <a:t>neoadjuvant</a:t>
                      </a:r>
                      <a:r>
                        <a:rPr lang="it-IT" sz="1100" baseline="0" dirty="0">
                          <a:latin typeface="+mj-lt"/>
                        </a:rPr>
                        <a:t> &amp; </a:t>
                      </a:r>
                      <a:r>
                        <a:rPr lang="it-IT" sz="1100" baseline="0" dirty="0" err="1">
                          <a:latin typeface="+mj-lt"/>
                        </a:rPr>
                        <a:t>adiuvant</a:t>
                      </a:r>
                      <a:r>
                        <a:rPr lang="it-IT" sz="1100" baseline="0" dirty="0">
                          <a:latin typeface="+mj-lt"/>
                        </a:rPr>
                        <a:t>)</a:t>
                      </a:r>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mj-lt"/>
                        </a:rPr>
                        <a:t>tpCR</a:t>
                      </a:r>
                      <a:r>
                        <a:rPr lang="it-IT" sz="1100" dirty="0">
                          <a:latin typeface="+mj-lt"/>
                        </a:rPr>
                        <a:t> (3-7 weeks)</a:t>
                      </a:r>
                    </a:p>
                    <a:p>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827</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614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latin typeface="+mj-lt"/>
                        </a:rPr>
                        <a:t>PF-05280014</a:t>
                      </a:r>
                    </a:p>
                    <a:p>
                      <a:endParaRPr lang="it-IT" sz="1100" dirty="0">
                        <a:latin typeface="+mj-lt"/>
                      </a:endParaRP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it-IT" sz="1100" b="1" dirty="0">
                          <a:latin typeface="+mj-lt"/>
                        </a:rPr>
                        <a:t>PFIZER</a:t>
                      </a: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mj-lt"/>
                        </a:rPr>
                        <a:t>Metastatic</a:t>
                      </a:r>
                      <a:r>
                        <a:rPr lang="it-IT" sz="1100" dirty="0">
                          <a:latin typeface="+mj-lt"/>
                        </a:rPr>
                        <a:t> breast cancer</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a:latin typeface="+mj-lt"/>
                        </a:rPr>
                        <a:t>ORR (week 25); CR or PR (week 25)</a:t>
                      </a: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it-IT" sz="1100" dirty="0">
                        <a:latin typeface="+mj-lt"/>
                      </a:endParaRPr>
                    </a:p>
                    <a:p>
                      <a:endParaRPr lang="it-IT" sz="1100" dirty="0">
                        <a:latin typeface="+mj-lt"/>
                      </a:endParaRPr>
                    </a:p>
                    <a:p>
                      <a:r>
                        <a:rPr lang="it-IT" sz="1100" dirty="0">
                          <a:latin typeface="+mj-lt"/>
                        </a:rPr>
                        <a:t>226</a:t>
                      </a:r>
                    </a:p>
                  </a:txBody>
                  <a:tcPr marL="74782" marR="74782" marT="37391" marB="373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77102">
                <a:tc vMerge="1">
                  <a:txBody>
                    <a:bodyPr/>
                    <a:lstStyle/>
                    <a:p>
                      <a:endParaRPr lang="it-IT"/>
                    </a:p>
                  </a:txBody>
                  <a:tcPr/>
                </a:tc>
                <a:tc vMerge="1">
                  <a:txBody>
                    <a:bodyPr/>
                    <a:lstStyle/>
                    <a:p>
                      <a:endParaRPr lang="it-IT"/>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err="1">
                          <a:latin typeface="+mj-lt"/>
                        </a:rPr>
                        <a:t>Neoadjuvant</a:t>
                      </a:r>
                      <a:r>
                        <a:rPr lang="it-IT" sz="1100" dirty="0">
                          <a:latin typeface="+mj-lt"/>
                        </a:rPr>
                        <a:t> breast cancer</a:t>
                      </a:r>
                    </a:p>
                    <a:p>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100" dirty="0" err="1">
                          <a:latin typeface="+mj-lt"/>
                        </a:rPr>
                        <a:t>Bioequivalence</a:t>
                      </a:r>
                      <a:r>
                        <a:rPr lang="it-IT" sz="1100" baseline="0" dirty="0">
                          <a:latin typeface="+mj-lt"/>
                        </a:rPr>
                        <a:t> to </a:t>
                      </a:r>
                      <a:r>
                        <a:rPr lang="it-IT" sz="1100" baseline="0" dirty="0" err="1">
                          <a:latin typeface="+mj-lt"/>
                        </a:rPr>
                        <a:t>original</a:t>
                      </a:r>
                      <a:r>
                        <a:rPr lang="it-IT" sz="1100" baseline="0" dirty="0">
                          <a:latin typeface="+mj-lt"/>
                        </a:rPr>
                        <a:t> trastuzumab </a:t>
                      </a:r>
                      <a:r>
                        <a:rPr lang="it-IT" sz="1100" baseline="0" dirty="0" err="1">
                          <a:latin typeface="+mj-lt"/>
                        </a:rPr>
                        <a:t>demonstrated</a:t>
                      </a:r>
                      <a:r>
                        <a:rPr lang="it-IT" sz="1100" baseline="0" dirty="0">
                          <a:latin typeface="+mj-lt"/>
                        </a:rPr>
                        <a:t> </a:t>
                      </a:r>
                      <a:r>
                        <a:rPr lang="it-IT" sz="1100" baseline="0" dirty="0" err="1">
                          <a:latin typeface="+mj-lt"/>
                        </a:rPr>
                        <a:t>through</a:t>
                      </a:r>
                      <a:r>
                        <a:rPr lang="it-IT" sz="1100" baseline="0" dirty="0">
                          <a:latin typeface="+mj-lt"/>
                        </a:rPr>
                        <a:t> </a:t>
                      </a:r>
                      <a:r>
                        <a:rPr lang="it-IT" sz="1100" baseline="0" dirty="0" err="1">
                          <a:latin typeface="+mj-lt"/>
                        </a:rPr>
                        <a:t>pharmacokinetics</a:t>
                      </a:r>
                      <a:endParaRPr lang="it-IT" sz="1100" dirty="0">
                        <a:latin typeface="+mj-lt"/>
                      </a:endParaRPr>
                    </a:p>
                  </a:txBody>
                  <a:tcPr marL="66827" marR="66827" marT="37590" marB="375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it-IT"/>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409928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Placeholder 12"/>
          <p:cNvSpPr txBox="1">
            <a:spLocks noGrp="1"/>
          </p:cNvSpPr>
          <p:nvPr>
            <p:ph type="body" sz="quarter" idx="1"/>
          </p:nvPr>
        </p:nvSpPr>
        <p:spPr>
          <a:xfrm>
            <a:off x="6384032" y="5619688"/>
            <a:ext cx="8640765" cy="336551"/>
          </a:xfrm>
          <a:prstGeom prst="rect">
            <a:avLst/>
          </a:prstGeom>
        </p:spPr>
        <p:txBody>
          <a:bodyPr>
            <a:normAutofit/>
          </a:bodyPr>
          <a:lstStyle/>
          <a:p>
            <a:pPr defTabSz="685800">
              <a:defRPr sz="825"/>
            </a:pPr>
            <a:r>
              <a:rPr dirty="0"/>
              <a:t>1. Yin D, et al. Br J </a:t>
            </a:r>
            <a:r>
              <a:rPr dirty="0" err="1"/>
              <a:t>Clin</a:t>
            </a:r>
            <a:r>
              <a:rPr dirty="0"/>
              <a:t> </a:t>
            </a:r>
            <a:r>
              <a:rPr dirty="0" err="1"/>
              <a:t>Pharmacol</a:t>
            </a:r>
            <a:r>
              <a:rPr dirty="0"/>
              <a:t> 2014;78:1281–9;</a:t>
            </a:r>
            <a:r>
              <a:rPr lang="it-IT" dirty="0"/>
              <a:t>; </a:t>
            </a:r>
            <a:r>
              <a:rPr dirty="0"/>
              <a:t>2. Pivot X, et al. </a:t>
            </a:r>
            <a:r>
              <a:rPr dirty="0" err="1"/>
              <a:t>Clin</a:t>
            </a:r>
            <a:r>
              <a:rPr dirty="0"/>
              <a:t> </a:t>
            </a:r>
            <a:r>
              <a:rPr dirty="0" err="1"/>
              <a:t>Ther</a:t>
            </a:r>
            <a:r>
              <a:rPr dirty="0"/>
              <a:t> 2016;38:1665–1673.e3</a:t>
            </a:r>
          </a:p>
        </p:txBody>
      </p:sp>
      <p:sp>
        <p:nvSpPr>
          <p:cNvPr id="211" name="Title 11"/>
          <p:cNvSpPr txBox="1">
            <a:spLocks noGrp="1"/>
          </p:cNvSpPr>
          <p:nvPr>
            <p:ph type="title"/>
          </p:nvPr>
        </p:nvSpPr>
        <p:spPr>
          <a:xfrm>
            <a:off x="1415480" y="-27384"/>
            <a:ext cx="9144000" cy="1354147"/>
          </a:xfrm>
          <a:prstGeom prst="rect">
            <a:avLst/>
          </a:prstGeom>
        </p:spPr>
        <p:txBody>
          <a:bodyPr>
            <a:normAutofit/>
          </a:bodyPr>
          <a:lstStyle/>
          <a:p>
            <a:r>
              <a:rPr sz="2000" b="1" dirty="0">
                <a:solidFill>
                  <a:srgbClr val="FF0000"/>
                </a:solidFill>
                <a:latin typeface="Arial" pitchFamily="34" charset="0"/>
                <a:cs typeface="Arial" pitchFamily="34" charset="0"/>
              </a:rPr>
              <a:t>Phase 1 PK studies of </a:t>
            </a:r>
            <a:r>
              <a:rPr sz="2000" b="1" dirty="0" err="1">
                <a:solidFill>
                  <a:srgbClr val="FF0000"/>
                </a:solidFill>
                <a:latin typeface="Arial" pitchFamily="34" charset="0"/>
                <a:cs typeface="Arial" pitchFamily="34" charset="0"/>
              </a:rPr>
              <a:t>trastuzumab</a:t>
            </a:r>
            <a:r>
              <a:rPr sz="2000" b="1" dirty="0">
                <a:solidFill>
                  <a:srgbClr val="FF0000"/>
                </a:solidFill>
                <a:latin typeface="Arial" pitchFamily="34" charset="0"/>
                <a:cs typeface="Arial" pitchFamily="34" charset="0"/>
              </a:rPr>
              <a:t> </a:t>
            </a:r>
            <a:r>
              <a:rPr sz="2000" b="1" dirty="0" err="1">
                <a:solidFill>
                  <a:srgbClr val="FF0000"/>
                </a:solidFill>
                <a:latin typeface="Arial" pitchFamily="34" charset="0"/>
                <a:cs typeface="Arial" pitchFamily="34" charset="0"/>
              </a:rPr>
              <a:t>biosimilars</a:t>
            </a:r>
            <a:r>
              <a:rPr sz="2000" b="1" dirty="0">
                <a:solidFill>
                  <a:srgbClr val="FF0000"/>
                </a:solidFill>
                <a:latin typeface="Arial" pitchFamily="34" charset="0"/>
                <a:cs typeface="Arial" pitchFamily="34" charset="0"/>
              </a:rPr>
              <a:t> in healthy volunteers</a:t>
            </a:r>
          </a:p>
        </p:txBody>
      </p:sp>
      <p:grpSp>
        <p:nvGrpSpPr>
          <p:cNvPr id="2" name="Gruppo 1">
            <a:extLst>
              <a:ext uri="{FF2B5EF4-FFF2-40B4-BE49-F238E27FC236}">
                <a16:creationId xmlns:a16="http://schemas.microsoft.com/office/drawing/2014/main" id="{F3E72DCF-5F94-4A76-AAD9-AE9ACF544732}"/>
              </a:ext>
            </a:extLst>
          </p:cNvPr>
          <p:cNvGrpSpPr/>
          <p:nvPr/>
        </p:nvGrpSpPr>
        <p:grpSpPr>
          <a:xfrm>
            <a:off x="1682623" y="1070036"/>
            <a:ext cx="7581729" cy="4371102"/>
            <a:chOff x="1682623" y="1469534"/>
            <a:chExt cx="8778383" cy="5061010"/>
          </a:xfrm>
        </p:grpSpPr>
        <p:pic>
          <p:nvPicPr>
            <p:cNvPr id="206" name="Image 2" descr="Image 2"/>
            <p:cNvPicPr>
              <a:picLocks noChangeAspect="1"/>
            </p:cNvPicPr>
            <p:nvPr/>
          </p:nvPicPr>
          <p:blipFill>
            <a:blip r:embed="rId3" cstate="print">
              <a:extLst/>
            </a:blip>
            <a:stretch>
              <a:fillRect/>
            </a:stretch>
          </p:blipFill>
          <p:spPr>
            <a:xfrm>
              <a:off x="6890718" y="2173748"/>
              <a:ext cx="2825751" cy="2860281"/>
            </a:xfrm>
            <a:prstGeom prst="rect">
              <a:avLst/>
            </a:prstGeom>
            <a:ln w="12700">
              <a:miter lim="400000"/>
            </a:ln>
          </p:spPr>
        </p:pic>
        <p:pic>
          <p:nvPicPr>
            <p:cNvPr id="207" name="Image 3" descr="Image 3"/>
            <p:cNvPicPr>
              <a:picLocks noChangeAspect="1"/>
            </p:cNvPicPr>
            <p:nvPr/>
          </p:nvPicPr>
          <p:blipFill>
            <a:blip r:embed="rId4" cstate="print">
              <a:extLst/>
            </a:blip>
            <a:stretch>
              <a:fillRect/>
            </a:stretch>
          </p:blipFill>
          <p:spPr>
            <a:xfrm>
              <a:off x="6332344" y="5131575"/>
              <a:ext cx="4128662" cy="1398969"/>
            </a:xfrm>
            <a:prstGeom prst="rect">
              <a:avLst/>
            </a:prstGeom>
            <a:ln w="12700">
              <a:miter lim="400000"/>
            </a:ln>
          </p:spPr>
        </p:pic>
        <p:pic>
          <p:nvPicPr>
            <p:cNvPr id="208" name="Image 5" descr="Image 5"/>
            <p:cNvPicPr>
              <a:picLocks noChangeAspect="1"/>
            </p:cNvPicPr>
            <p:nvPr/>
          </p:nvPicPr>
          <p:blipFill>
            <a:blip r:embed="rId5" cstate="print">
              <a:extLst/>
            </a:blip>
            <a:stretch>
              <a:fillRect/>
            </a:stretch>
          </p:blipFill>
          <p:spPr>
            <a:xfrm>
              <a:off x="1925218" y="2421905"/>
              <a:ext cx="3984173" cy="2535384"/>
            </a:xfrm>
            <a:prstGeom prst="rect">
              <a:avLst/>
            </a:prstGeom>
            <a:ln w="12700">
              <a:miter lim="400000"/>
            </a:ln>
          </p:spPr>
        </p:pic>
        <p:pic>
          <p:nvPicPr>
            <p:cNvPr id="209" name="Image 6" descr="Image 6"/>
            <p:cNvPicPr>
              <a:picLocks noChangeAspect="1"/>
            </p:cNvPicPr>
            <p:nvPr/>
          </p:nvPicPr>
          <p:blipFill>
            <a:blip r:embed="rId6" cstate="print">
              <a:extLst/>
            </a:blip>
            <a:stretch>
              <a:fillRect/>
            </a:stretch>
          </p:blipFill>
          <p:spPr>
            <a:xfrm>
              <a:off x="1682623" y="5024215"/>
              <a:ext cx="4402664" cy="1210330"/>
            </a:xfrm>
            <a:prstGeom prst="rect">
              <a:avLst/>
            </a:prstGeom>
            <a:ln w="12700">
              <a:miter lim="400000"/>
            </a:ln>
          </p:spPr>
        </p:pic>
        <p:sp>
          <p:nvSpPr>
            <p:cNvPr id="212" name="TextBox 8"/>
            <p:cNvSpPr txBox="1"/>
            <p:nvPr/>
          </p:nvSpPr>
          <p:spPr>
            <a:xfrm>
              <a:off x="1786488" y="1469534"/>
              <a:ext cx="4314826"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400" b="1"/>
              </a:pPr>
              <a:r>
                <a:rPr sz="1400" dirty="0" err="1"/>
                <a:t>Randomised</a:t>
              </a:r>
              <a:r>
                <a:rPr sz="1400" dirty="0"/>
                <a:t> Phase 1 PK trial comparing potential </a:t>
              </a:r>
              <a:r>
                <a:rPr sz="1400" dirty="0" err="1"/>
                <a:t>biosimilar</a:t>
              </a:r>
              <a:r>
                <a:rPr sz="1400" dirty="0"/>
                <a:t> PF-05280014 with </a:t>
              </a:r>
              <a:r>
                <a:rPr sz="1400" dirty="0" err="1"/>
                <a:t>trastuzumab</a:t>
              </a:r>
              <a:r>
                <a:rPr sz="1400" dirty="0"/>
                <a:t> in healthy volunteers (REFLECTIONS B327-01)</a:t>
              </a:r>
              <a:r>
                <a:rPr sz="1400" baseline="30000" dirty="0"/>
                <a:t>1</a:t>
              </a:r>
            </a:p>
          </p:txBody>
        </p:sp>
        <p:sp>
          <p:nvSpPr>
            <p:cNvPr id="213" name="TextBox 13"/>
            <p:cNvSpPr txBox="1"/>
            <p:nvPr/>
          </p:nvSpPr>
          <p:spPr>
            <a:xfrm>
              <a:off x="6146179" y="1469534"/>
              <a:ext cx="4314826"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400" b="1"/>
              </a:pPr>
              <a:r>
                <a:rPr sz="1400"/>
                <a:t>Randomised Phase 1 PK study comparing biosimilar candidate SB3 and trastuzumab in healthy male subjects</a:t>
              </a:r>
              <a:r>
                <a:rPr sz="1400" baseline="30000"/>
                <a:t>2</a:t>
              </a:r>
            </a:p>
          </p:txBody>
        </p:sp>
      </p:grpSp>
      <p:sp>
        <p:nvSpPr>
          <p:cNvPr id="214" name="Rectangle 1"/>
          <p:cNvSpPr/>
          <p:nvPr/>
        </p:nvSpPr>
        <p:spPr>
          <a:xfrm>
            <a:off x="5657460" y="2659230"/>
            <a:ext cx="427824" cy="81176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423250661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itre 1"/>
          <p:cNvSpPr txBox="1">
            <a:spLocks noGrp="1"/>
          </p:cNvSpPr>
          <p:nvPr>
            <p:ph type="title"/>
          </p:nvPr>
        </p:nvSpPr>
        <p:spPr>
          <a:xfrm>
            <a:off x="1524004" y="627554"/>
            <a:ext cx="9143999" cy="750309"/>
          </a:xfrm>
          <a:prstGeom prst="rect">
            <a:avLst/>
          </a:prstGeom>
        </p:spPr>
        <p:txBody>
          <a:bodyPr>
            <a:noAutofit/>
          </a:bodyPr>
          <a:lstStyle/>
          <a:p>
            <a:pPr algn="ctr"/>
            <a:r>
              <a:rPr sz="3200" b="1" dirty="0">
                <a:solidFill>
                  <a:srgbClr val="FF0000"/>
                </a:solidFill>
                <a:latin typeface="Arial" pitchFamily="34" charset="0"/>
                <a:cs typeface="Arial" pitchFamily="34" charset="0"/>
              </a:rPr>
              <a:t>Equivalence margins: </a:t>
            </a:r>
            <a:r>
              <a:rPr lang="it-IT" sz="3200" b="1" dirty="0">
                <a:solidFill>
                  <a:srgbClr val="FF0000"/>
                </a:solidFill>
                <a:latin typeface="Arial" pitchFamily="34" charset="0"/>
                <a:cs typeface="Arial" pitchFamily="34" charset="0"/>
              </a:rPr>
              <a:t> </a:t>
            </a:r>
            <a:r>
              <a:rPr sz="3200" b="1" dirty="0">
                <a:solidFill>
                  <a:srgbClr val="FF0000"/>
                </a:solidFill>
                <a:latin typeface="Arial" pitchFamily="34" charset="0"/>
                <a:cs typeface="Arial" pitchFamily="34" charset="0"/>
              </a:rPr>
              <a:t>how similar is similar enough?</a:t>
            </a:r>
          </a:p>
        </p:txBody>
      </p:sp>
      <p:sp>
        <p:nvSpPr>
          <p:cNvPr id="399" name="Espace réservé du contenu 2"/>
          <p:cNvSpPr txBox="1">
            <a:spLocks noGrp="1"/>
          </p:cNvSpPr>
          <p:nvPr>
            <p:ph type="body" sz="quarter" idx="1"/>
          </p:nvPr>
        </p:nvSpPr>
        <p:spPr>
          <a:xfrm>
            <a:off x="1769772" y="1469365"/>
            <a:ext cx="8640000" cy="3363892"/>
          </a:xfrm>
          <a:prstGeom prst="rect">
            <a:avLst/>
          </a:prstGeom>
          <a:ln>
            <a:solidFill>
              <a:schemeClr val="bg1"/>
            </a:solidFill>
          </a:ln>
        </p:spPr>
        <p:txBody>
          <a:bodyPr>
            <a:normAutofit/>
          </a:bodyPr>
          <a:lstStyle/>
          <a:p>
            <a:pPr marL="0" indent="0">
              <a:buNone/>
            </a:pPr>
            <a:r>
              <a:rPr sz="2000" dirty="0">
                <a:latin typeface="Arial" pitchFamily="34" charset="0"/>
                <a:cs typeface="Arial" pitchFamily="34" charset="0"/>
              </a:rPr>
              <a:t>‘Minimally Clinically Important Difference’ (MCID)</a:t>
            </a:r>
          </a:p>
        </p:txBody>
      </p:sp>
      <p:sp>
        <p:nvSpPr>
          <p:cNvPr id="400" name="Text Placeholder 12"/>
          <p:cNvSpPr>
            <a:spLocks noGrp="1"/>
          </p:cNvSpPr>
          <p:nvPr>
            <p:ph type="body" sz="half" idx="13"/>
          </p:nvPr>
        </p:nvSpPr>
        <p:spPr>
          <a:xfrm>
            <a:off x="1781453" y="4643794"/>
            <a:ext cx="8335004" cy="815020"/>
          </a:xfrm>
          <a:prstGeom prst="rect">
            <a:avLst/>
          </a:prstGeom>
          <a:extLst>
            <a:ext uri="{C572A759-6A51-4108-AA02-DFA0A04FC94B}">
              <ma14:wrappingTextBoxFlag xmlns="" xmlns:ma14="http://schemas.microsoft.com/office/mac/drawingml/2011/main" val="1"/>
            </a:ext>
          </a:extLst>
        </p:spPr>
        <p:txBody>
          <a:bodyPr>
            <a:noAutofit/>
          </a:bodyPr>
          <a:lstStyle/>
          <a:p>
            <a:pPr defTabSz="640079">
              <a:lnSpc>
                <a:spcPct val="100000"/>
              </a:lnSpc>
              <a:spcBef>
                <a:spcPts val="0"/>
              </a:spcBef>
              <a:defRPr sz="770"/>
            </a:pPr>
            <a:r>
              <a:rPr sz="1050" dirty="0">
                <a:latin typeface="Arial" pitchFamily="34" charset="0"/>
                <a:cs typeface="Arial" pitchFamily="34" charset="0"/>
              </a:rPr>
              <a:t>EMA. GICH Topic E 9 statistical principles for clinical trials September 1998. Available at: http://www.ema.europa.eu/docs/en_GB/document_library/Scientific_guideline/2009/09/WC500002928.pdf; </a:t>
            </a:r>
          </a:p>
          <a:p>
            <a:pPr defTabSz="640079">
              <a:lnSpc>
                <a:spcPct val="100000"/>
              </a:lnSpc>
              <a:spcBef>
                <a:spcPts val="0"/>
              </a:spcBef>
              <a:defRPr sz="770"/>
            </a:pPr>
            <a:r>
              <a:rPr sz="1050" dirty="0">
                <a:latin typeface="Arial" pitchFamily="34" charset="0"/>
                <a:cs typeface="Arial" pitchFamily="34" charset="0"/>
              </a:rPr>
              <a:t>FDA. Guidance for industry statistical approaches to establishing bioequivalence. January 2001. Available at: http://www.fda.gov/downloads/Drugs/Guidances/ucm070244.pdf</a:t>
            </a:r>
          </a:p>
        </p:txBody>
      </p:sp>
      <p:sp>
        <p:nvSpPr>
          <p:cNvPr id="401" name="ZoneTexte 3"/>
          <p:cNvSpPr txBox="1"/>
          <p:nvPr/>
        </p:nvSpPr>
        <p:spPr>
          <a:xfrm>
            <a:off x="1819965" y="2003238"/>
            <a:ext cx="7343107"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90000"/>
              </a:lnSpc>
              <a:spcBef>
                <a:spcPts val="1000"/>
              </a:spcBef>
              <a:defRPr sz="2200">
                <a:solidFill>
                  <a:schemeClr val="accent2"/>
                </a:solidFill>
              </a:defRPr>
            </a:pPr>
            <a:r>
              <a:rPr sz="2000" dirty="0">
                <a:solidFill>
                  <a:srgbClr val="002060"/>
                </a:solidFill>
                <a:latin typeface="Arial" pitchFamily="34" charset="0"/>
                <a:cs typeface="Arial" pitchFamily="34" charset="0"/>
              </a:rPr>
              <a:t>Confidence interval for the absolute difference </a:t>
            </a:r>
            <a:br>
              <a:rPr sz="2000" dirty="0">
                <a:solidFill>
                  <a:srgbClr val="002060"/>
                </a:solidFill>
                <a:latin typeface="Arial" pitchFamily="34" charset="0"/>
                <a:cs typeface="Arial" pitchFamily="34" charset="0"/>
              </a:rPr>
            </a:br>
            <a:r>
              <a:rPr sz="2000" dirty="0">
                <a:solidFill>
                  <a:srgbClr val="002060"/>
                </a:solidFill>
                <a:latin typeface="Arial" pitchFamily="34" charset="0"/>
                <a:cs typeface="Arial" pitchFamily="34" charset="0"/>
              </a:rPr>
              <a:t>in primary endpoint between biosimilar and </a:t>
            </a:r>
            <a:br>
              <a:rPr sz="2000" dirty="0">
                <a:solidFill>
                  <a:srgbClr val="002060"/>
                </a:solidFill>
                <a:latin typeface="Arial" pitchFamily="34" charset="0"/>
                <a:cs typeface="Arial" pitchFamily="34" charset="0"/>
              </a:rPr>
            </a:br>
            <a:r>
              <a:rPr sz="2000" dirty="0">
                <a:solidFill>
                  <a:srgbClr val="002060"/>
                </a:solidFill>
                <a:latin typeface="Arial" pitchFamily="34" charset="0"/>
                <a:cs typeface="Arial" pitchFamily="34" charset="0"/>
              </a:rPr>
              <a:t>reference product</a:t>
            </a:r>
          </a:p>
        </p:txBody>
      </p:sp>
      <p:pic>
        <p:nvPicPr>
          <p:cNvPr id="402" name="Image 1" descr="Image 1"/>
          <p:cNvPicPr>
            <a:picLocks noChangeAspect="1"/>
          </p:cNvPicPr>
          <p:nvPr/>
        </p:nvPicPr>
        <p:blipFill>
          <a:blip r:embed="rId3" cstate="print">
            <a:extLst/>
          </a:blip>
          <a:stretch>
            <a:fillRect/>
          </a:stretch>
        </p:blipFill>
        <p:spPr>
          <a:xfrm>
            <a:off x="8729696" y="3274301"/>
            <a:ext cx="1044533" cy="1003301"/>
          </a:xfrm>
          <a:prstGeom prst="rect">
            <a:avLst/>
          </a:prstGeom>
          <a:ln w="12700">
            <a:miter lim="400000"/>
          </a:ln>
        </p:spPr>
      </p:pic>
      <p:pic>
        <p:nvPicPr>
          <p:cNvPr id="403" name="Image 2" descr="Image 2"/>
          <p:cNvPicPr>
            <a:picLocks noChangeAspect="1"/>
          </p:cNvPicPr>
          <p:nvPr/>
        </p:nvPicPr>
        <p:blipFill>
          <a:blip r:embed="rId4" cstate="print">
            <a:extLst/>
          </a:blip>
          <a:stretch>
            <a:fillRect/>
          </a:stretch>
        </p:blipFill>
        <p:spPr>
          <a:xfrm>
            <a:off x="7165320" y="1785191"/>
            <a:ext cx="1853333" cy="926668"/>
          </a:xfrm>
          <a:prstGeom prst="rect">
            <a:avLst/>
          </a:prstGeom>
          <a:ln w="12700">
            <a:miter lim="400000"/>
          </a:ln>
        </p:spPr>
      </p:pic>
      <p:sp>
        <p:nvSpPr>
          <p:cNvPr id="404" name="ZoneTexte 3"/>
          <p:cNvSpPr txBox="1"/>
          <p:nvPr/>
        </p:nvSpPr>
        <p:spPr>
          <a:xfrm>
            <a:off x="1781452" y="3573189"/>
            <a:ext cx="6783296"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90000"/>
              </a:lnSpc>
              <a:spcBef>
                <a:spcPts val="1000"/>
              </a:spcBef>
              <a:defRPr sz="2200">
                <a:solidFill>
                  <a:schemeClr val="accent2"/>
                </a:solidFill>
              </a:defRPr>
            </a:pPr>
            <a:r>
              <a:rPr sz="2000" dirty="0">
                <a:solidFill>
                  <a:srgbClr val="002060"/>
                </a:solidFill>
                <a:latin typeface="+mj-lt"/>
              </a:rPr>
              <a:t>Confidence interval for the ratio of primary endpoint for biosimilar versus reference product</a:t>
            </a:r>
          </a:p>
        </p:txBody>
      </p:sp>
    </p:spTree>
    <p:extLst>
      <p:ext uri="{BB962C8B-B14F-4D97-AF65-F5344CB8AC3E}">
        <p14:creationId xmlns:p14="http://schemas.microsoft.com/office/powerpoint/2010/main" val="16909246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274638"/>
            <a:ext cx="9144000" cy="1143000"/>
          </a:xfrm>
        </p:spPr>
        <p:txBody>
          <a:bodyPr>
            <a:normAutofit/>
          </a:bodyPr>
          <a:lstStyle/>
          <a:p>
            <a:r>
              <a:rPr lang="it-IT" sz="4000" b="1" dirty="0">
                <a:solidFill>
                  <a:srgbClr val="FF0000"/>
                </a:solidFill>
                <a:latin typeface="Arial" pitchFamily="34" charset="0"/>
                <a:cs typeface="Arial" pitchFamily="34" charset="0"/>
              </a:rPr>
              <a:t>Quanto hai fiducia nei </a:t>
            </a:r>
            <a:r>
              <a:rPr lang="it-IT" sz="4000" b="1" dirty="0" err="1">
                <a:solidFill>
                  <a:srgbClr val="FF0000"/>
                </a:solidFill>
                <a:latin typeface="Arial" pitchFamily="34" charset="0"/>
                <a:cs typeface="Arial" pitchFamily="34" charset="0"/>
              </a:rPr>
              <a:t>biosimilari</a:t>
            </a:r>
            <a:r>
              <a:rPr lang="it-IT" sz="4000" b="1" dirty="0">
                <a:solidFill>
                  <a:srgbClr val="FF0000"/>
                </a:solidFill>
                <a:latin typeface="Arial" pitchFamily="34" charset="0"/>
                <a:cs typeface="Arial" pitchFamily="34" charset="0"/>
              </a:rPr>
              <a:t>?</a:t>
            </a:r>
          </a:p>
        </p:txBody>
      </p:sp>
      <p:sp>
        <p:nvSpPr>
          <p:cNvPr id="3" name="Segnaposto contenuto 2"/>
          <p:cNvSpPr>
            <a:spLocks noGrp="1"/>
          </p:cNvSpPr>
          <p:nvPr>
            <p:ph idx="1"/>
          </p:nvPr>
        </p:nvSpPr>
        <p:spPr>
          <a:xfrm>
            <a:off x="3719736" y="2060848"/>
            <a:ext cx="5266928" cy="3556988"/>
          </a:xfrm>
        </p:spPr>
        <p:txBody>
          <a:bodyPr/>
          <a:lstStyle/>
          <a:p>
            <a:pPr marL="514350" indent="-514350">
              <a:buFont typeface="+mj-lt"/>
              <a:buAutoNum type="arabicPeriod"/>
            </a:pPr>
            <a:r>
              <a:rPr lang="it-IT" b="1" dirty="0">
                <a:latin typeface="Arial" pitchFamily="34" charset="0"/>
                <a:cs typeface="Arial" pitchFamily="34" charset="0"/>
              </a:rPr>
              <a:t>Totalmente</a:t>
            </a:r>
          </a:p>
          <a:p>
            <a:pPr marL="514350" indent="-514350">
              <a:buFont typeface="+mj-lt"/>
              <a:buAutoNum type="arabicPeriod"/>
            </a:pPr>
            <a:r>
              <a:rPr lang="it-IT" b="1" dirty="0">
                <a:latin typeface="Arial" pitchFamily="34" charset="0"/>
                <a:cs typeface="Arial" pitchFamily="34" charset="0"/>
              </a:rPr>
              <a:t>Molto</a:t>
            </a:r>
          </a:p>
          <a:p>
            <a:pPr marL="514350" indent="-514350">
              <a:buFont typeface="+mj-lt"/>
              <a:buAutoNum type="arabicPeriod"/>
            </a:pPr>
            <a:r>
              <a:rPr lang="it-IT" b="1" dirty="0">
                <a:latin typeface="Arial" pitchFamily="34" charset="0"/>
                <a:cs typeface="Arial" pitchFamily="34" charset="0"/>
              </a:rPr>
              <a:t>Abbastanza </a:t>
            </a:r>
          </a:p>
          <a:p>
            <a:pPr marL="514350" indent="-514350">
              <a:buFont typeface="+mj-lt"/>
              <a:buAutoNum type="arabicPeriod"/>
            </a:pPr>
            <a:r>
              <a:rPr lang="it-IT" b="1" dirty="0">
                <a:latin typeface="Arial" pitchFamily="34" charset="0"/>
                <a:cs typeface="Arial" pitchFamily="34" charset="0"/>
              </a:rPr>
              <a:t>Poco</a:t>
            </a:r>
          </a:p>
          <a:p>
            <a:pPr marL="514350" indent="-514350">
              <a:buFont typeface="+mj-lt"/>
              <a:buAutoNum type="arabicPeriod"/>
            </a:pPr>
            <a:r>
              <a:rPr lang="it-IT" b="1" dirty="0">
                <a:latin typeface="Arial" pitchFamily="34" charset="0"/>
                <a:cs typeface="Arial" pitchFamily="34" charset="0"/>
              </a:rPr>
              <a:t>Per nulla</a:t>
            </a:r>
          </a:p>
          <a:p>
            <a:pPr marL="514350" indent="-514350">
              <a:buFont typeface="+mj-lt"/>
              <a:buAutoNum type="arabicPeriod"/>
            </a:pPr>
            <a:endParaRPr lang="it-IT" b="1"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182" y="764704"/>
            <a:ext cx="7894292" cy="4680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828099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48680"/>
            <a:ext cx="10972800" cy="1143000"/>
          </a:xfrm>
        </p:spPr>
        <p:txBody>
          <a:bodyPr/>
          <a:lstStyle/>
          <a:p>
            <a:r>
              <a:rPr lang="it-IT" sz="4000" b="1" dirty="0">
                <a:solidFill>
                  <a:srgbClr val="FF0000"/>
                </a:solidFill>
                <a:latin typeface="Arial" pitchFamily="34" charset="0"/>
                <a:cs typeface="Arial" pitchFamily="34" charset="0"/>
              </a:rPr>
              <a:t>Workshop 1</a:t>
            </a:r>
            <a:endParaRPr lang="it-IT" b="1" dirty="0">
              <a:solidFill>
                <a:srgbClr val="FF0000"/>
              </a:solidFill>
            </a:endParaRPr>
          </a:p>
        </p:txBody>
      </p:sp>
      <p:sp>
        <p:nvSpPr>
          <p:cNvPr id="3" name="Segnaposto contenuto 2"/>
          <p:cNvSpPr>
            <a:spLocks noGrp="1"/>
          </p:cNvSpPr>
          <p:nvPr>
            <p:ph idx="1"/>
          </p:nvPr>
        </p:nvSpPr>
        <p:spPr>
          <a:xfrm>
            <a:off x="1981200" y="2464296"/>
            <a:ext cx="8229600" cy="2404864"/>
          </a:xfrm>
        </p:spPr>
        <p:txBody>
          <a:bodyPr>
            <a:normAutofit fontScale="85000" lnSpcReduction="20000"/>
          </a:bodyPr>
          <a:lstStyle/>
          <a:p>
            <a:pPr algn="ctr"/>
            <a:r>
              <a:rPr lang="it-IT" sz="3600" b="1" dirty="0">
                <a:solidFill>
                  <a:schemeClr val="bg1">
                    <a:lumMod val="75000"/>
                  </a:schemeClr>
                </a:solidFill>
              </a:rPr>
              <a:t>Linee guida EMA</a:t>
            </a:r>
          </a:p>
          <a:p>
            <a:pPr algn="ctr"/>
            <a:r>
              <a:rPr lang="it-IT" sz="3600" b="1" dirty="0">
                <a:solidFill>
                  <a:schemeClr val="bg1">
                    <a:lumMod val="75000"/>
                  </a:schemeClr>
                </a:solidFill>
              </a:rPr>
              <a:t>Studi </a:t>
            </a:r>
            <a:r>
              <a:rPr lang="it-IT" sz="3600" b="1" dirty="0" err="1">
                <a:solidFill>
                  <a:schemeClr val="bg1">
                    <a:lumMod val="75000"/>
                  </a:schemeClr>
                </a:solidFill>
              </a:rPr>
              <a:t>Preclinici</a:t>
            </a:r>
            <a:endParaRPr lang="it-IT" sz="3600" b="1" dirty="0">
              <a:solidFill>
                <a:schemeClr val="bg1">
                  <a:lumMod val="75000"/>
                </a:schemeClr>
              </a:solidFill>
            </a:endParaRPr>
          </a:p>
          <a:p>
            <a:pPr algn="ctr"/>
            <a:r>
              <a:rPr lang="it-IT" sz="3600" b="1" dirty="0"/>
              <a:t>Studi clinici farmacocinetica e farmacodinamica</a:t>
            </a:r>
          </a:p>
          <a:p>
            <a:pPr algn="ctr"/>
            <a:r>
              <a:rPr lang="it-IT" sz="3600" b="1" dirty="0">
                <a:solidFill>
                  <a:schemeClr val="bg1">
                    <a:lumMod val="75000"/>
                  </a:schemeClr>
                </a:solidFill>
              </a:rPr>
              <a:t>Studi clinici di non inferiorità</a:t>
            </a:r>
            <a:endParaRPr lang="it-IT" sz="2400" dirty="0">
              <a:solidFill>
                <a:schemeClr val="bg1">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76520" y="1484784"/>
            <a:ext cx="1076325" cy="1428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31504" y="1268760"/>
            <a:ext cx="8657126" cy="3563466"/>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제목 1"/>
          <p:cNvSpPr txBox="1">
            <a:spLocks noGrp="1"/>
          </p:cNvSpPr>
          <p:nvPr>
            <p:ph type="title"/>
          </p:nvPr>
        </p:nvSpPr>
        <p:spPr>
          <a:xfrm>
            <a:off x="1524004" y="527711"/>
            <a:ext cx="9143999" cy="624114"/>
          </a:xfrm>
          <a:prstGeom prst="rect">
            <a:avLst/>
          </a:prstGeom>
        </p:spPr>
        <p:txBody>
          <a:bodyPr>
            <a:normAutofit/>
          </a:bodyPr>
          <a:lstStyle/>
          <a:p>
            <a:pPr algn="ctr"/>
            <a:r>
              <a:rPr lang="it-IT" sz="3200" b="1" dirty="0">
                <a:solidFill>
                  <a:srgbClr val="FF0000"/>
                </a:solidFill>
                <a:latin typeface="Arial" pitchFamily="34" charset="0"/>
                <a:cs typeface="Arial" pitchFamily="34" charset="0"/>
              </a:rPr>
              <a:t>SB3 Phase I </a:t>
            </a:r>
            <a:r>
              <a:rPr sz="3200" b="1" dirty="0">
                <a:solidFill>
                  <a:srgbClr val="FF0000"/>
                </a:solidFill>
                <a:latin typeface="Arial" pitchFamily="34" charset="0"/>
                <a:cs typeface="Arial" pitchFamily="34" charset="0"/>
              </a:rPr>
              <a:t>Study Design</a:t>
            </a:r>
          </a:p>
        </p:txBody>
      </p:sp>
      <p:sp>
        <p:nvSpPr>
          <p:cNvPr id="916" name="내용 개체 틀 2"/>
          <p:cNvSpPr txBox="1">
            <a:spLocks noGrp="1"/>
          </p:cNvSpPr>
          <p:nvPr>
            <p:ph type="body" sz="quarter" idx="1"/>
          </p:nvPr>
        </p:nvSpPr>
        <p:spPr>
          <a:xfrm>
            <a:off x="1199458" y="1175628"/>
            <a:ext cx="9865092" cy="834331"/>
          </a:xfrm>
          <a:prstGeom prst="rect">
            <a:avLst/>
          </a:prstGeom>
          <a:ln>
            <a:noFill/>
          </a:ln>
        </p:spPr>
        <p:txBody>
          <a:bodyPr>
            <a:noAutofit/>
          </a:bodyPr>
          <a:lstStyle/>
          <a:p>
            <a:pPr marL="0" indent="0" algn="ctr">
              <a:spcBef>
                <a:spcPct val="0"/>
              </a:spcBef>
              <a:buNone/>
            </a:pPr>
            <a:r>
              <a:rPr dirty="0">
                <a:latin typeface="Arial" pitchFamily="34" charset="0"/>
                <a:ea typeface="+mj-ea"/>
                <a:cs typeface="Arial" pitchFamily="34" charset="0"/>
              </a:rPr>
              <a:t>A randomized, three-arm, parallel group, single dose equivalence PK study in healthy male subjects </a:t>
            </a:r>
          </a:p>
        </p:txBody>
      </p:sp>
      <p:grpSp>
        <p:nvGrpSpPr>
          <p:cNvPr id="3" name="그룹 9"/>
          <p:cNvGrpSpPr/>
          <p:nvPr/>
        </p:nvGrpSpPr>
        <p:grpSpPr>
          <a:xfrm>
            <a:off x="1926637" y="1592793"/>
            <a:ext cx="8276577" cy="3805290"/>
            <a:chOff x="4041" y="3"/>
            <a:chExt cx="8276575" cy="3805288"/>
          </a:xfrm>
        </p:grpSpPr>
        <p:grpSp>
          <p:nvGrpSpPr>
            <p:cNvPr id="4" name="직사각형 10"/>
            <p:cNvGrpSpPr/>
            <p:nvPr/>
          </p:nvGrpSpPr>
          <p:grpSpPr>
            <a:xfrm>
              <a:off x="395919" y="908623"/>
              <a:ext cx="1362526" cy="345751"/>
              <a:chOff x="-1" y="-1"/>
              <a:chExt cx="1362525" cy="345750"/>
            </a:xfrm>
          </p:grpSpPr>
          <p:sp>
            <p:nvSpPr>
              <p:cNvPr id="917" name="Rectangle"/>
              <p:cNvSpPr/>
              <p:nvPr/>
            </p:nvSpPr>
            <p:spPr>
              <a:xfrm>
                <a:off x="-1" y="-1"/>
                <a:ext cx="1362525" cy="345750"/>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18" name="Screening"/>
              <p:cNvSpPr txBox="1"/>
              <p:nvPr/>
            </p:nvSpPr>
            <p:spPr>
              <a:xfrm>
                <a:off x="205837" y="33311"/>
                <a:ext cx="950849" cy="279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400" b="1"/>
                </a:lvl1pPr>
              </a:lstStyle>
              <a:p>
                <a:r>
                  <a:rPr>
                    <a:latin typeface="Arial" pitchFamily="34" charset="0"/>
                    <a:cs typeface="Arial" pitchFamily="34" charset="0"/>
                  </a:rPr>
                  <a:t>Screening</a:t>
                </a:r>
              </a:p>
            </p:txBody>
          </p:sp>
        </p:grpSp>
        <p:grpSp>
          <p:nvGrpSpPr>
            <p:cNvPr id="5" name="직사각형 11"/>
            <p:cNvGrpSpPr/>
            <p:nvPr/>
          </p:nvGrpSpPr>
          <p:grpSpPr>
            <a:xfrm>
              <a:off x="3175755" y="31590"/>
              <a:ext cx="4697511" cy="421117"/>
              <a:chOff x="-1" y="-1"/>
              <a:chExt cx="4697510" cy="421116"/>
            </a:xfrm>
          </p:grpSpPr>
          <p:sp>
            <p:nvSpPr>
              <p:cNvPr id="920" name="Rectangle"/>
              <p:cNvSpPr/>
              <p:nvPr/>
            </p:nvSpPr>
            <p:spPr>
              <a:xfrm>
                <a:off x="-1" y="-1"/>
                <a:ext cx="4697510" cy="421116"/>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21" name="SB3 6 mg/kg (n=36)"/>
              <p:cNvSpPr txBox="1"/>
              <p:nvPr/>
            </p:nvSpPr>
            <p:spPr>
              <a:xfrm>
                <a:off x="1478190" y="70994"/>
                <a:ext cx="1741130" cy="279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400" b="1"/>
                </a:lvl1pPr>
              </a:lstStyle>
              <a:p>
                <a:r>
                  <a:rPr dirty="0">
                    <a:latin typeface="Arial" pitchFamily="34" charset="0"/>
                    <a:cs typeface="Arial" pitchFamily="34" charset="0"/>
                  </a:rPr>
                  <a:t>SB3 6 mg/kg (n=36)</a:t>
                </a:r>
              </a:p>
            </p:txBody>
          </p:sp>
        </p:grpSp>
        <p:grpSp>
          <p:nvGrpSpPr>
            <p:cNvPr id="6" name="직사각형 12"/>
            <p:cNvGrpSpPr/>
            <p:nvPr/>
          </p:nvGrpSpPr>
          <p:grpSpPr>
            <a:xfrm>
              <a:off x="3197271" y="874711"/>
              <a:ext cx="4697511" cy="421117"/>
              <a:chOff x="-1" y="-1"/>
              <a:chExt cx="4697510" cy="421116"/>
            </a:xfrm>
          </p:grpSpPr>
          <p:sp>
            <p:nvSpPr>
              <p:cNvPr id="923" name="Rectangle"/>
              <p:cNvSpPr/>
              <p:nvPr/>
            </p:nvSpPr>
            <p:spPr>
              <a:xfrm>
                <a:off x="-1" y="-1"/>
                <a:ext cx="4697510" cy="421116"/>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24" name="EU-sourced trastuzumab 6 mg/kg (n=36)"/>
              <p:cNvSpPr txBox="1"/>
              <p:nvPr/>
            </p:nvSpPr>
            <p:spPr>
              <a:xfrm>
                <a:off x="593334" y="70994"/>
                <a:ext cx="3510845" cy="279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400" b="1"/>
                </a:lvl1pPr>
              </a:lstStyle>
              <a:p>
                <a:r>
                  <a:rPr dirty="0">
                    <a:latin typeface="Arial" pitchFamily="34" charset="0"/>
                    <a:cs typeface="Arial" pitchFamily="34" charset="0"/>
                  </a:rPr>
                  <a:t>EU-sourced </a:t>
                </a:r>
                <a:r>
                  <a:rPr dirty="0" err="1">
                    <a:latin typeface="Arial" pitchFamily="34" charset="0"/>
                    <a:cs typeface="Arial" pitchFamily="34" charset="0"/>
                  </a:rPr>
                  <a:t>trastuzumab</a:t>
                </a:r>
                <a:r>
                  <a:rPr dirty="0">
                    <a:latin typeface="Arial" pitchFamily="34" charset="0"/>
                    <a:cs typeface="Arial" pitchFamily="34" charset="0"/>
                  </a:rPr>
                  <a:t> 6 mg/kg (n=36)</a:t>
                </a:r>
              </a:p>
            </p:txBody>
          </p:sp>
        </p:grpSp>
        <p:grpSp>
          <p:nvGrpSpPr>
            <p:cNvPr id="7" name="직사각형 13"/>
            <p:cNvGrpSpPr/>
            <p:nvPr/>
          </p:nvGrpSpPr>
          <p:grpSpPr>
            <a:xfrm>
              <a:off x="3206563" y="1702541"/>
              <a:ext cx="4697511" cy="421117"/>
              <a:chOff x="-1" y="-1"/>
              <a:chExt cx="4697510" cy="421116"/>
            </a:xfrm>
          </p:grpSpPr>
          <p:sp>
            <p:nvSpPr>
              <p:cNvPr id="926" name="Rectangle"/>
              <p:cNvSpPr/>
              <p:nvPr/>
            </p:nvSpPr>
            <p:spPr>
              <a:xfrm>
                <a:off x="-1" y="-1"/>
                <a:ext cx="4697510" cy="421116"/>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27" name="US-sourced trastuzumab 6 mg/kg (n=36)"/>
              <p:cNvSpPr txBox="1"/>
              <p:nvPr/>
            </p:nvSpPr>
            <p:spPr>
              <a:xfrm>
                <a:off x="593332" y="70994"/>
                <a:ext cx="3510845" cy="2791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400" b="1"/>
                </a:lvl1pPr>
              </a:lstStyle>
              <a:p>
                <a:r>
                  <a:rPr dirty="0">
                    <a:latin typeface="Arial" pitchFamily="34" charset="0"/>
                    <a:cs typeface="Arial" pitchFamily="34" charset="0"/>
                  </a:rPr>
                  <a:t>US-sourced </a:t>
                </a:r>
                <a:r>
                  <a:rPr dirty="0" err="1">
                    <a:latin typeface="Arial" pitchFamily="34" charset="0"/>
                    <a:cs typeface="Arial" pitchFamily="34" charset="0"/>
                  </a:rPr>
                  <a:t>trastuzumab</a:t>
                </a:r>
                <a:r>
                  <a:rPr dirty="0">
                    <a:latin typeface="Arial" pitchFamily="34" charset="0"/>
                    <a:cs typeface="Arial" pitchFamily="34" charset="0"/>
                  </a:rPr>
                  <a:t> 6 mg/kg (n=36)</a:t>
                </a:r>
              </a:p>
            </p:txBody>
          </p:sp>
        </p:grpSp>
        <p:sp>
          <p:nvSpPr>
            <p:cNvPr id="929" name="TextBox 14"/>
            <p:cNvSpPr txBox="1"/>
            <p:nvPr/>
          </p:nvSpPr>
          <p:spPr>
            <a:xfrm rot="16200000">
              <a:off x="1233817" y="920832"/>
              <a:ext cx="2149434" cy="307775"/>
            </a:xfrm>
            <a:prstGeom prst="rect">
              <a:avLst/>
            </a:prstGeom>
            <a:solidFill>
              <a:srgbClr val="FFFFFF"/>
            </a:solidFill>
            <a:ln w="9525" cap="flat">
              <a:solidFill>
                <a:srgbClr val="000000"/>
              </a:solidFill>
              <a:prstDash val="solid"/>
              <a:round/>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defTabSz="844082">
                <a:defRPr sz="1400" b="1"/>
              </a:lvl1pPr>
            </a:lstStyle>
            <a:p>
              <a:r>
                <a:rPr>
                  <a:latin typeface="Arial" pitchFamily="34" charset="0"/>
                  <a:cs typeface="Arial" pitchFamily="34" charset="0"/>
                </a:rPr>
                <a:t>Randomization</a:t>
              </a:r>
            </a:p>
          </p:txBody>
        </p:sp>
        <p:sp>
          <p:nvSpPr>
            <p:cNvPr id="930" name="직선 화살표 연결선 15"/>
            <p:cNvSpPr/>
            <p:nvPr/>
          </p:nvSpPr>
          <p:spPr>
            <a:xfrm>
              <a:off x="1757596" y="1074716"/>
              <a:ext cx="424380"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1" name="직선 화살표 연결선 16"/>
            <p:cNvSpPr/>
            <p:nvPr/>
          </p:nvSpPr>
          <p:spPr>
            <a:xfrm>
              <a:off x="2571331" y="1074716"/>
              <a:ext cx="624903" cy="6783"/>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2" name="직선 화살표 연결선 17"/>
            <p:cNvSpPr/>
            <p:nvPr/>
          </p:nvSpPr>
          <p:spPr>
            <a:xfrm>
              <a:off x="2571331" y="1074716"/>
              <a:ext cx="635234" cy="83838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3" name="직선 연결선 18"/>
            <p:cNvSpPr/>
            <p:nvPr/>
          </p:nvSpPr>
          <p:spPr>
            <a:xfrm flipH="1">
              <a:off x="180155" y="2508983"/>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4" name="직선 연결선 19"/>
            <p:cNvSpPr/>
            <p:nvPr/>
          </p:nvSpPr>
          <p:spPr>
            <a:xfrm>
              <a:off x="2612836"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5" name="직선 연결선 20"/>
            <p:cNvSpPr/>
            <p:nvPr/>
          </p:nvSpPr>
          <p:spPr>
            <a:xfrm>
              <a:off x="3282184"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6" name="직선 연결선 21"/>
            <p:cNvSpPr/>
            <p:nvPr/>
          </p:nvSpPr>
          <p:spPr>
            <a:xfrm>
              <a:off x="4108258"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7" name="직선 연결선 22"/>
            <p:cNvSpPr/>
            <p:nvPr/>
          </p:nvSpPr>
          <p:spPr>
            <a:xfrm>
              <a:off x="4718435"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8" name="직선 연결선 23"/>
            <p:cNvSpPr/>
            <p:nvPr/>
          </p:nvSpPr>
          <p:spPr>
            <a:xfrm>
              <a:off x="5637751"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39" name="직선 연결선 24"/>
            <p:cNvSpPr/>
            <p:nvPr/>
          </p:nvSpPr>
          <p:spPr>
            <a:xfrm>
              <a:off x="7389614"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40" name="직선 연결선 25"/>
            <p:cNvSpPr/>
            <p:nvPr/>
          </p:nvSpPr>
          <p:spPr>
            <a:xfrm>
              <a:off x="8027520" y="2529985"/>
              <a:ext cx="1" cy="297675"/>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grpSp>
          <p:nvGrpSpPr>
            <p:cNvPr id="8" name="직사각형 26"/>
            <p:cNvGrpSpPr/>
            <p:nvPr/>
          </p:nvGrpSpPr>
          <p:grpSpPr>
            <a:xfrm>
              <a:off x="4041" y="2822041"/>
              <a:ext cx="391821" cy="237578"/>
              <a:chOff x="4042" y="-2671"/>
              <a:chExt cx="391819" cy="237577"/>
            </a:xfrm>
          </p:grpSpPr>
          <p:sp>
            <p:nvSpPr>
              <p:cNvPr id="941" name="Rectangle"/>
              <p:cNvSpPr/>
              <p:nvPr/>
            </p:nvSpPr>
            <p:spPr>
              <a:xfrm>
                <a:off x="4042"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42" name="D-21"/>
              <p:cNvSpPr txBox="1"/>
              <p:nvPr/>
            </p:nvSpPr>
            <p:spPr>
              <a:xfrm>
                <a:off x="4251" y="-2671"/>
                <a:ext cx="391400" cy="237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D-21</a:t>
                </a:r>
              </a:p>
            </p:txBody>
          </p:sp>
        </p:grpSp>
        <p:grpSp>
          <p:nvGrpSpPr>
            <p:cNvPr id="9" name="직사각형 27"/>
            <p:cNvGrpSpPr/>
            <p:nvPr/>
          </p:nvGrpSpPr>
          <p:grpSpPr>
            <a:xfrm>
              <a:off x="2416927" y="2822041"/>
              <a:ext cx="391820" cy="237578"/>
              <a:chOff x="0" y="-2671"/>
              <a:chExt cx="391819" cy="237577"/>
            </a:xfrm>
          </p:grpSpPr>
          <p:sp>
            <p:nvSpPr>
              <p:cNvPr id="944"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45" name="D-1"/>
              <p:cNvSpPr txBox="1"/>
              <p:nvPr/>
            </p:nvSpPr>
            <p:spPr>
              <a:xfrm>
                <a:off x="39482" y="-2671"/>
                <a:ext cx="312854" cy="237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D-1</a:t>
                </a:r>
              </a:p>
            </p:txBody>
          </p:sp>
        </p:grpSp>
        <p:grpSp>
          <p:nvGrpSpPr>
            <p:cNvPr id="10" name="직사각형 28"/>
            <p:cNvGrpSpPr/>
            <p:nvPr/>
          </p:nvGrpSpPr>
          <p:grpSpPr>
            <a:xfrm>
              <a:off x="3086274" y="2824104"/>
              <a:ext cx="391821" cy="237578"/>
              <a:chOff x="0" y="-2671"/>
              <a:chExt cx="391819" cy="237577"/>
            </a:xfrm>
          </p:grpSpPr>
          <p:sp>
            <p:nvSpPr>
              <p:cNvPr id="947"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48" name="D1"/>
              <p:cNvSpPr txBox="1"/>
              <p:nvPr/>
            </p:nvSpPr>
            <p:spPr>
              <a:xfrm>
                <a:off x="62729" y="-2671"/>
                <a:ext cx="266367" cy="237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D1</a:t>
                </a:r>
              </a:p>
            </p:txBody>
          </p:sp>
        </p:grpSp>
        <p:grpSp>
          <p:nvGrpSpPr>
            <p:cNvPr id="11" name="직사각형 29"/>
            <p:cNvGrpSpPr/>
            <p:nvPr/>
          </p:nvGrpSpPr>
          <p:grpSpPr>
            <a:xfrm>
              <a:off x="3912349" y="2834606"/>
              <a:ext cx="391820" cy="237578"/>
              <a:chOff x="0" y="-2670"/>
              <a:chExt cx="391819" cy="237576"/>
            </a:xfrm>
          </p:grpSpPr>
          <p:sp>
            <p:nvSpPr>
              <p:cNvPr id="950"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51" name="D8"/>
              <p:cNvSpPr txBox="1"/>
              <p:nvPr/>
            </p:nvSpPr>
            <p:spPr>
              <a:xfrm>
                <a:off x="62725" y="-2670"/>
                <a:ext cx="266367" cy="2375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D8</a:t>
                </a:r>
              </a:p>
            </p:txBody>
          </p:sp>
        </p:grpSp>
        <p:grpSp>
          <p:nvGrpSpPr>
            <p:cNvPr id="12" name="직사각형 30"/>
            <p:cNvGrpSpPr/>
            <p:nvPr/>
          </p:nvGrpSpPr>
          <p:grpSpPr>
            <a:xfrm>
              <a:off x="4522525" y="2834606"/>
              <a:ext cx="391820" cy="237578"/>
              <a:chOff x="0" y="-2670"/>
              <a:chExt cx="391819" cy="237576"/>
            </a:xfrm>
          </p:grpSpPr>
          <p:sp>
            <p:nvSpPr>
              <p:cNvPr id="953"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54" name="D15"/>
              <p:cNvSpPr txBox="1"/>
              <p:nvPr/>
            </p:nvSpPr>
            <p:spPr>
              <a:xfrm>
                <a:off x="23452" y="-2670"/>
                <a:ext cx="344914" cy="2375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D15</a:t>
                </a:r>
              </a:p>
            </p:txBody>
          </p:sp>
        </p:grpSp>
        <p:grpSp>
          <p:nvGrpSpPr>
            <p:cNvPr id="13" name="직사각형 31"/>
            <p:cNvGrpSpPr/>
            <p:nvPr/>
          </p:nvGrpSpPr>
          <p:grpSpPr>
            <a:xfrm>
              <a:off x="5441843" y="2837231"/>
              <a:ext cx="391820" cy="237578"/>
              <a:chOff x="0" y="-2670"/>
              <a:chExt cx="391819" cy="237576"/>
            </a:xfrm>
          </p:grpSpPr>
          <p:sp>
            <p:nvSpPr>
              <p:cNvPr id="956"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57" name="D29"/>
              <p:cNvSpPr txBox="1"/>
              <p:nvPr/>
            </p:nvSpPr>
            <p:spPr>
              <a:xfrm>
                <a:off x="23452" y="-2670"/>
                <a:ext cx="344914" cy="2375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D29</a:t>
                </a:r>
              </a:p>
            </p:txBody>
          </p:sp>
        </p:grpSp>
        <p:grpSp>
          <p:nvGrpSpPr>
            <p:cNvPr id="14" name="직사각형 32"/>
            <p:cNvGrpSpPr/>
            <p:nvPr/>
          </p:nvGrpSpPr>
          <p:grpSpPr>
            <a:xfrm>
              <a:off x="7193705" y="2797289"/>
              <a:ext cx="391820" cy="237578"/>
              <a:chOff x="0" y="-2670"/>
              <a:chExt cx="391819" cy="237576"/>
            </a:xfrm>
          </p:grpSpPr>
          <p:sp>
            <p:nvSpPr>
              <p:cNvPr id="959" name="Rectangle"/>
              <p:cNvSpPr/>
              <p:nvPr/>
            </p:nvSpPr>
            <p:spPr>
              <a:xfrm>
                <a:off x="0" y="2947"/>
                <a:ext cx="391819"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60" name="D43"/>
              <p:cNvSpPr txBox="1"/>
              <p:nvPr/>
            </p:nvSpPr>
            <p:spPr>
              <a:xfrm>
                <a:off x="23452" y="-2670"/>
                <a:ext cx="344914" cy="2375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D43</a:t>
                </a:r>
              </a:p>
            </p:txBody>
          </p:sp>
        </p:grpSp>
        <p:grpSp>
          <p:nvGrpSpPr>
            <p:cNvPr id="15" name="직사각형 33"/>
            <p:cNvGrpSpPr/>
            <p:nvPr/>
          </p:nvGrpSpPr>
          <p:grpSpPr>
            <a:xfrm>
              <a:off x="7804255" y="2764712"/>
              <a:ext cx="476361" cy="389927"/>
              <a:chOff x="4403" y="-10037"/>
              <a:chExt cx="476360" cy="389926"/>
            </a:xfrm>
          </p:grpSpPr>
          <p:sp>
            <p:nvSpPr>
              <p:cNvPr id="962" name="Rectangle"/>
              <p:cNvSpPr/>
              <p:nvPr/>
            </p:nvSpPr>
            <p:spPr>
              <a:xfrm>
                <a:off x="13173" y="19719"/>
                <a:ext cx="458823" cy="330415"/>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63" name="D57…"/>
              <p:cNvSpPr txBox="1"/>
              <p:nvPr/>
            </p:nvSpPr>
            <p:spPr>
              <a:xfrm>
                <a:off x="4403" y="-10037"/>
                <a:ext cx="476360" cy="389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p>
                <a:pPr algn="ctr" defTabSz="703401">
                  <a:lnSpc>
                    <a:spcPct val="90000"/>
                  </a:lnSpc>
                  <a:defRPr sz="1100" b="1"/>
                </a:pPr>
                <a:r>
                  <a:rPr sz="1100" b="1">
                    <a:latin typeface="Arial" pitchFamily="34" charset="0"/>
                    <a:cs typeface="Arial" pitchFamily="34" charset="0"/>
                  </a:rPr>
                  <a:t>D57</a:t>
                </a:r>
              </a:p>
              <a:p>
                <a:pPr algn="ctr" defTabSz="703401">
                  <a:lnSpc>
                    <a:spcPct val="90000"/>
                  </a:lnSpc>
                  <a:defRPr sz="1100" b="1"/>
                </a:pPr>
                <a:r>
                  <a:rPr sz="1100" b="1">
                    <a:latin typeface="Arial" pitchFamily="34" charset="0"/>
                    <a:cs typeface="Arial" pitchFamily="34" charset="0"/>
                  </a:rPr>
                  <a:t>(EOS)</a:t>
                </a:r>
              </a:p>
            </p:txBody>
          </p:sp>
        </p:grpSp>
        <p:sp>
          <p:nvSpPr>
            <p:cNvPr id="965" name="순서도: 병합 34"/>
            <p:cNvSpPr/>
            <p:nvPr/>
          </p:nvSpPr>
          <p:spPr>
            <a:xfrm>
              <a:off x="3235335" y="2416046"/>
              <a:ext cx="93696" cy="1139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FF0000"/>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defRPr sz="1400" b="1"/>
              </a:pPr>
              <a:endParaRPr sz="1400" b="1">
                <a:latin typeface="Arial" pitchFamily="34" charset="0"/>
                <a:cs typeface="Arial" pitchFamily="34" charset="0"/>
              </a:endParaRPr>
            </a:p>
          </p:txBody>
        </p:sp>
        <p:sp>
          <p:nvSpPr>
            <p:cNvPr id="966" name="순서도: 병합 35"/>
            <p:cNvSpPr/>
            <p:nvPr/>
          </p:nvSpPr>
          <p:spPr>
            <a:xfrm>
              <a:off x="5594458" y="2416046"/>
              <a:ext cx="93696" cy="1139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FF0000"/>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defRPr sz="1400" b="1"/>
              </a:pPr>
              <a:endParaRPr sz="1400" b="1">
                <a:latin typeface="Arial" pitchFamily="34" charset="0"/>
                <a:cs typeface="Arial" pitchFamily="34" charset="0"/>
              </a:endParaRPr>
            </a:p>
          </p:txBody>
        </p:sp>
        <p:sp>
          <p:nvSpPr>
            <p:cNvPr id="967" name="순서도: 병합 36"/>
            <p:cNvSpPr/>
            <p:nvPr/>
          </p:nvSpPr>
          <p:spPr>
            <a:xfrm>
              <a:off x="7981037" y="2416046"/>
              <a:ext cx="93696" cy="1139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FF0000"/>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defRPr sz="1400" b="1"/>
              </a:pPr>
              <a:endParaRPr sz="1400" b="1">
                <a:latin typeface="Arial" pitchFamily="34" charset="0"/>
                <a:cs typeface="Arial" pitchFamily="34" charset="0"/>
              </a:endParaRPr>
            </a:p>
          </p:txBody>
        </p:sp>
        <p:sp>
          <p:nvSpPr>
            <p:cNvPr id="968" name="순서도: 병합 37"/>
            <p:cNvSpPr/>
            <p:nvPr/>
          </p:nvSpPr>
          <p:spPr>
            <a:xfrm>
              <a:off x="6266049" y="3394216"/>
              <a:ext cx="93696" cy="1139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21600"/>
                  </a:lnTo>
                  <a:close/>
                </a:path>
              </a:pathLst>
            </a:custGeom>
            <a:solidFill>
              <a:srgbClr val="FF0000"/>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defRPr sz="1400" b="1"/>
              </a:pPr>
              <a:endParaRPr sz="1400" b="1">
                <a:latin typeface="Arial" pitchFamily="34" charset="0"/>
                <a:cs typeface="Arial" pitchFamily="34" charset="0"/>
              </a:endParaRPr>
            </a:p>
          </p:txBody>
        </p:sp>
        <p:grpSp>
          <p:nvGrpSpPr>
            <p:cNvPr id="16" name="직사각형 38"/>
            <p:cNvGrpSpPr/>
            <p:nvPr/>
          </p:nvGrpSpPr>
          <p:grpSpPr>
            <a:xfrm>
              <a:off x="6422966" y="3335802"/>
              <a:ext cx="1784412" cy="237578"/>
              <a:chOff x="-2995" y="-2670"/>
              <a:chExt cx="1784410" cy="237576"/>
            </a:xfrm>
          </p:grpSpPr>
          <p:sp>
            <p:nvSpPr>
              <p:cNvPr id="969" name="Rectangle"/>
              <p:cNvSpPr/>
              <p:nvPr/>
            </p:nvSpPr>
            <p:spPr>
              <a:xfrm>
                <a:off x="0" y="2947"/>
                <a:ext cx="1778413"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70" name="Immunogenicity Analysis"/>
              <p:cNvSpPr txBox="1"/>
              <p:nvPr/>
            </p:nvSpPr>
            <p:spPr>
              <a:xfrm>
                <a:off x="-2995" y="-2670"/>
                <a:ext cx="1784410" cy="2375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a:latin typeface="Arial" pitchFamily="34" charset="0"/>
                    <a:cs typeface="Arial" pitchFamily="34" charset="0"/>
                  </a:rPr>
                  <a:t>Immunogenicity Analysis</a:t>
                </a:r>
              </a:p>
            </p:txBody>
          </p:sp>
        </p:grpSp>
        <p:sp>
          <p:nvSpPr>
            <p:cNvPr id="972" name="직선 화살표 연결선 39"/>
            <p:cNvSpPr/>
            <p:nvPr/>
          </p:nvSpPr>
          <p:spPr>
            <a:xfrm>
              <a:off x="6206102" y="3686501"/>
              <a:ext cx="213592" cy="1"/>
            </a:xfrm>
            <a:prstGeom prst="line">
              <a:avLst/>
            </a:prstGeom>
            <a:noFill/>
            <a:ln w="19050" cap="flat">
              <a:solidFill>
                <a:srgbClr val="0000CC"/>
              </a:solidFill>
              <a:prstDash val="solid"/>
              <a:round/>
              <a:headEnd type="triangle" w="med" len="me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grpSp>
          <p:nvGrpSpPr>
            <p:cNvPr id="17" name="직사각형 40"/>
            <p:cNvGrpSpPr/>
            <p:nvPr/>
          </p:nvGrpSpPr>
          <p:grpSpPr>
            <a:xfrm>
              <a:off x="6400415" y="3567713"/>
              <a:ext cx="901157" cy="237578"/>
              <a:chOff x="-867" y="-2671"/>
              <a:chExt cx="901156" cy="237577"/>
            </a:xfrm>
          </p:grpSpPr>
          <p:sp>
            <p:nvSpPr>
              <p:cNvPr id="973" name="Rectangle"/>
              <p:cNvSpPr/>
              <p:nvPr/>
            </p:nvSpPr>
            <p:spPr>
              <a:xfrm>
                <a:off x="27603" y="2947"/>
                <a:ext cx="844221" cy="226341"/>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74" name="PK Analysis"/>
              <p:cNvSpPr txBox="1"/>
              <p:nvPr/>
            </p:nvSpPr>
            <p:spPr>
              <a:xfrm>
                <a:off x="-867" y="-2671"/>
                <a:ext cx="901156" cy="2375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lvl1pPr algn="ctr" defTabSz="703401">
                  <a:lnSpc>
                    <a:spcPct val="90000"/>
                  </a:lnSpc>
                  <a:defRPr sz="1100" b="1"/>
                </a:lvl1pPr>
              </a:lstStyle>
              <a:p>
                <a:r>
                  <a:rPr dirty="0">
                    <a:latin typeface="Arial" pitchFamily="34" charset="0"/>
                    <a:cs typeface="Arial" pitchFamily="34" charset="0"/>
                  </a:rPr>
                  <a:t>PK Analysis</a:t>
                </a:r>
              </a:p>
            </p:txBody>
          </p:sp>
        </p:grpSp>
        <p:sp>
          <p:nvSpPr>
            <p:cNvPr id="976" name="오른쪽 화살표 41"/>
            <p:cNvSpPr/>
            <p:nvPr/>
          </p:nvSpPr>
          <p:spPr>
            <a:xfrm rot="16200000">
              <a:off x="3204336" y="3050842"/>
              <a:ext cx="133963" cy="172805"/>
            </a:xfrm>
            <a:prstGeom prst="rightArrow">
              <a:avLst>
                <a:gd name="adj1" fmla="val 50000"/>
                <a:gd name="adj2" fmla="val 50000"/>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defRPr sz="1400" b="1"/>
              </a:pPr>
              <a:endParaRPr sz="1400" b="1">
                <a:latin typeface="Arial" pitchFamily="34" charset="0"/>
                <a:cs typeface="Arial" pitchFamily="34" charset="0"/>
              </a:endParaRPr>
            </a:p>
          </p:txBody>
        </p:sp>
        <p:sp>
          <p:nvSpPr>
            <p:cNvPr id="977" name="직선 연결선 42"/>
            <p:cNvSpPr/>
            <p:nvPr/>
          </p:nvSpPr>
          <p:spPr>
            <a:xfrm>
              <a:off x="180155" y="2678822"/>
              <a:ext cx="3148877" cy="1"/>
            </a:xfrm>
            <a:prstGeom prst="line">
              <a:avLst/>
            </a:prstGeom>
            <a:solidFill>
              <a:srgbClr val="FFFFFF"/>
            </a:solidFill>
            <a:ln w="19050" cap="flat">
              <a:solidFill>
                <a:srgbClr val="000000"/>
              </a:solidFill>
              <a:prstDash val="solid"/>
              <a:round/>
            </a:ln>
            <a:effectLst/>
          </p:spPr>
          <p:txBody>
            <a:bodyPr wrap="square" lIns="45719" tIns="45719" rIns="45719" bIns="45719" numCol="1" anchor="t">
              <a:noAutofit/>
            </a:bodyPr>
            <a:lstStyle/>
            <a:p>
              <a:endParaRPr b="1">
                <a:latin typeface="Arial" pitchFamily="34" charset="0"/>
                <a:cs typeface="Arial" pitchFamily="34" charset="0"/>
              </a:endParaRPr>
            </a:p>
          </p:txBody>
        </p:sp>
        <p:grpSp>
          <p:nvGrpSpPr>
            <p:cNvPr id="18" name="직사각형 43"/>
            <p:cNvGrpSpPr/>
            <p:nvPr/>
          </p:nvGrpSpPr>
          <p:grpSpPr>
            <a:xfrm>
              <a:off x="2746987" y="3228219"/>
              <a:ext cx="1065211" cy="389927"/>
              <a:chOff x="0" y="-3483"/>
              <a:chExt cx="1065210" cy="389925"/>
            </a:xfrm>
          </p:grpSpPr>
          <p:sp>
            <p:nvSpPr>
              <p:cNvPr id="978" name="Rectangle"/>
              <p:cNvSpPr/>
              <p:nvPr/>
            </p:nvSpPr>
            <p:spPr>
              <a:xfrm>
                <a:off x="0" y="0"/>
                <a:ext cx="1065210" cy="382958"/>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703401">
                  <a:lnSpc>
                    <a:spcPct val="90000"/>
                  </a:lnSpc>
                </a:pPr>
                <a:endParaRPr b="1">
                  <a:latin typeface="Arial" pitchFamily="34" charset="0"/>
                  <a:cs typeface="Arial" pitchFamily="34" charset="0"/>
                </a:endParaRPr>
              </a:p>
            </p:txBody>
          </p:sp>
          <p:sp>
            <p:nvSpPr>
              <p:cNvPr id="979" name="IP…"/>
              <p:cNvSpPr txBox="1"/>
              <p:nvPr/>
            </p:nvSpPr>
            <p:spPr>
              <a:xfrm>
                <a:off x="5082" y="-3483"/>
                <a:ext cx="1055045" cy="389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2202" tIns="42202" rIns="42202" bIns="42202" numCol="1" anchor="ctr">
                <a:spAutoFit/>
              </a:bodyPr>
              <a:lstStyle/>
              <a:p>
                <a:pPr algn="ctr" defTabSz="703401">
                  <a:lnSpc>
                    <a:spcPct val="90000"/>
                  </a:lnSpc>
                  <a:defRPr sz="1100" b="1"/>
                </a:pPr>
                <a:r>
                  <a:rPr sz="1100" b="1">
                    <a:latin typeface="Arial" pitchFamily="34" charset="0"/>
                    <a:cs typeface="Arial" pitchFamily="34" charset="0"/>
                  </a:rPr>
                  <a:t>IP</a:t>
                </a:r>
              </a:p>
              <a:p>
                <a:pPr algn="ctr" defTabSz="703401">
                  <a:lnSpc>
                    <a:spcPct val="90000"/>
                  </a:lnSpc>
                  <a:defRPr sz="1100" b="1"/>
                </a:pPr>
                <a:r>
                  <a:rPr sz="1100" b="1">
                    <a:latin typeface="Arial" pitchFamily="34" charset="0"/>
                    <a:cs typeface="Arial" pitchFamily="34" charset="0"/>
                  </a:rPr>
                  <a:t>administration</a:t>
                </a:r>
              </a:p>
            </p:txBody>
          </p:sp>
        </p:grpSp>
        <p:sp>
          <p:nvSpPr>
            <p:cNvPr id="981" name="직선 화살표 연결선 44"/>
            <p:cNvSpPr/>
            <p:nvPr/>
          </p:nvSpPr>
          <p:spPr>
            <a:xfrm flipV="1">
              <a:off x="2571331" y="243552"/>
              <a:ext cx="605975" cy="83116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sp>
          <p:nvSpPr>
            <p:cNvPr id="982" name="직선 화살표 연결선 45"/>
            <p:cNvSpPr/>
            <p:nvPr/>
          </p:nvSpPr>
          <p:spPr>
            <a:xfrm>
              <a:off x="3282184" y="2678822"/>
              <a:ext cx="4745702" cy="1"/>
            </a:xfrm>
            <a:prstGeom prst="line">
              <a:avLst/>
            </a:prstGeom>
            <a:noFill/>
            <a:ln w="28575" cap="flat">
              <a:solidFill>
                <a:srgbClr val="0000CC"/>
              </a:solidFill>
              <a:prstDash val="solid"/>
              <a:round/>
              <a:headEnd type="triangle" w="med" len="med"/>
              <a:tailEnd type="triangle" w="med" len="med"/>
            </a:ln>
            <a:effectLst/>
          </p:spPr>
          <p:txBody>
            <a:bodyPr wrap="square" lIns="45719" tIns="45719" rIns="45719" bIns="45719" numCol="1" anchor="t">
              <a:noAutofit/>
            </a:bodyPr>
            <a:lstStyle/>
            <a:p>
              <a:endParaRPr b="1">
                <a:latin typeface="Arial" pitchFamily="34" charset="0"/>
                <a:cs typeface="Arial" pitchFamily="34" charset="0"/>
              </a:endParaRPr>
            </a:p>
          </p:txBody>
        </p:sp>
      </p:grpSp>
      <p:sp>
        <p:nvSpPr>
          <p:cNvPr id="984" name="직사각형 46"/>
          <p:cNvSpPr txBox="1"/>
          <p:nvPr/>
        </p:nvSpPr>
        <p:spPr>
          <a:xfrm>
            <a:off x="7855773" y="5614294"/>
            <a:ext cx="3941798"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lvl1pPr>
          </a:lstStyle>
          <a:p>
            <a:r>
              <a:rPr b="1" dirty="0">
                <a:latin typeface="Arial" pitchFamily="34" charset="0"/>
                <a:cs typeface="Arial" pitchFamily="34" charset="0"/>
              </a:rPr>
              <a:t>Pivot X et al. Clin </a:t>
            </a:r>
            <a:r>
              <a:rPr b="1" dirty="0" err="1">
                <a:latin typeface="Arial" pitchFamily="34" charset="0"/>
                <a:cs typeface="Arial" pitchFamily="34" charset="0"/>
              </a:rPr>
              <a:t>Ther</a:t>
            </a:r>
            <a:r>
              <a:rPr b="1" dirty="0">
                <a:latin typeface="Arial" pitchFamily="34" charset="0"/>
                <a:cs typeface="Arial" pitchFamily="34" charset="0"/>
              </a:rPr>
              <a:t>. 2016;38:1665-73</a:t>
            </a:r>
          </a:p>
        </p:txBody>
      </p:sp>
    </p:spTree>
    <p:extLst>
      <p:ext uri="{BB962C8B-B14F-4D97-AF65-F5344CB8AC3E}">
        <p14:creationId xmlns:p14="http://schemas.microsoft.com/office/powerpoint/2010/main" val="16740859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421" y="476672"/>
            <a:ext cx="9158010" cy="648072"/>
          </a:xfrm>
        </p:spPr>
        <p:txBody>
          <a:bodyPr>
            <a:noAutofit/>
          </a:bodyPr>
          <a:lstStyle/>
          <a:p>
            <a:r>
              <a:rPr lang="en-US" sz="2000" b="1">
                <a:solidFill>
                  <a:srgbClr val="FF0000"/>
                </a:solidFill>
                <a:latin typeface="Arial" pitchFamily="34" charset="0"/>
                <a:cs typeface="Arial" pitchFamily="34" charset="0"/>
              </a:rPr>
              <a:t>Serum PK after a single dose of 6 mg/kg in healthy male  subjects of SB3</a:t>
            </a:r>
            <a:endParaRPr lang="en-US" sz="2000" b="1"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cstate="print"/>
          <a:stretch>
            <a:fillRect/>
          </a:stretch>
        </p:blipFill>
        <p:spPr>
          <a:xfrm>
            <a:off x="3647728" y="1196752"/>
            <a:ext cx="4583493" cy="4640906"/>
          </a:xfrm>
          <a:prstGeom prst="rect">
            <a:avLst/>
          </a:prstGeom>
        </p:spPr>
      </p:pic>
    </p:spTree>
    <p:extLst>
      <p:ext uri="{BB962C8B-B14F-4D97-AF65-F5344CB8AC3E}">
        <p14:creationId xmlns:p14="http://schemas.microsoft.com/office/powerpoint/2010/main" val="19756374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4" y="836712"/>
            <a:ext cx="9143999" cy="624114"/>
          </a:xfrm>
        </p:spPr>
        <p:txBody>
          <a:bodyPr>
            <a:normAutofit/>
          </a:bodyPr>
          <a:lstStyle/>
          <a:p>
            <a:pPr algn="ctr"/>
            <a:r>
              <a:rPr lang="en-US" sz="3200" b="1" dirty="0">
                <a:solidFill>
                  <a:srgbClr val="FF0000"/>
                </a:solidFill>
                <a:latin typeface="Arial" pitchFamily="34" charset="0"/>
                <a:cs typeface="Arial" pitchFamily="34" charset="0"/>
              </a:rPr>
              <a:t>Summary statistics of PK parameters</a:t>
            </a:r>
          </a:p>
        </p:txBody>
      </p:sp>
      <p:pic>
        <p:nvPicPr>
          <p:cNvPr id="4" name="Picture 3"/>
          <p:cNvPicPr>
            <a:picLocks noChangeAspect="1"/>
          </p:cNvPicPr>
          <p:nvPr/>
        </p:nvPicPr>
        <p:blipFill>
          <a:blip r:embed="rId3" cstate="print"/>
          <a:stretch>
            <a:fillRect/>
          </a:stretch>
        </p:blipFill>
        <p:spPr>
          <a:xfrm>
            <a:off x="2078178" y="1387234"/>
            <a:ext cx="8287707" cy="3049878"/>
          </a:xfrm>
          <a:prstGeom prst="rect">
            <a:avLst/>
          </a:prstGeom>
        </p:spPr>
      </p:pic>
      <p:sp>
        <p:nvSpPr>
          <p:cNvPr id="5" name="Rectangle 4"/>
          <p:cNvSpPr/>
          <p:nvPr/>
        </p:nvSpPr>
        <p:spPr>
          <a:xfrm>
            <a:off x="2242466" y="4479802"/>
            <a:ext cx="8606062" cy="707886"/>
          </a:xfrm>
          <a:prstGeom prst="rect">
            <a:avLst/>
          </a:prstGeom>
        </p:spPr>
        <p:txBody>
          <a:bodyPr wrap="square">
            <a:spAutoFit/>
          </a:bodyPr>
          <a:lstStyle/>
          <a:p>
            <a:r>
              <a:rPr lang="en-US" sz="2000" dirty="0">
                <a:latin typeface="Arial" pitchFamily="34" charset="0"/>
                <a:cs typeface="Arial" pitchFamily="34" charset="0"/>
              </a:rPr>
              <a:t>No subjects had positive results for ADAs at any time point after single intravenous infusion of SB3, EU </a:t>
            </a:r>
            <a:r>
              <a:rPr lang="en-US" sz="2000" dirty="0" err="1">
                <a:latin typeface="Arial" pitchFamily="34" charset="0"/>
                <a:cs typeface="Arial" pitchFamily="34" charset="0"/>
              </a:rPr>
              <a:t>trastuzumab</a:t>
            </a:r>
            <a:r>
              <a:rPr lang="en-US" sz="2000" dirty="0">
                <a:latin typeface="Arial" pitchFamily="34" charset="0"/>
                <a:cs typeface="Arial" pitchFamily="34" charset="0"/>
              </a:rPr>
              <a:t>, or US </a:t>
            </a:r>
            <a:r>
              <a:rPr lang="en-US" sz="2000" dirty="0" err="1">
                <a:latin typeface="Arial" pitchFamily="34" charset="0"/>
                <a:cs typeface="Arial" pitchFamily="34" charset="0"/>
              </a:rPr>
              <a:t>trastuzumab</a:t>
            </a:r>
            <a:r>
              <a:rPr lang="en-US" sz="2000" dirty="0">
                <a:latin typeface="Arial" pitchFamily="34" charset="0"/>
                <a:cs typeface="Arial" pitchFamily="34" charset="0"/>
              </a:rPr>
              <a:t> </a:t>
            </a:r>
          </a:p>
        </p:txBody>
      </p:sp>
    </p:spTree>
    <p:extLst>
      <p:ext uri="{BB962C8B-B14F-4D97-AF65-F5344CB8AC3E}">
        <p14:creationId xmlns:p14="http://schemas.microsoft.com/office/powerpoint/2010/main" val="13199823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4" y="404664"/>
            <a:ext cx="9143999" cy="624114"/>
          </a:xfrm>
        </p:spPr>
        <p:txBody>
          <a:bodyPr>
            <a:normAutofit/>
          </a:bodyPr>
          <a:lstStyle/>
          <a:p>
            <a:pPr algn="ctr"/>
            <a:r>
              <a:rPr lang="en-US" sz="3200" b="1" dirty="0">
                <a:solidFill>
                  <a:srgbClr val="FF0000"/>
                </a:solidFill>
                <a:latin typeface="Arial" pitchFamily="34" charset="0"/>
                <a:cs typeface="Arial" pitchFamily="34" charset="0"/>
              </a:rPr>
              <a:t>Summary statistics of PK parameters</a:t>
            </a:r>
          </a:p>
        </p:txBody>
      </p:sp>
      <p:sp>
        <p:nvSpPr>
          <p:cNvPr id="5" name="Rectangle 4"/>
          <p:cNvSpPr/>
          <p:nvPr/>
        </p:nvSpPr>
        <p:spPr>
          <a:xfrm>
            <a:off x="1775520" y="4949007"/>
            <a:ext cx="8640960" cy="584775"/>
          </a:xfrm>
          <a:prstGeom prst="rect">
            <a:avLst/>
          </a:prstGeom>
        </p:spPr>
        <p:txBody>
          <a:bodyPr wrap="square">
            <a:spAutoFit/>
          </a:bodyPr>
          <a:lstStyle/>
          <a:p>
            <a:r>
              <a:rPr lang="en-US" sz="1600" b="1" dirty="0">
                <a:latin typeface="Arial" pitchFamily="34" charset="0"/>
                <a:cs typeface="Arial" pitchFamily="34" charset="0"/>
              </a:rPr>
              <a:t>No subjects had positive results for ADAs at any time point after single intravenous infusion of SB3, EU </a:t>
            </a:r>
            <a:r>
              <a:rPr lang="en-US" sz="1600" b="1" dirty="0" err="1">
                <a:latin typeface="Arial" pitchFamily="34" charset="0"/>
                <a:cs typeface="Arial" pitchFamily="34" charset="0"/>
              </a:rPr>
              <a:t>trastuzumab</a:t>
            </a:r>
            <a:r>
              <a:rPr lang="en-US" sz="1600" b="1" dirty="0">
                <a:latin typeface="Arial" pitchFamily="34" charset="0"/>
                <a:cs typeface="Arial" pitchFamily="34" charset="0"/>
              </a:rPr>
              <a:t>, or US </a:t>
            </a:r>
            <a:r>
              <a:rPr lang="en-US" sz="1600" b="1" dirty="0" err="1">
                <a:latin typeface="Arial" pitchFamily="34" charset="0"/>
                <a:cs typeface="Arial" pitchFamily="34" charset="0"/>
              </a:rPr>
              <a:t>trastuzumab</a:t>
            </a:r>
            <a:r>
              <a:rPr lang="en-US" sz="1600" b="1" dirty="0">
                <a:latin typeface="Arial" pitchFamily="34" charset="0"/>
                <a:cs typeface="Arial" pitchFamily="34" charset="0"/>
              </a:rPr>
              <a:t> </a:t>
            </a:r>
          </a:p>
        </p:txBody>
      </p:sp>
      <p:pic>
        <p:nvPicPr>
          <p:cNvPr id="4098" name="Picture 2"/>
          <p:cNvPicPr>
            <a:picLocks noChangeAspect="1" noChangeArrowheads="1"/>
          </p:cNvPicPr>
          <p:nvPr/>
        </p:nvPicPr>
        <p:blipFill>
          <a:blip r:embed="rId3" cstate="print"/>
          <a:srcRect/>
          <a:stretch>
            <a:fillRect/>
          </a:stretch>
        </p:blipFill>
        <p:spPr bwMode="auto">
          <a:xfrm>
            <a:off x="1522447" y="1064931"/>
            <a:ext cx="9020188" cy="3888432"/>
          </a:xfrm>
          <a:prstGeom prst="rect">
            <a:avLst/>
          </a:prstGeom>
          <a:noFill/>
          <a:ln w="9525">
            <a:noFill/>
            <a:miter lim="800000"/>
            <a:headEnd/>
            <a:tailEnd/>
          </a:ln>
        </p:spPr>
      </p:pic>
    </p:spTree>
    <p:extLst>
      <p:ext uri="{BB962C8B-B14F-4D97-AF65-F5344CB8AC3E}">
        <p14:creationId xmlns:p14="http://schemas.microsoft.com/office/powerpoint/2010/main" val="131998239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4" y="347115"/>
            <a:ext cx="9143999" cy="624114"/>
          </a:xfrm>
        </p:spPr>
        <p:txBody>
          <a:bodyPr>
            <a:normAutofit/>
          </a:bodyPr>
          <a:lstStyle/>
          <a:p>
            <a:pPr algn="ctr"/>
            <a:r>
              <a:rPr lang="en-US" sz="2800" b="1" dirty="0">
                <a:solidFill>
                  <a:srgbClr val="FF0000"/>
                </a:solidFill>
                <a:latin typeface="Arial" pitchFamily="34" charset="0"/>
                <a:cs typeface="Arial" pitchFamily="34" charset="0"/>
              </a:rPr>
              <a:t>Statistical Comparison of Secondary PK Parameters </a:t>
            </a:r>
          </a:p>
        </p:txBody>
      </p:sp>
      <p:pic>
        <p:nvPicPr>
          <p:cNvPr id="4" name="Picture 3"/>
          <p:cNvPicPr>
            <a:picLocks noChangeAspect="1"/>
          </p:cNvPicPr>
          <p:nvPr/>
        </p:nvPicPr>
        <p:blipFill>
          <a:blip r:embed="rId3" cstate="print"/>
          <a:stretch>
            <a:fillRect/>
          </a:stretch>
        </p:blipFill>
        <p:spPr>
          <a:xfrm>
            <a:off x="3060393" y="1196752"/>
            <a:ext cx="5600950" cy="4497039"/>
          </a:xfrm>
          <a:prstGeom prst="rect">
            <a:avLst/>
          </a:prstGeom>
        </p:spPr>
      </p:pic>
      <p:sp>
        <p:nvSpPr>
          <p:cNvPr id="5" name="TextBox 4"/>
          <p:cNvSpPr txBox="1"/>
          <p:nvPr/>
        </p:nvSpPr>
        <p:spPr>
          <a:xfrm>
            <a:off x="5687137" y="5780814"/>
            <a:ext cx="5948411" cy="215444"/>
          </a:xfrm>
          <a:prstGeom prst="rect">
            <a:avLst/>
          </a:prstGeom>
          <a:noFill/>
        </p:spPr>
        <p:txBody>
          <a:bodyPr wrap="square" rtlCol="0">
            <a:spAutoFit/>
          </a:bodyPr>
          <a:lstStyle/>
          <a:p>
            <a:r>
              <a:rPr lang="en-US" sz="800" b="1" dirty="0">
                <a:latin typeface="Arial" pitchFamily="34" charset="0"/>
                <a:cs typeface="Arial" pitchFamily="34" charset="0"/>
              </a:rPr>
              <a:t>EMA Assessment report </a:t>
            </a:r>
            <a:r>
              <a:rPr lang="en-US" sz="800" b="1" dirty="0" err="1">
                <a:latin typeface="Arial" pitchFamily="34" charset="0"/>
                <a:cs typeface="Arial" pitchFamily="34" charset="0"/>
              </a:rPr>
              <a:t>Ontruzant</a:t>
            </a:r>
            <a:r>
              <a:rPr lang="en-US" sz="800" b="1" dirty="0">
                <a:latin typeface="Arial" pitchFamily="34" charset="0"/>
                <a:cs typeface="Arial" pitchFamily="34" charset="0"/>
              </a:rPr>
              <a:t>  14 September 2017 EMA/CHMP/9855/2018 </a:t>
            </a:r>
          </a:p>
        </p:txBody>
      </p:sp>
    </p:spTree>
    <p:extLst>
      <p:ext uri="{BB962C8B-B14F-4D97-AF65-F5344CB8AC3E}">
        <p14:creationId xmlns:p14="http://schemas.microsoft.com/office/powerpoint/2010/main" val="131023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0688"/>
            <a:ext cx="9144000" cy="624114"/>
          </a:xfrm>
        </p:spPr>
        <p:txBody>
          <a:bodyPr>
            <a:normAutofit fontScale="90000"/>
          </a:bodyPr>
          <a:lstStyle/>
          <a:p>
            <a:pPr algn="ctr"/>
            <a:r>
              <a:rPr lang="en-US" sz="3200" b="1" dirty="0">
                <a:solidFill>
                  <a:srgbClr val="FF0000"/>
                </a:solidFill>
                <a:latin typeface="Arial" pitchFamily="34" charset="0"/>
                <a:cs typeface="Arial" pitchFamily="34" charset="0"/>
              </a:rPr>
              <a:t>Impact of Anti-drug antibodies (ADA) on PK </a:t>
            </a:r>
            <a:r>
              <a:rPr lang="en-US" sz="3600" b="1" dirty="0">
                <a:solidFill>
                  <a:srgbClr val="FF0000"/>
                </a:solidFill>
                <a:latin typeface="Arial" pitchFamily="34" charset="0"/>
                <a:cs typeface="Arial" pitchFamily="34" charset="0"/>
              </a:rPr>
              <a:t>parameters</a:t>
            </a:r>
            <a:r>
              <a:rPr lang="en-US" dirty="0">
                <a:solidFill>
                  <a:srgbClr val="FF0000"/>
                </a:solidFill>
                <a:latin typeface="Arial" pitchFamily="34" charset="0"/>
                <a:cs typeface="Arial" pitchFamily="34" charset="0"/>
              </a:rPr>
              <a:t> </a:t>
            </a:r>
          </a:p>
        </p:txBody>
      </p:sp>
      <p:sp>
        <p:nvSpPr>
          <p:cNvPr id="4" name="Content Placeholder 3"/>
          <p:cNvSpPr>
            <a:spLocks noGrp="1"/>
          </p:cNvSpPr>
          <p:nvPr>
            <p:ph type="body" sz="quarter" idx="1"/>
          </p:nvPr>
        </p:nvSpPr>
        <p:spPr>
          <a:xfrm>
            <a:off x="767408" y="1412776"/>
            <a:ext cx="10945216" cy="4451269"/>
          </a:xfrm>
          <a:ln>
            <a:noFill/>
          </a:ln>
        </p:spPr>
        <p:txBody>
          <a:bodyPr>
            <a:noAutofit/>
          </a:bodyPr>
          <a:lstStyle/>
          <a:p>
            <a:pPr>
              <a:lnSpc>
                <a:spcPct val="120000"/>
              </a:lnSpc>
              <a:buFont typeface="Wingdings" panose="05000000000000000000" pitchFamily="2" charset="2"/>
              <a:buChar char="§"/>
            </a:pPr>
            <a:r>
              <a:rPr lang="en-US" sz="1800" dirty="0">
                <a:latin typeface="Arial" pitchFamily="34" charset="0"/>
                <a:ea typeface="+mj-ea"/>
                <a:cs typeface="Arial" pitchFamily="34" charset="0"/>
              </a:rPr>
              <a:t>In the study SB3-G31-BC, within the PK population, one subject in the SB3 treatment group and no subject in the Herceptin treatment group were reported to have an ADA positive result up to Cycle 9.</a:t>
            </a:r>
          </a:p>
          <a:p>
            <a:pPr>
              <a:lnSpc>
                <a:spcPct val="120000"/>
              </a:lnSpc>
              <a:buFont typeface="Wingdings" panose="05000000000000000000" pitchFamily="2" charset="2"/>
              <a:buChar char="§"/>
            </a:pPr>
            <a:r>
              <a:rPr lang="en-US" sz="1800" dirty="0">
                <a:latin typeface="Arial" pitchFamily="34" charset="0"/>
                <a:ea typeface="+mj-ea"/>
                <a:cs typeface="Arial" pitchFamily="34" charset="0"/>
              </a:rPr>
              <a:t>One subject had a positive result of ADA at Cycle 5 pre-dose and negative results at other time points. The serum trough concentration at Cycle 5 was relatively low at 15.46 </a:t>
            </a:r>
            <a:r>
              <a:rPr lang="en-US" sz="1800" dirty="0" err="1">
                <a:latin typeface="Arial" pitchFamily="34" charset="0"/>
                <a:ea typeface="+mj-ea"/>
                <a:cs typeface="Arial" pitchFamily="34" charset="0"/>
              </a:rPr>
              <a:t>μg</a:t>
            </a:r>
            <a:r>
              <a:rPr lang="en-US" sz="1800" dirty="0">
                <a:latin typeface="Arial" pitchFamily="34" charset="0"/>
                <a:ea typeface="+mj-ea"/>
                <a:cs typeface="Arial" pitchFamily="34" charset="0"/>
              </a:rPr>
              <a:t>/mL but within the range of 14.71 to 102.79 </a:t>
            </a:r>
            <a:r>
              <a:rPr lang="en-US" sz="1800" dirty="0" err="1">
                <a:latin typeface="Arial" pitchFamily="34" charset="0"/>
                <a:ea typeface="+mj-ea"/>
                <a:cs typeface="Arial" pitchFamily="34" charset="0"/>
              </a:rPr>
              <a:t>μg</a:t>
            </a:r>
            <a:r>
              <a:rPr lang="en-US" sz="1800" dirty="0">
                <a:latin typeface="Arial" pitchFamily="34" charset="0"/>
                <a:ea typeface="+mj-ea"/>
                <a:cs typeface="Arial" pitchFamily="34" charset="0"/>
              </a:rPr>
              <a:t>/mL of the cycle. </a:t>
            </a:r>
          </a:p>
          <a:p>
            <a:pPr>
              <a:lnSpc>
                <a:spcPct val="120000"/>
              </a:lnSpc>
              <a:buFont typeface="Wingdings" panose="05000000000000000000" pitchFamily="2" charset="2"/>
              <a:buChar char="§"/>
            </a:pPr>
            <a:r>
              <a:rPr lang="en-US" sz="1800" dirty="0">
                <a:latin typeface="Arial" pitchFamily="34" charset="0"/>
                <a:ea typeface="+mj-ea"/>
                <a:cs typeface="Arial" pitchFamily="34" charset="0"/>
              </a:rPr>
              <a:t>The trough concentrations (46.35 and 56.08 </a:t>
            </a:r>
            <a:r>
              <a:rPr lang="en-US" sz="1800" dirty="0" err="1">
                <a:latin typeface="Arial" pitchFamily="34" charset="0"/>
                <a:ea typeface="+mj-ea"/>
                <a:cs typeface="Arial" pitchFamily="34" charset="0"/>
              </a:rPr>
              <a:t>μg</a:t>
            </a:r>
            <a:r>
              <a:rPr lang="en-US" sz="1800" dirty="0">
                <a:latin typeface="Arial" pitchFamily="34" charset="0"/>
                <a:ea typeface="+mj-ea"/>
                <a:cs typeface="Arial" pitchFamily="34" charset="0"/>
              </a:rPr>
              <a:t>/mL for Cycle 7 and Cycle 8, respectively) in the later cycles were similar to other subjects (ranging from 22.98 to 175.02 </a:t>
            </a:r>
            <a:r>
              <a:rPr lang="en-US" sz="1800" dirty="0" err="1">
                <a:latin typeface="Arial" pitchFamily="34" charset="0"/>
                <a:ea typeface="+mj-ea"/>
                <a:cs typeface="Arial" pitchFamily="34" charset="0"/>
              </a:rPr>
              <a:t>μg</a:t>
            </a:r>
            <a:r>
              <a:rPr lang="en-US" sz="1800" dirty="0">
                <a:latin typeface="Arial" pitchFamily="34" charset="0"/>
                <a:ea typeface="+mj-ea"/>
                <a:cs typeface="Arial" pitchFamily="34" charset="0"/>
              </a:rPr>
              <a:t>/mL and from 19.00 to 189.70 </a:t>
            </a:r>
            <a:r>
              <a:rPr lang="en-US" sz="1800" dirty="0" err="1">
                <a:latin typeface="Arial" pitchFamily="34" charset="0"/>
                <a:ea typeface="+mj-ea"/>
                <a:cs typeface="Arial" pitchFamily="34" charset="0"/>
              </a:rPr>
              <a:t>μg</a:t>
            </a:r>
            <a:r>
              <a:rPr lang="en-US" sz="1800" dirty="0">
                <a:latin typeface="Arial" pitchFamily="34" charset="0"/>
                <a:ea typeface="+mj-ea"/>
                <a:cs typeface="Arial" pitchFamily="34" charset="0"/>
              </a:rPr>
              <a:t>/mL for Cycle 7 and Cycle 8, respectively).</a:t>
            </a:r>
          </a:p>
          <a:p>
            <a:pPr>
              <a:lnSpc>
                <a:spcPct val="120000"/>
              </a:lnSpc>
              <a:buFont typeface="Wingdings" panose="05000000000000000000" pitchFamily="2" charset="2"/>
              <a:buChar char="§"/>
            </a:pPr>
            <a:r>
              <a:rPr lang="en-US" sz="1800" dirty="0">
                <a:latin typeface="Arial" pitchFamily="34" charset="0"/>
                <a:ea typeface="+mj-ea"/>
                <a:cs typeface="Arial" pitchFamily="34" charset="0"/>
              </a:rPr>
              <a:t>Due to the low incidence of positive ADA results, the impact of the presence of ADA up to Cycle 9 on the PK cannot be compared.</a:t>
            </a:r>
          </a:p>
          <a:p>
            <a:endParaRPr lang="en-US" sz="1100" dirty="0">
              <a:latin typeface="Arial" pitchFamily="34" charset="0"/>
              <a:cs typeface="Arial" pitchFamily="34" charset="0"/>
            </a:endParaRPr>
          </a:p>
        </p:txBody>
      </p:sp>
    </p:spTree>
    <p:extLst>
      <p:ext uri="{BB962C8B-B14F-4D97-AF65-F5344CB8AC3E}">
        <p14:creationId xmlns:p14="http://schemas.microsoft.com/office/powerpoint/2010/main" val="388734905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9536" y="2276872"/>
            <a:ext cx="8280920" cy="2836912"/>
          </a:xfrm>
        </p:spPr>
        <p:txBody>
          <a:bodyPr>
            <a:normAutofit fontScale="85000" lnSpcReduction="10000"/>
          </a:bodyPr>
          <a:lstStyle/>
          <a:p>
            <a:pPr>
              <a:buNone/>
            </a:pPr>
            <a:r>
              <a:rPr lang="it-IT" dirty="0"/>
              <a:t>    I dati che derivano dagli studi </a:t>
            </a:r>
            <a:r>
              <a:rPr lang="it-IT" dirty="0" err="1"/>
              <a:t>preclinici</a:t>
            </a:r>
            <a:r>
              <a:rPr lang="it-IT" dirty="0"/>
              <a:t> e dalle fasi I  soddisfano i criteri di equivalenza per quanto riguarda </a:t>
            </a:r>
          </a:p>
          <a:p>
            <a:r>
              <a:rPr lang="it-IT" dirty="0"/>
              <a:t>La farmacocinetica</a:t>
            </a:r>
          </a:p>
          <a:p>
            <a:r>
              <a:rPr lang="it-IT" dirty="0"/>
              <a:t>La farmacodinamica</a:t>
            </a:r>
          </a:p>
          <a:p>
            <a:r>
              <a:rPr lang="it-IT" dirty="0"/>
              <a:t>L’attività biologica </a:t>
            </a:r>
          </a:p>
          <a:p>
            <a:r>
              <a:rPr lang="it-IT" dirty="0"/>
              <a:t>La sicurezza</a:t>
            </a:r>
          </a:p>
          <a:p>
            <a:endParaRPr lang="it-IT" dirty="0"/>
          </a:p>
        </p:txBody>
      </p:sp>
      <p:sp>
        <p:nvSpPr>
          <p:cNvPr id="4"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Workshop 1</a:t>
            </a:r>
          </a:p>
        </p:txBody>
      </p:sp>
      <p:sp>
        <p:nvSpPr>
          <p:cNvPr id="3" name="Segnaposto contenuto 2"/>
          <p:cNvSpPr>
            <a:spLocks noGrp="1"/>
          </p:cNvSpPr>
          <p:nvPr>
            <p:ph idx="1"/>
          </p:nvPr>
        </p:nvSpPr>
        <p:spPr>
          <a:xfrm>
            <a:off x="1981200" y="2464296"/>
            <a:ext cx="8229600" cy="2404864"/>
          </a:xfrm>
        </p:spPr>
        <p:txBody>
          <a:bodyPr>
            <a:normAutofit fontScale="92500"/>
          </a:bodyPr>
          <a:lstStyle/>
          <a:p>
            <a:pPr algn="ctr">
              <a:buNone/>
            </a:pPr>
            <a:r>
              <a:rPr lang="it-IT" sz="3600" b="1" dirty="0">
                <a:latin typeface="Arial" pitchFamily="34" charset="0"/>
                <a:cs typeface="Arial" pitchFamily="34" charset="0"/>
              </a:rPr>
              <a:t>Iter approvativo dei Farmaci </a:t>
            </a:r>
            <a:r>
              <a:rPr lang="it-IT" sz="3600" b="1" dirty="0" err="1">
                <a:latin typeface="Arial" pitchFamily="34" charset="0"/>
                <a:cs typeface="Arial" pitchFamily="34" charset="0"/>
              </a:rPr>
              <a:t>Biosimilari</a:t>
            </a:r>
            <a:r>
              <a:rPr lang="it-IT" sz="3600" b="1" dirty="0">
                <a:latin typeface="Arial" pitchFamily="34" charset="0"/>
                <a:cs typeface="Arial" pitchFamily="34" charset="0"/>
              </a:rPr>
              <a:t> </a:t>
            </a:r>
          </a:p>
          <a:p>
            <a:pPr algn="ctr">
              <a:buNone/>
            </a:pPr>
            <a:r>
              <a:rPr lang="it-IT" sz="3600" b="1" dirty="0">
                <a:latin typeface="Arial" pitchFamily="34" charset="0"/>
                <a:cs typeface="Arial" pitchFamily="34" charset="0"/>
              </a:rPr>
              <a:t>da parte di EMA </a:t>
            </a:r>
          </a:p>
          <a:p>
            <a:pPr algn="ctr">
              <a:buNone/>
            </a:pPr>
            <a:r>
              <a:rPr lang="it-IT" sz="3600" b="1" dirty="0">
                <a:latin typeface="Arial" pitchFamily="34" charset="0"/>
                <a:cs typeface="Arial" pitchFamily="34" charset="0"/>
              </a:rPr>
              <a:t>e studi di comparabilità</a:t>
            </a:r>
          </a:p>
          <a:p>
            <a:pPr algn="ctr">
              <a:buNone/>
            </a:pPr>
            <a:r>
              <a:rPr lang="it-IT" sz="2400" dirty="0">
                <a:latin typeface="Arial" pitchFamily="34" charset="0"/>
                <a:cs typeface="Arial" pitchFamily="34" charset="0"/>
              </a:rPr>
              <a:t>Discussione delle evidenze scientifiche e Proposta </a:t>
            </a:r>
            <a:r>
              <a:rPr lang="it-IT" sz="2400" dirty="0" err="1">
                <a:latin typeface="Arial" pitchFamily="34" charset="0"/>
                <a:cs typeface="Arial" pitchFamily="34" charset="0"/>
              </a:rPr>
              <a:t>Statements</a:t>
            </a:r>
            <a:endParaRPr lang="it-IT" sz="24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Workshop 1</a:t>
            </a:r>
          </a:p>
        </p:txBody>
      </p:sp>
      <p:sp>
        <p:nvSpPr>
          <p:cNvPr id="3" name="Segnaposto contenuto 2"/>
          <p:cNvSpPr>
            <a:spLocks noGrp="1"/>
          </p:cNvSpPr>
          <p:nvPr>
            <p:ph idx="1"/>
          </p:nvPr>
        </p:nvSpPr>
        <p:spPr>
          <a:xfrm>
            <a:off x="1981200" y="2464296"/>
            <a:ext cx="8229600" cy="2404864"/>
          </a:xfrm>
        </p:spPr>
        <p:txBody>
          <a:bodyPr>
            <a:normAutofit fontScale="85000" lnSpcReduction="20000"/>
          </a:bodyPr>
          <a:lstStyle/>
          <a:p>
            <a:pPr algn="ctr"/>
            <a:r>
              <a:rPr lang="it-IT" sz="3600" b="1" dirty="0">
                <a:solidFill>
                  <a:schemeClr val="bg1">
                    <a:lumMod val="75000"/>
                  </a:schemeClr>
                </a:solidFill>
              </a:rPr>
              <a:t>Linee guida EMA</a:t>
            </a:r>
          </a:p>
          <a:p>
            <a:pPr algn="ctr"/>
            <a:r>
              <a:rPr lang="it-IT" sz="3600" b="1" dirty="0">
                <a:solidFill>
                  <a:schemeClr val="bg1">
                    <a:lumMod val="75000"/>
                  </a:schemeClr>
                </a:solidFill>
              </a:rPr>
              <a:t>Studi </a:t>
            </a:r>
            <a:r>
              <a:rPr lang="it-IT" sz="3600" b="1" dirty="0" err="1">
                <a:solidFill>
                  <a:schemeClr val="bg1">
                    <a:lumMod val="75000"/>
                  </a:schemeClr>
                </a:solidFill>
              </a:rPr>
              <a:t>Preclinici</a:t>
            </a:r>
            <a:endParaRPr lang="it-IT" sz="3600" b="1" dirty="0">
              <a:solidFill>
                <a:schemeClr val="bg1">
                  <a:lumMod val="75000"/>
                </a:schemeClr>
              </a:solidFill>
            </a:endParaRPr>
          </a:p>
          <a:p>
            <a:pPr algn="ctr"/>
            <a:r>
              <a:rPr lang="it-IT" sz="3600" b="1" dirty="0">
                <a:solidFill>
                  <a:schemeClr val="bg1">
                    <a:lumMod val="75000"/>
                  </a:schemeClr>
                </a:solidFill>
              </a:rPr>
              <a:t>Studi clinici farmacocinetica e farmacodinamica</a:t>
            </a:r>
          </a:p>
          <a:p>
            <a:pPr algn="ctr"/>
            <a:r>
              <a:rPr lang="it-IT" sz="3600" b="1" dirty="0"/>
              <a:t>Studi clinici di non inferiorità</a:t>
            </a:r>
            <a:endParaRPr lang="it-IT"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19536" y="548680"/>
            <a:ext cx="7943850" cy="1924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896200" y="5180310"/>
            <a:ext cx="2585742" cy="4122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68174" y="3271780"/>
            <a:ext cx="9099826" cy="1543609"/>
          </a:xfrm>
          <a:prstGeom prst="rect">
            <a:avLst/>
          </a:prstGeom>
          <a:noFill/>
          <a:ln w="9525">
            <a:noFill/>
            <a:miter lim="800000"/>
            <a:headEnd/>
            <a:tailEnd/>
          </a:ln>
        </p:spPr>
      </p:pic>
      <p:sp>
        <p:nvSpPr>
          <p:cNvPr id="7" name="Rettangolo 6"/>
          <p:cNvSpPr/>
          <p:nvPr/>
        </p:nvSpPr>
        <p:spPr>
          <a:xfrm>
            <a:off x="3719736" y="4221088"/>
            <a:ext cx="662473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631505" y="4437112"/>
            <a:ext cx="230425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408368" y="4674695"/>
            <a:ext cx="2088232" cy="33290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39416" y="548680"/>
            <a:ext cx="5497068" cy="445892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23391" y="5085184"/>
            <a:ext cx="4950550" cy="288032"/>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076351" y="692696"/>
            <a:ext cx="5648706" cy="136815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9336" y="203908"/>
            <a:ext cx="5472608" cy="13255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054874" y="4725144"/>
            <a:ext cx="2873774" cy="45813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63352" y="1700808"/>
            <a:ext cx="7255719" cy="374698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1" y="518845"/>
            <a:ext cx="7740351" cy="3886877"/>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237386" y="4583186"/>
            <a:ext cx="6776625" cy="763622"/>
          </a:xfrm>
          <a:prstGeom prst="rect">
            <a:avLst/>
          </a:prstGeom>
          <a:noFill/>
          <a:ln w="9525">
            <a:noFill/>
            <a:miter lim="800000"/>
            <a:headEnd/>
            <a:tailEnd/>
          </a:ln>
        </p:spPr>
      </p:pic>
      <p:sp>
        <p:nvSpPr>
          <p:cNvPr id="6" name="Rettangolo 5"/>
          <p:cNvSpPr/>
          <p:nvPr/>
        </p:nvSpPr>
        <p:spPr>
          <a:xfrm>
            <a:off x="2207568" y="4509120"/>
            <a:ext cx="6802932" cy="865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제목 1"/>
          <p:cNvSpPr txBox="1">
            <a:spLocks noGrp="1"/>
          </p:cNvSpPr>
          <p:nvPr>
            <p:ph type="title"/>
          </p:nvPr>
        </p:nvSpPr>
        <p:spPr>
          <a:xfrm>
            <a:off x="1524004" y="674631"/>
            <a:ext cx="9143999" cy="624114"/>
          </a:xfrm>
          <a:prstGeom prst="rect">
            <a:avLst/>
          </a:prstGeom>
        </p:spPr>
        <p:txBody>
          <a:bodyPr>
            <a:normAutofit/>
          </a:bodyPr>
          <a:lstStyle/>
          <a:p>
            <a:pPr algn="ctr"/>
            <a:r>
              <a:rPr lang="it-IT" sz="3200" b="1" dirty="0">
                <a:solidFill>
                  <a:srgbClr val="FF0000"/>
                </a:solidFill>
                <a:latin typeface="Arial" pitchFamily="34" charset="0"/>
                <a:cs typeface="Arial" pitchFamily="34" charset="0"/>
              </a:rPr>
              <a:t>Phase III SB3 </a:t>
            </a:r>
            <a:r>
              <a:rPr sz="3200" b="1" dirty="0">
                <a:solidFill>
                  <a:srgbClr val="FF0000"/>
                </a:solidFill>
                <a:latin typeface="Arial" pitchFamily="34" charset="0"/>
                <a:cs typeface="Arial" pitchFamily="34" charset="0"/>
              </a:rPr>
              <a:t>Study Design</a:t>
            </a:r>
          </a:p>
        </p:txBody>
      </p:sp>
      <p:sp>
        <p:nvSpPr>
          <p:cNvPr id="1013" name="내용 개체 틀 2"/>
          <p:cNvSpPr txBox="1">
            <a:spLocks noGrp="1"/>
          </p:cNvSpPr>
          <p:nvPr>
            <p:ph type="body" sz="quarter" idx="1"/>
          </p:nvPr>
        </p:nvSpPr>
        <p:spPr>
          <a:xfrm>
            <a:off x="1893458" y="4655192"/>
            <a:ext cx="8460509" cy="834331"/>
          </a:xfrm>
          <a:prstGeom prst="rect">
            <a:avLst/>
          </a:prstGeom>
        </p:spPr>
        <p:txBody>
          <a:bodyPr>
            <a:normAutofit fontScale="70000" lnSpcReduction="20000"/>
          </a:bodyPr>
          <a:lstStyle/>
          <a:p>
            <a:pPr marL="0" indent="0">
              <a:buNone/>
            </a:pPr>
            <a:r>
              <a:rPr sz="2400" dirty="0">
                <a:latin typeface="+mj-lt"/>
                <a:ea typeface="+mj-ea"/>
                <a:cs typeface="+mj-cs"/>
              </a:rPr>
              <a:t>Primary endpoint: </a:t>
            </a:r>
            <a:r>
              <a:rPr sz="2400" b="0" dirty="0">
                <a:latin typeface="+mj-lt"/>
                <a:ea typeface="+mj-ea"/>
                <a:cs typeface="+mj-cs"/>
              </a:rPr>
              <a:t>breast pathologic complete response </a:t>
            </a:r>
            <a:r>
              <a:rPr sz="2400" dirty="0">
                <a:latin typeface="+mj-lt"/>
                <a:ea typeface="+mj-ea"/>
                <a:cs typeface="+mj-cs"/>
              </a:rPr>
              <a:t>(</a:t>
            </a:r>
            <a:r>
              <a:rPr sz="2400" dirty="0" err="1">
                <a:latin typeface="+mj-lt"/>
                <a:ea typeface="+mj-ea"/>
                <a:cs typeface="+mj-cs"/>
              </a:rPr>
              <a:t>bpCR</a:t>
            </a:r>
            <a:r>
              <a:rPr sz="2400" dirty="0">
                <a:latin typeface="+mj-lt"/>
                <a:ea typeface="+mj-ea"/>
                <a:cs typeface="+mj-cs"/>
              </a:rPr>
              <a:t>) rate at surgery Secondary endpoints: </a:t>
            </a:r>
            <a:r>
              <a:rPr sz="2400" b="0" dirty="0">
                <a:latin typeface="+mj-lt"/>
                <a:ea typeface="+mj-ea"/>
                <a:cs typeface="+mj-cs"/>
              </a:rPr>
              <a:t>total pathologic complete response (</a:t>
            </a:r>
            <a:r>
              <a:rPr sz="2400" dirty="0" err="1">
                <a:latin typeface="+mj-lt"/>
                <a:ea typeface="+mj-ea"/>
                <a:cs typeface="+mj-cs"/>
              </a:rPr>
              <a:t>tpCR</a:t>
            </a:r>
            <a:r>
              <a:rPr sz="2400" dirty="0">
                <a:latin typeface="+mj-lt"/>
                <a:ea typeface="+mj-ea"/>
                <a:cs typeface="+mj-cs"/>
              </a:rPr>
              <a:t>), </a:t>
            </a:r>
            <a:r>
              <a:rPr sz="2400" b="0" dirty="0">
                <a:latin typeface="+mj-lt"/>
                <a:ea typeface="+mj-ea"/>
                <a:cs typeface="+mj-cs"/>
              </a:rPr>
              <a:t>overall response rate </a:t>
            </a:r>
            <a:r>
              <a:rPr sz="2400" dirty="0">
                <a:latin typeface="+mj-lt"/>
                <a:ea typeface="+mj-ea"/>
                <a:cs typeface="+mj-cs"/>
              </a:rPr>
              <a:t>(ORR), </a:t>
            </a:r>
            <a:r>
              <a:rPr sz="2400" b="0" dirty="0">
                <a:latin typeface="+mj-lt"/>
                <a:ea typeface="+mj-ea"/>
                <a:cs typeface="+mj-cs"/>
              </a:rPr>
              <a:t>event free survival </a:t>
            </a:r>
            <a:r>
              <a:rPr sz="2400" dirty="0">
                <a:latin typeface="+mj-lt"/>
                <a:ea typeface="+mj-ea"/>
                <a:cs typeface="+mj-cs"/>
              </a:rPr>
              <a:t>(EFS), </a:t>
            </a:r>
            <a:r>
              <a:rPr sz="2400" b="0" dirty="0">
                <a:latin typeface="+mj-lt"/>
                <a:ea typeface="+mj-ea"/>
                <a:cs typeface="+mj-cs"/>
              </a:rPr>
              <a:t>overall survival </a:t>
            </a:r>
            <a:r>
              <a:rPr sz="2400" dirty="0">
                <a:latin typeface="+mj-lt"/>
                <a:ea typeface="+mj-ea"/>
                <a:cs typeface="+mj-cs"/>
              </a:rPr>
              <a:t>(OS), </a:t>
            </a:r>
            <a:r>
              <a:rPr sz="2400" b="0" dirty="0">
                <a:latin typeface="+mj-lt"/>
                <a:ea typeface="+mj-ea"/>
                <a:cs typeface="+mj-cs"/>
              </a:rPr>
              <a:t>safety, pharmacokinetic, and immunogenicity </a:t>
            </a:r>
          </a:p>
        </p:txBody>
      </p:sp>
      <p:pic>
        <p:nvPicPr>
          <p:cNvPr id="1026" name="Picture 2"/>
          <p:cNvPicPr>
            <a:picLocks noChangeAspect="1" noChangeArrowheads="1"/>
          </p:cNvPicPr>
          <p:nvPr/>
        </p:nvPicPr>
        <p:blipFill>
          <a:blip r:embed="rId3" cstate="print"/>
          <a:srcRect/>
          <a:stretch>
            <a:fillRect/>
          </a:stretch>
        </p:blipFill>
        <p:spPr bwMode="auto">
          <a:xfrm>
            <a:off x="1810539" y="1340768"/>
            <a:ext cx="8701015" cy="3098656"/>
          </a:xfrm>
          <a:prstGeom prst="rect">
            <a:avLst/>
          </a:prstGeom>
          <a:noFill/>
          <a:ln w="9525">
            <a:noFill/>
            <a:miter lim="800000"/>
            <a:headEnd/>
            <a:tailEnd/>
          </a:ln>
        </p:spPr>
      </p:pic>
      <p:sp>
        <p:nvSpPr>
          <p:cNvPr id="8" name="Rettangolo 7"/>
          <p:cNvSpPr/>
          <p:nvPr/>
        </p:nvSpPr>
        <p:spPr>
          <a:xfrm>
            <a:off x="1893456" y="4682901"/>
            <a:ext cx="8460508" cy="834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16274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01510" y="692699"/>
            <a:ext cx="7378866" cy="505466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58690" y="349857"/>
            <a:ext cx="1872004" cy="342838"/>
          </a:xfrm>
          <a:prstGeom prst="rect">
            <a:avLst/>
          </a:prstGeom>
          <a:noFill/>
          <a:ln w="9525">
            <a:noFill/>
            <a:miter lim="800000"/>
            <a:headEnd/>
            <a:tailEnd/>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제목 1"/>
          <p:cNvSpPr txBox="1">
            <a:spLocks noGrp="1"/>
          </p:cNvSpPr>
          <p:nvPr>
            <p:ph type="title"/>
          </p:nvPr>
        </p:nvSpPr>
        <p:spPr>
          <a:xfrm>
            <a:off x="1524004" y="421667"/>
            <a:ext cx="9143999" cy="624114"/>
          </a:xfrm>
          <a:prstGeom prst="rect">
            <a:avLst/>
          </a:prstGeom>
        </p:spPr>
        <p:txBody>
          <a:bodyPr/>
          <a:lstStyle/>
          <a:p>
            <a:pPr algn="ctr"/>
            <a:r>
              <a:rPr sz="3200" b="1" dirty="0">
                <a:solidFill>
                  <a:srgbClr val="FF0000"/>
                </a:solidFill>
                <a:latin typeface="Arial" pitchFamily="34" charset="0"/>
                <a:cs typeface="Arial" pitchFamily="34" charset="0"/>
              </a:rPr>
              <a:t>Key Eligibility Criteria</a:t>
            </a:r>
          </a:p>
        </p:txBody>
      </p:sp>
      <p:sp>
        <p:nvSpPr>
          <p:cNvPr id="8" name="내용 개체 틀 2"/>
          <p:cNvSpPr txBox="1">
            <a:spLocks noGrp="1"/>
          </p:cNvSpPr>
          <p:nvPr>
            <p:ph type="body" sz="quarter" idx="1"/>
          </p:nvPr>
        </p:nvSpPr>
        <p:spPr>
          <a:xfrm>
            <a:off x="1127448" y="4464424"/>
            <a:ext cx="10513168" cy="1898785"/>
          </a:xfrm>
          <a:prstGeom prst="rect">
            <a:avLst/>
          </a:prstGeom>
          <a:ln>
            <a:noFill/>
          </a:ln>
        </p:spPr>
        <p:txBody>
          <a:bodyPr>
            <a:noAutofit/>
          </a:bodyPr>
          <a:lstStyle/>
          <a:p>
            <a:pPr marL="0" indent="0">
              <a:buNone/>
            </a:pPr>
            <a:r>
              <a:rPr dirty="0"/>
              <a:t>Equivalence is declared if:</a:t>
            </a:r>
          </a:p>
          <a:p>
            <a:pPr marL="161196" lvl="1" indent="0">
              <a:spcBef>
                <a:spcPts val="500"/>
              </a:spcBef>
              <a:buNone/>
              <a:defRPr sz="1400" b="0"/>
            </a:pPr>
            <a:r>
              <a:rPr dirty="0"/>
              <a:t>95% CI of the difference in the </a:t>
            </a:r>
            <a:r>
              <a:rPr dirty="0" err="1"/>
              <a:t>bpCR</a:t>
            </a:r>
            <a:r>
              <a:rPr dirty="0"/>
              <a:t> rate between treatments is entirely contained within the equivalence margin of [-13%, 13%]</a:t>
            </a:r>
          </a:p>
          <a:p>
            <a:pPr marL="0" lvl="1" indent="0">
              <a:spcBef>
                <a:spcPts val="500"/>
              </a:spcBef>
              <a:buNone/>
              <a:defRPr sz="1400" i="1"/>
            </a:pPr>
            <a:r>
              <a:rPr dirty="0"/>
              <a:t>OR</a:t>
            </a:r>
          </a:p>
          <a:p>
            <a:pPr marL="161196" lvl="1" indent="0">
              <a:spcBef>
                <a:spcPts val="500"/>
              </a:spcBef>
              <a:buNone/>
              <a:defRPr sz="1400" b="0"/>
            </a:pPr>
            <a:r>
              <a:rPr dirty="0"/>
              <a:t>90% CI of the ratio in the </a:t>
            </a:r>
            <a:r>
              <a:rPr dirty="0" err="1"/>
              <a:t>bpCR</a:t>
            </a:r>
            <a:r>
              <a:rPr dirty="0"/>
              <a:t> rate between treatments is entirely contained within the equivalence margin of [0.785, 1.546]</a:t>
            </a:r>
          </a:p>
        </p:txBody>
      </p:sp>
      <p:graphicFrame>
        <p:nvGraphicFramePr>
          <p:cNvPr id="1018" name="내용 개체 틀 9"/>
          <p:cNvGraphicFramePr/>
          <p:nvPr>
            <p:extLst>
              <p:ext uri="{D42A27DB-BD31-4B8C-83A1-F6EECF244321}">
                <p14:modId xmlns:p14="http://schemas.microsoft.com/office/powerpoint/2010/main" val="446415775"/>
              </p:ext>
            </p:extLst>
          </p:nvPr>
        </p:nvGraphicFramePr>
        <p:xfrm>
          <a:off x="623392" y="1081588"/>
          <a:ext cx="10220422" cy="2622452"/>
        </p:xfrm>
        <a:graphic>
          <a:graphicData uri="http://schemas.openxmlformats.org/drawingml/2006/table">
            <a:tbl>
              <a:tblPr/>
              <a:tblGrid>
                <a:gridCol w="5110211">
                  <a:extLst>
                    <a:ext uri="{9D8B030D-6E8A-4147-A177-3AD203B41FA5}">
                      <a16:colId xmlns:a16="http://schemas.microsoft.com/office/drawing/2014/main" val="20000"/>
                    </a:ext>
                  </a:extLst>
                </a:gridCol>
                <a:gridCol w="5110211">
                  <a:extLst>
                    <a:ext uri="{9D8B030D-6E8A-4147-A177-3AD203B41FA5}">
                      <a16:colId xmlns:a16="http://schemas.microsoft.com/office/drawing/2014/main" val="20001"/>
                    </a:ext>
                  </a:extLst>
                </a:gridCol>
              </a:tblGrid>
              <a:tr h="309725">
                <a:tc>
                  <a:txBody>
                    <a:bodyPr/>
                    <a:lstStyle/>
                    <a:p>
                      <a:pPr algn="ctr">
                        <a:defRPr sz="1800"/>
                      </a:pPr>
                      <a:r>
                        <a:rPr sz="1700" dirty="0"/>
                        <a:t>Inclusion criteria</a:t>
                      </a:r>
                    </a:p>
                  </a:txBody>
                  <a:tcPr marL="42203" marR="42203" marT="42203" marB="42203" horzOverflow="overflow">
                    <a:lnL w="12700">
                      <a:miter lim="400000"/>
                    </a:lnL>
                    <a:lnR w="12700">
                      <a:solidFill>
                        <a:srgbClr val="000000"/>
                      </a:solidFill>
                    </a:lnR>
                    <a:lnT w="12700">
                      <a:miter lim="400000"/>
                    </a:lnT>
                    <a:lnB w="12700">
                      <a:solidFill>
                        <a:srgbClr val="000000"/>
                      </a:solidFill>
                    </a:lnB>
                    <a:solidFill>
                      <a:srgbClr val="D9D9D9"/>
                    </a:solidFill>
                  </a:tcPr>
                </a:tc>
                <a:tc>
                  <a:txBody>
                    <a:bodyPr/>
                    <a:lstStyle/>
                    <a:p>
                      <a:pPr algn="ctr">
                        <a:defRPr sz="1800"/>
                      </a:pPr>
                      <a:r>
                        <a:rPr sz="1700"/>
                        <a:t>Exclusion criteria</a:t>
                      </a:r>
                    </a:p>
                  </a:txBody>
                  <a:tcPr marL="42203" marR="42203" marT="42203" marB="42203" horzOverflow="overflow">
                    <a:lnL w="12700">
                      <a:solidFill>
                        <a:srgbClr val="000000"/>
                      </a:solidFill>
                    </a:lnL>
                    <a:lnR w="12700">
                      <a:miter lim="400000"/>
                    </a:lnR>
                    <a:lnT w="12700">
                      <a:miter lim="400000"/>
                    </a:lnT>
                    <a:lnB w="12700">
                      <a:solidFill>
                        <a:srgbClr val="000000"/>
                      </a:solidFill>
                    </a:lnB>
                    <a:solidFill>
                      <a:srgbClr val="D9D9D9"/>
                    </a:solidFill>
                  </a:tcPr>
                </a:tc>
                <a:extLst>
                  <a:ext uri="{0D108BD9-81ED-4DB2-BD59-A6C34878D82A}">
                    <a16:rowId xmlns:a16="http://schemas.microsoft.com/office/drawing/2014/main" val="10000"/>
                  </a:ext>
                </a:extLst>
              </a:tr>
              <a:tr h="2053883">
                <a:tc>
                  <a:txBody>
                    <a:bodyPr/>
                    <a:lstStyle/>
                    <a:p>
                      <a:pPr marL="285750" indent="-285750" algn="l">
                        <a:buSzPct val="100000"/>
                        <a:buFont typeface="Arial"/>
                        <a:buChar char="•"/>
                        <a:defRPr sz="1300"/>
                      </a:pPr>
                      <a:r>
                        <a:rPr sz="1600" dirty="0"/>
                        <a:t>Female age 18-65 years</a:t>
                      </a:r>
                    </a:p>
                    <a:p>
                      <a:pPr marL="285750" indent="-285750" algn="l">
                        <a:buSzPct val="100000"/>
                        <a:buFont typeface="Arial"/>
                        <a:buChar char="•"/>
                        <a:defRPr sz="1300"/>
                      </a:pPr>
                      <a:r>
                        <a:rPr sz="1600" dirty="0"/>
                        <a:t>Eastern Cooperative Oncology Group (ECOG) performance status of 0 to 1</a:t>
                      </a:r>
                    </a:p>
                    <a:p>
                      <a:pPr marL="285750" indent="-285750" algn="l">
                        <a:buSzPct val="100000"/>
                        <a:buFont typeface="Arial"/>
                        <a:buChar char="•"/>
                        <a:defRPr sz="1300"/>
                      </a:pPr>
                      <a:r>
                        <a:rPr sz="1600" dirty="0"/>
                        <a:t>Non-metastatic, unilateral newly diagnosed primary breast cancer, including inflammatory breast cancer </a:t>
                      </a:r>
                    </a:p>
                    <a:p>
                      <a:pPr marL="285750" indent="-285750" algn="l">
                        <a:buSzPct val="100000"/>
                        <a:buFont typeface="Arial"/>
                        <a:buChar char="•"/>
                        <a:defRPr sz="1300"/>
                      </a:pPr>
                      <a:r>
                        <a:rPr sz="1600" dirty="0"/>
                        <a:t>Known hormone receptor (estrogen and progesterone receptor) status</a:t>
                      </a:r>
                    </a:p>
                    <a:p>
                      <a:pPr marL="285750" indent="-285750" algn="l">
                        <a:buSzPct val="100000"/>
                        <a:buFont typeface="Arial"/>
                        <a:buChar char="•"/>
                        <a:defRPr sz="1300"/>
                      </a:pPr>
                      <a:r>
                        <a:rPr sz="1600" dirty="0"/>
                        <a:t>Baseline left ventricular ejection fraction (LVEF) ≥55% </a:t>
                      </a:r>
                    </a:p>
                    <a:p>
                      <a:pPr marL="285750" indent="-285750" algn="l">
                        <a:buSzPct val="100000"/>
                        <a:buFont typeface="Arial"/>
                        <a:buChar char="•"/>
                        <a:defRPr sz="1300"/>
                      </a:pPr>
                      <a:r>
                        <a:rPr sz="1600" dirty="0"/>
                        <a:t>Informed consent</a:t>
                      </a:r>
                    </a:p>
                  </a:txBody>
                  <a:tcPr marL="42203" marR="42203" marT="42203" marB="42203" horzOverflow="overflow">
                    <a:lnL w="12700">
                      <a:miter lim="400000"/>
                    </a:lnL>
                    <a:lnR w="12700">
                      <a:solidFill>
                        <a:srgbClr val="000000"/>
                      </a:solidFill>
                    </a:lnR>
                    <a:lnT w="12700">
                      <a:solidFill>
                        <a:srgbClr val="000000"/>
                      </a:solidFill>
                    </a:lnT>
                    <a:lnB w="12700">
                      <a:miter lim="400000"/>
                    </a:lnB>
                    <a:noFill/>
                  </a:tcPr>
                </a:tc>
                <a:tc>
                  <a:txBody>
                    <a:bodyPr/>
                    <a:lstStyle/>
                    <a:p>
                      <a:pPr marL="285750" indent="-285750" algn="l">
                        <a:buSzPct val="100000"/>
                        <a:buFont typeface="Arial"/>
                        <a:buChar char="•"/>
                        <a:defRPr sz="1300"/>
                      </a:pPr>
                      <a:r>
                        <a:rPr sz="1600" dirty="0"/>
                        <a:t>Metastatic (stage IV) or bilateral breast cancer</a:t>
                      </a:r>
                    </a:p>
                    <a:p>
                      <a:pPr marL="285750" indent="-285750" algn="l">
                        <a:buSzPct val="100000"/>
                        <a:buFont typeface="Arial"/>
                        <a:buChar char="•"/>
                        <a:defRPr sz="1300"/>
                      </a:pPr>
                      <a:r>
                        <a:rPr sz="1600" dirty="0"/>
                        <a:t>Pregnant or lactating women</a:t>
                      </a:r>
                    </a:p>
                    <a:p>
                      <a:pPr marL="285750" indent="-285750" algn="l">
                        <a:buSzPct val="100000"/>
                        <a:buFont typeface="Arial"/>
                        <a:buChar char="•"/>
                        <a:defRPr sz="1300"/>
                      </a:pPr>
                      <a:r>
                        <a:rPr sz="1600" dirty="0"/>
                        <a:t>Concurrent hormone therapy </a:t>
                      </a:r>
                    </a:p>
                    <a:p>
                      <a:pPr marL="285750" indent="-285750" algn="l">
                        <a:buSzPct val="100000"/>
                        <a:buFont typeface="Arial"/>
                        <a:buChar char="•"/>
                        <a:defRPr sz="1300"/>
                      </a:pPr>
                      <a:r>
                        <a:rPr sz="1600" dirty="0"/>
                        <a:t>History of radiation therapy, immunotherapy, chemotherapy, or biotherapy (including prior HER2 directed therapy)</a:t>
                      </a:r>
                    </a:p>
                    <a:p>
                      <a:pPr marL="285750" indent="-285750" algn="l">
                        <a:buSzPct val="100000"/>
                        <a:buFont typeface="Arial"/>
                        <a:buChar char="•"/>
                        <a:defRPr sz="1300"/>
                      </a:pPr>
                      <a:r>
                        <a:rPr sz="1600" dirty="0"/>
                        <a:t>Serious cardiac, pulmonary, or other illness</a:t>
                      </a:r>
                    </a:p>
                  </a:txBody>
                  <a:tcPr marL="42203" marR="42203" marT="42203" marB="42203" horzOverflow="overflow">
                    <a:lnL w="12700">
                      <a:solidFill>
                        <a:srgbClr val="000000"/>
                      </a:solidFill>
                    </a:lnL>
                    <a:lnR w="12700">
                      <a:miter lim="400000"/>
                    </a:lnR>
                    <a:lnT w="12700">
                      <a:solidFill>
                        <a:srgbClr val="000000"/>
                      </a:solidFill>
                    </a:lnT>
                    <a:lnB w="12700">
                      <a:miter lim="400000"/>
                    </a:lnB>
                    <a:noFill/>
                  </a:tcPr>
                </a:tc>
                <a:extLst>
                  <a:ext uri="{0D108BD9-81ED-4DB2-BD59-A6C34878D82A}">
                    <a16:rowId xmlns:a16="http://schemas.microsoft.com/office/drawing/2014/main" val="10001"/>
                  </a:ext>
                </a:extLst>
              </a:tr>
            </a:tbl>
          </a:graphicData>
        </a:graphic>
      </p:graphicFrame>
      <p:sp>
        <p:nvSpPr>
          <p:cNvPr id="7" name="제목 1"/>
          <p:cNvSpPr txBox="1">
            <a:spLocks/>
          </p:cNvSpPr>
          <p:nvPr/>
        </p:nvSpPr>
        <p:spPr>
          <a:xfrm>
            <a:off x="1524001" y="3768695"/>
            <a:ext cx="8906060" cy="624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a:solidFill>
                  <a:schemeClr val="tx1"/>
                </a:solidFill>
                <a:latin typeface="+mj-lt"/>
                <a:ea typeface="+mj-ea"/>
                <a:cs typeface="+mj-cs"/>
              </a:defRPr>
            </a:lvl1pPr>
          </a:lstStyle>
          <a:p>
            <a:pPr algn="ctr"/>
            <a:r>
              <a:rPr lang="it-IT" sz="2400" b="1" dirty="0">
                <a:latin typeface="Arial" pitchFamily="34" charset="0"/>
                <a:cs typeface="Arial" pitchFamily="34" charset="0"/>
              </a:rPr>
              <a:t>Equivalence Margin</a:t>
            </a:r>
          </a:p>
        </p:txBody>
      </p:sp>
      <p:pic>
        <p:nvPicPr>
          <p:cNvPr id="3074" name="Picture 2"/>
          <p:cNvPicPr>
            <a:picLocks noChangeAspect="1" noChangeArrowheads="1"/>
          </p:cNvPicPr>
          <p:nvPr/>
        </p:nvPicPr>
        <p:blipFill>
          <a:blip r:embed="rId3"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346066244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제목 1"/>
          <p:cNvSpPr txBox="1">
            <a:spLocks noGrp="1"/>
          </p:cNvSpPr>
          <p:nvPr>
            <p:ph type="title"/>
          </p:nvPr>
        </p:nvSpPr>
        <p:spPr>
          <a:xfrm>
            <a:off x="1524004" y="257435"/>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Patient Disposition</a:t>
            </a:r>
          </a:p>
        </p:txBody>
      </p:sp>
      <p:sp>
        <p:nvSpPr>
          <p:cNvPr id="1028" name="내용 개체 틀 2"/>
          <p:cNvSpPr txBox="1">
            <a:spLocks noGrp="1"/>
          </p:cNvSpPr>
          <p:nvPr>
            <p:ph type="body" sz="quarter" idx="1"/>
          </p:nvPr>
        </p:nvSpPr>
        <p:spPr>
          <a:xfrm>
            <a:off x="1524004" y="6342912"/>
            <a:ext cx="9143999" cy="390406"/>
          </a:xfrm>
          <a:prstGeom prst="rect">
            <a:avLst/>
          </a:prstGeom>
        </p:spPr>
        <p:txBody>
          <a:bodyPr>
            <a:normAutofit fontScale="92500"/>
          </a:bodyPr>
          <a:lstStyle/>
          <a:p>
            <a:pPr>
              <a:buNone/>
            </a:pPr>
            <a:r>
              <a:rPr lang="it-IT" sz="1200" dirty="0">
                <a:latin typeface="Arial" pitchFamily="34" charset="0"/>
                <a:cs typeface="Arial" pitchFamily="34" charset="0"/>
              </a:rPr>
              <a:t>      </a:t>
            </a:r>
            <a:r>
              <a:rPr sz="1200" dirty="0">
                <a:latin typeface="Arial" pitchFamily="34" charset="0"/>
                <a:cs typeface="Arial" pitchFamily="34" charset="0"/>
              </a:rPr>
              <a:t>875 patients were randomized in 97 sites in 14 countries </a:t>
            </a:r>
            <a:r>
              <a:rPr lang="it-IT" sz="1200" dirty="0">
                <a:latin typeface="Arial" pitchFamily="34" charset="0"/>
                <a:cs typeface="Arial" pitchFamily="34" charset="0"/>
              </a:rPr>
              <a:t>                    </a:t>
            </a:r>
            <a:r>
              <a:rPr sz="1200" dirty="0">
                <a:latin typeface="Arial" pitchFamily="34" charset="0"/>
                <a:cs typeface="Arial" pitchFamily="34" charset="0"/>
              </a:rPr>
              <a:t>800 patients were included in the PPS (SB3 N=402; TRZ N=398).</a:t>
            </a:r>
          </a:p>
        </p:txBody>
      </p:sp>
      <p:pic>
        <p:nvPicPr>
          <p:cNvPr id="1027" name="Picture 2" descr="Picture 2"/>
          <p:cNvPicPr>
            <a:picLocks noChangeAspect="1"/>
          </p:cNvPicPr>
          <p:nvPr/>
        </p:nvPicPr>
        <p:blipFill>
          <a:blip r:embed="rId3" cstate="print">
            <a:extLst/>
          </a:blip>
          <a:srcRect t="4338" b="3475"/>
          <a:stretch>
            <a:fillRect/>
          </a:stretch>
        </p:blipFill>
        <p:spPr>
          <a:xfrm>
            <a:off x="1955259" y="817418"/>
            <a:ext cx="8361760" cy="5099502"/>
          </a:xfrm>
          <a:prstGeom prst="rect">
            <a:avLst/>
          </a:prstGeom>
          <a:ln w="12700">
            <a:miter lim="400000"/>
          </a:ln>
        </p:spPr>
      </p:pic>
      <p:sp>
        <p:nvSpPr>
          <p:cNvPr id="7" name="Rettangolo 6"/>
          <p:cNvSpPr/>
          <p:nvPr/>
        </p:nvSpPr>
        <p:spPr>
          <a:xfrm>
            <a:off x="3605260" y="5151629"/>
            <a:ext cx="2179782" cy="751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6474780" y="5165479"/>
            <a:ext cx="2179782" cy="751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p:cNvPicPr>
            <a:picLocks noChangeAspect="1" noChangeArrowheads="1"/>
          </p:cNvPicPr>
          <p:nvPr/>
        </p:nvPicPr>
        <p:blipFill>
          <a:blip r:embed="rId4"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127171084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제목 1"/>
          <p:cNvSpPr txBox="1">
            <a:spLocks noGrp="1"/>
          </p:cNvSpPr>
          <p:nvPr>
            <p:ph type="title"/>
          </p:nvPr>
        </p:nvSpPr>
        <p:spPr>
          <a:xfrm>
            <a:off x="1524004" y="3955"/>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Demographics &amp; Baseline Characteristics</a:t>
            </a:r>
          </a:p>
        </p:txBody>
      </p:sp>
      <p:graphicFrame>
        <p:nvGraphicFramePr>
          <p:cNvPr id="1031" name="표 10"/>
          <p:cNvGraphicFramePr/>
          <p:nvPr>
            <p:extLst/>
          </p:nvPr>
        </p:nvGraphicFramePr>
        <p:xfrm>
          <a:off x="2139759" y="856234"/>
          <a:ext cx="8177259" cy="5558423"/>
        </p:xfrm>
        <a:graphic>
          <a:graphicData uri="http://schemas.openxmlformats.org/drawingml/2006/table">
            <a:tbl>
              <a:tblPr firstRow="1" lastRow="1"/>
              <a:tblGrid>
                <a:gridCol w="3990079">
                  <a:extLst>
                    <a:ext uri="{9D8B030D-6E8A-4147-A177-3AD203B41FA5}">
                      <a16:colId xmlns:a16="http://schemas.microsoft.com/office/drawing/2014/main" val="20000"/>
                    </a:ext>
                  </a:extLst>
                </a:gridCol>
                <a:gridCol w="2093590">
                  <a:extLst>
                    <a:ext uri="{9D8B030D-6E8A-4147-A177-3AD203B41FA5}">
                      <a16:colId xmlns:a16="http://schemas.microsoft.com/office/drawing/2014/main" val="20001"/>
                    </a:ext>
                  </a:extLst>
                </a:gridCol>
                <a:gridCol w="2093590">
                  <a:extLst>
                    <a:ext uri="{9D8B030D-6E8A-4147-A177-3AD203B41FA5}">
                      <a16:colId xmlns:a16="http://schemas.microsoft.com/office/drawing/2014/main" val="20002"/>
                    </a:ext>
                  </a:extLst>
                </a:gridCol>
              </a:tblGrid>
              <a:tr h="341569">
                <a:tc>
                  <a:txBody>
                    <a:bodyPr/>
                    <a:lstStyle/>
                    <a:p>
                      <a:pPr algn="l" defTabSz="3085087">
                        <a:lnSpc>
                          <a:spcPct val="115000"/>
                        </a:lnSpc>
                        <a:defRPr sz="1000" b="1"/>
                      </a:pPr>
                      <a:endParaRPr sz="1400" dirty="0"/>
                    </a:p>
                  </a:txBody>
                  <a:tcPr marL="0" marR="0" marT="0" marB="0" anchor="ctr" horzOverflow="overflow">
                    <a:lnL w="12700">
                      <a:solidFill>
                        <a:srgbClr val="000000"/>
                      </a:solidFill>
                    </a:lnL>
                    <a:lnR w="12700">
                      <a:noFill/>
                      <a:miter lim="400000"/>
                    </a:lnR>
                    <a:lnT w="12700">
                      <a:solidFill>
                        <a:srgbClr val="000000"/>
                      </a:solidFill>
                    </a:lnT>
                    <a:lnB w="12700">
                      <a:miter lim="400000"/>
                    </a:lnB>
                    <a:noFill/>
                  </a:tcPr>
                </a:tc>
                <a:tc>
                  <a:txBody>
                    <a:bodyPr/>
                    <a:lstStyle/>
                    <a:p>
                      <a:pPr algn="ctr" defTabSz="3085087">
                        <a:lnSpc>
                          <a:spcPct val="115000"/>
                        </a:lnSpc>
                        <a:defRPr sz="1800"/>
                      </a:pPr>
                      <a:r>
                        <a:rPr sz="1400" b="1" dirty="0"/>
                        <a:t>SB3 (N=437)</a:t>
                      </a:r>
                    </a:p>
                  </a:txBody>
                  <a:tcPr marL="0" marR="0" marT="0" marB="0" anchor="ctr" horzOverflow="overflow">
                    <a:lnL w="12700">
                      <a:noFill/>
                      <a:miter lim="400000"/>
                    </a:lnL>
                    <a:lnR w="12700">
                      <a:noFill/>
                      <a:miter lim="400000"/>
                    </a:lnR>
                    <a:lnT w="12700">
                      <a:solidFill>
                        <a:srgbClr val="000000"/>
                      </a:solidFill>
                    </a:lnT>
                    <a:lnB w="12700">
                      <a:miter lim="400000"/>
                    </a:lnB>
                    <a:noFill/>
                  </a:tcPr>
                </a:tc>
                <a:tc>
                  <a:txBody>
                    <a:bodyPr/>
                    <a:lstStyle/>
                    <a:p>
                      <a:pPr algn="ctr" defTabSz="3085087">
                        <a:lnSpc>
                          <a:spcPct val="115000"/>
                        </a:lnSpc>
                        <a:defRPr sz="1800"/>
                      </a:pPr>
                      <a:r>
                        <a:rPr sz="1400" b="1" dirty="0"/>
                        <a:t>TRZ (N=438)</a:t>
                      </a:r>
                    </a:p>
                  </a:txBody>
                  <a:tcPr marL="0" marR="0" marT="0" marB="0" anchor="ctr" horzOverflow="overflow">
                    <a:lnL w="12700">
                      <a:noFill/>
                      <a:miter lim="400000"/>
                    </a:lnL>
                    <a:lnR w="12700">
                      <a:solidFill>
                        <a:srgbClr val="000000"/>
                      </a:solidFill>
                    </a:lnR>
                    <a:lnT w="12700">
                      <a:solidFill>
                        <a:srgbClr val="000000"/>
                      </a:solidFill>
                    </a:lnT>
                    <a:lnB w="12700">
                      <a:miter lim="400000"/>
                    </a:lnB>
                    <a:noFill/>
                  </a:tcPr>
                </a:tc>
                <a:extLst>
                  <a:ext uri="{0D108BD9-81ED-4DB2-BD59-A6C34878D82A}">
                    <a16:rowId xmlns:a16="http://schemas.microsoft.com/office/drawing/2014/main" val="10001"/>
                  </a:ext>
                </a:extLst>
              </a:tr>
              <a:tr h="188343">
                <a:tc>
                  <a:txBody>
                    <a:bodyPr/>
                    <a:lstStyle/>
                    <a:p>
                      <a:pPr algn="just" defTabSz="3085087">
                        <a:lnSpc>
                          <a:spcPts val="1000"/>
                        </a:lnSpc>
                        <a:defRPr sz="1800"/>
                      </a:pPr>
                      <a:r>
                        <a:rPr sz="1400" b="1"/>
                        <a:t>Age (years)</a:t>
                      </a:r>
                    </a:p>
                  </a:txBody>
                  <a:tcPr marL="0" marR="0" marT="0" marB="0"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dirty="0"/>
                        <a:t> </a:t>
                      </a:r>
                    </a:p>
                  </a:txBody>
                  <a:tcPr marL="0" marR="0" marT="0" marB="0" anchor="ctr"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dirty="0"/>
                        <a:t> </a:t>
                      </a:r>
                    </a:p>
                  </a:txBody>
                  <a:tcPr marL="0" marR="0" marT="0" marB="0"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2"/>
                  </a:ext>
                </a:extLst>
              </a:tr>
              <a:tr h="188343">
                <a:tc>
                  <a:txBody>
                    <a:bodyPr/>
                    <a:lstStyle/>
                    <a:p>
                      <a:pPr algn="just" defTabSz="3085087">
                        <a:lnSpc>
                          <a:spcPts val="1000"/>
                        </a:lnSpc>
                        <a:defRPr sz="1800"/>
                      </a:pPr>
                      <a:r>
                        <a:rPr sz="1400"/>
                        <a:t>  Median (Min, Max)</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dirty="0"/>
                        <a:t>  51 (24, 65)</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50 (22, 65)</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03"/>
                  </a:ext>
                </a:extLst>
              </a:tr>
              <a:tr h="188343">
                <a:tc>
                  <a:txBody>
                    <a:bodyPr/>
                    <a:lstStyle/>
                    <a:p>
                      <a:pPr algn="just" defTabSz="3085087">
                        <a:lnSpc>
                          <a:spcPts val="1000"/>
                        </a:lnSpc>
                        <a:defRPr sz="1800"/>
                      </a:pPr>
                      <a:r>
                        <a:rPr sz="1400" b="1" dirty="0"/>
                        <a:t>Menopausal status, n (%)</a:t>
                      </a:r>
                    </a:p>
                  </a:txBody>
                  <a:tcPr marL="0" marR="0" marT="0" marB="0" anchor="ctr" horzOverflow="overflow">
                    <a:lnL w="12700">
                      <a:solidFill>
                        <a:srgbClr val="000000"/>
                      </a:solidFill>
                    </a:lnL>
                    <a:lnR w="12700">
                      <a:noFill/>
                      <a:miter lim="400000"/>
                    </a:lnR>
                    <a:lnT w="12700">
                      <a:noFill/>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anchor="ctr" horzOverflow="overflow">
                    <a:lnL w="12700">
                      <a:noFill/>
                      <a:miter lim="400000"/>
                    </a:lnL>
                    <a:lnR w="12700">
                      <a:noFill/>
                      <a:miter lim="400000"/>
                    </a:lnR>
                    <a:lnT w="12700">
                      <a:noFill/>
                      <a:miter lim="400000"/>
                    </a:lnT>
                    <a:lnB w="12700">
                      <a:miter lim="400000"/>
                    </a:lnB>
                    <a:solidFill>
                      <a:srgbClr val="D9D9D9"/>
                    </a:solidFill>
                  </a:tcPr>
                </a:tc>
                <a:tc>
                  <a:txBody>
                    <a:bodyPr/>
                    <a:lstStyle/>
                    <a:p>
                      <a:pPr algn="ctr" defTabSz="3085087">
                        <a:lnSpc>
                          <a:spcPts val="1000"/>
                        </a:lnSpc>
                        <a:defRPr sz="1800"/>
                      </a:pPr>
                      <a:r>
                        <a:rPr sz="1400" dirty="0"/>
                        <a:t> </a:t>
                      </a:r>
                    </a:p>
                  </a:txBody>
                  <a:tcPr marL="0" marR="0" marT="0" marB="0" anchor="ctr" horzOverflow="overflow">
                    <a:lnL w="12700">
                      <a:noFill/>
                      <a:miter lim="400000"/>
                    </a:lnL>
                    <a:lnR w="12700">
                      <a:solidFill>
                        <a:srgbClr val="000000"/>
                      </a:solidFill>
                    </a:lnR>
                    <a:lnT w="12700">
                      <a:noFill/>
                      <a:miter lim="400000"/>
                    </a:lnT>
                    <a:lnB w="12700">
                      <a:miter lim="400000"/>
                    </a:lnB>
                    <a:solidFill>
                      <a:srgbClr val="D9D9D9"/>
                    </a:solidFill>
                  </a:tcPr>
                </a:tc>
                <a:extLst>
                  <a:ext uri="{0D108BD9-81ED-4DB2-BD59-A6C34878D82A}">
                    <a16:rowId xmlns:a16="http://schemas.microsoft.com/office/drawing/2014/main" val="10008"/>
                  </a:ext>
                </a:extLst>
              </a:tr>
              <a:tr h="188343">
                <a:tc>
                  <a:txBody>
                    <a:bodyPr/>
                    <a:lstStyle/>
                    <a:p>
                      <a:pPr algn="just" defTabSz="3085087">
                        <a:lnSpc>
                          <a:spcPts val="1000"/>
                        </a:lnSpc>
                        <a:defRPr sz="1800"/>
                      </a:pPr>
                      <a:r>
                        <a:rPr sz="1400" dirty="0"/>
                        <a:t>  Yes</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220 ( 50.3)</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216 ( 49.3)</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09"/>
                  </a:ext>
                </a:extLst>
              </a:tr>
              <a:tr h="188343">
                <a:tc>
                  <a:txBody>
                    <a:bodyPr/>
                    <a:lstStyle/>
                    <a:p>
                      <a:pPr algn="just" defTabSz="3085087">
                        <a:lnSpc>
                          <a:spcPts val="1000"/>
                        </a:lnSpc>
                        <a:defRPr sz="1800"/>
                      </a:pPr>
                      <a:r>
                        <a:rPr sz="1400"/>
                        <a:t>  No</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217 ( 49.7)</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222 ( 50.7)</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0"/>
                  </a:ext>
                </a:extLst>
              </a:tr>
              <a:tr h="188343">
                <a:tc>
                  <a:txBody>
                    <a:bodyPr/>
                    <a:lstStyle/>
                    <a:p>
                      <a:pPr algn="just" defTabSz="3085087">
                        <a:lnSpc>
                          <a:spcPts val="1000"/>
                        </a:lnSpc>
                        <a:defRPr sz="1800"/>
                      </a:pPr>
                      <a:r>
                        <a:rPr sz="1400" b="1"/>
                        <a:t>Hormone receptor status, n (%)</a:t>
                      </a:r>
                    </a:p>
                  </a:txBody>
                  <a:tcPr marL="0" marR="0" marT="0" marB="0"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1"/>
                  </a:ext>
                </a:extLst>
              </a:tr>
              <a:tr h="188343">
                <a:tc>
                  <a:txBody>
                    <a:bodyPr/>
                    <a:lstStyle/>
                    <a:p>
                      <a:pPr algn="just" defTabSz="3085087">
                        <a:lnSpc>
                          <a:spcPts val="1000"/>
                        </a:lnSpc>
                        <a:defRPr sz="1800"/>
                      </a:pPr>
                      <a:r>
                        <a:rPr sz="1400"/>
                        <a:t>  ER+/PR+</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179 ( 41.0)</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170 ( 38.8)</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2"/>
                  </a:ext>
                </a:extLst>
              </a:tr>
              <a:tr h="188343">
                <a:tc>
                  <a:txBody>
                    <a:bodyPr/>
                    <a:lstStyle/>
                    <a:p>
                      <a:pPr algn="just" defTabSz="3085087">
                        <a:lnSpc>
                          <a:spcPts val="1000"/>
                        </a:lnSpc>
                        <a:defRPr sz="1800"/>
                      </a:pPr>
                      <a:r>
                        <a:rPr sz="1400"/>
                        <a:t>  ER+/PR-</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78 ( 17.8)</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73 ( 16.7)</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3"/>
                  </a:ext>
                </a:extLst>
              </a:tr>
              <a:tr h="188343">
                <a:tc>
                  <a:txBody>
                    <a:bodyPr/>
                    <a:lstStyle/>
                    <a:p>
                      <a:pPr algn="just" defTabSz="3085087">
                        <a:lnSpc>
                          <a:spcPts val="1000"/>
                        </a:lnSpc>
                        <a:defRPr sz="1800"/>
                      </a:pPr>
                      <a:r>
                        <a:rPr sz="1400"/>
                        <a:t>  ER-/PR+</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9 (  2.1)</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8 (  1.8)</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4"/>
                  </a:ext>
                </a:extLst>
              </a:tr>
              <a:tr h="188343">
                <a:tc>
                  <a:txBody>
                    <a:bodyPr/>
                    <a:lstStyle/>
                    <a:p>
                      <a:pPr algn="just" defTabSz="3085087">
                        <a:lnSpc>
                          <a:spcPts val="1000"/>
                        </a:lnSpc>
                        <a:defRPr sz="1800"/>
                      </a:pPr>
                      <a:r>
                        <a:rPr sz="1400"/>
                        <a:t>  ER-/PR-</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171 ( 39.1)</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187 ( 42.7)</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5"/>
                  </a:ext>
                </a:extLst>
              </a:tr>
              <a:tr h="188343">
                <a:tc>
                  <a:txBody>
                    <a:bodyPr/>
                    <a:lstStyle/>
                    <a:p>
                      <a:pPr algn="just" defTabSz="3085087">
                        <a:lnSpc>
                          <a:spcPts val="1000"/>
                        </a:lnSpc>
                        <a:defRPr sz="1800"/>
                      </a:pPr>
                      <a:r>
                        <a:rPr sz="1400" b="1"/>
                        <a:t>Left Ventricular Ejection Fraction (%)</a:t>
                      </a:r>
                    </a:p>
                  </a:txBody>
                  <a:tcPr marL="0" marR="0" marT="0" marB="0"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anchor="ctr"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6"/>
                  </a:ext>
                </a:extLst>
              </a:tr>
              <a:tr h="188343">
                <a:tc>
                  <a:txBody>
                    <a:bodyPr/>
                    <a:lstStyle/>
                    <a:p>
                      <a:pPr algn="just" defTabSz="3085087">
                        <a:lnSpc>
                          <a:spcPts val="1000"/>
                        </a:lnSpc>
                        <a:defRPr sz="1800"/>
                      </a:pPr>
                      <a:r>
                        <a:rPr sz="1400"/>
                        <a:t>  Mean</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65.29</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65.18</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7"/>
                  </a:ext>
                </a:extLst>
              </a:tr>
              <a:tr h="188343">
                <a:tc>
                  <a:txBody>
                    <a:bodyPr/>
                    <a:lstStyle/>
                    <a:p>
                      <a:pPr algn="just" defTabSz="3085087">
                        <a:lnSpc>
                          <a:spcPts val="1000"/>
                        </a:lnSpc>
                        <a:defRPr sz="1800"/>
                      </a:pPr>
                      <a:r>
                        <a:rPr sz="1400"/>
                        <a:t>  Median (Min, Max)</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65 (55, 80)</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65 (55, 85)</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18"/>
                  </a:ext>
                </a:extLst>
              </a:tr>
              <a:tr h="188343">
                <a:tc>
                  <a:txBody>
                    <a:bodyPr/>
                    <a:lstStyle/>
                    <a:p>
                      <a:pPr algn="just" defTabSz="3085087">
                        <a:lnSpc>
                          <a:spcPts val="1000"/>
                        </a:lnSpc>
                        <a:defRPr sz="1800"/>
                      </a:pPr>
                      <a:r>
                        <a:rPr sz="1400" b="1"/>
                        <a:t>ECOG performance status, n (%)</a:t>
                      </a:r>
                    </a:p>
                  </a:txBody>
                  <a:tcPr marL="0" marR="0" marT="0" marB="0"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000"/>
                      </a:pPr>
                      <a:endParaRPr sz="1400"/>
                    </a:p>
                  </a:txBody>
                  <a:tcPr marL="0" marR="0" marT="0" marB="0" anchor="ctr"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000"/>
                      </a:pPr>
                      <a:endParaRPr sz="1400"/>
                    </a:p>
                  </a:txBody>
                  <a:tcPr marL="0" marR="0" marT="0" marB="0"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9"/>
                  </a:ext>
                </a:extLst>
              </a:tr>
              <a:tr h="188343">
                <a:tc>
                  <a:txBody>
                    <a:bodyPr/>
                    <a:lstStyle/>
                    <a:p>
                      <a:pPr algn="just" defTabSz="3085087">
                        <a:lnSpc>
                          <a:spcPts val="1000"/>
                        </a:lnSpc>
                        <a:defRPr sz="1800"/>
                      </a:pPr>
                      <a:r>
                        <a:rPr sz="1400"/>
                        <a:t>  0</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366 (83.8)</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365 (83.3)</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0"/>
                  </a:ext>
                </a:extLst>
              </a:tr>
              <a:tr h="188343">
                <a:tc>
                  <a:txBody>
                    <a:bodyPr/>
                    <a:lstStyle/>
                    <a:p>
                      <a:pPr algn="just" defTabSz="3085087">
                        <a:lnSpc>
                          <a:spcPts val="1000"/>
                        </a:lnSpc>
                        <a:defRPr sz="1800"/>
                      </a:pPr>
                      <a:r>
                        <a:rPr sz="1400"/>
                        <a:t>  1</a:t>
                      </a:r>
                    </a:p>
                  </a:txBody>
                  <a:tcPr marL="0" marR="0" marT="0" marB="0" anchor="ctr"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71 (16.2)</a:t>
                      </a:r>
                    </a:p>
                  </a:txBody>
                  <a:tcPr marL="0" marR="0" marT="0" marB="0" anchor="ctr"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73 (16.7)</a:t>
                      </a:r>
                    </a:p>
                  </a:txBody>
                  <a:tcPr marL="0" marR="0" marT="0" marB="0" anchor="ctr"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1"/>
                  </a:ext>
                </a:extLst>
              </a:tr>
              <a:tr h="188343">
                <a:tc>
                  <a:txBody>
                    <a:bodyPr/>
                    <a:lstStyle/>
                    <a:p>
                      <a:pPr algn="just" defTabSz="3085087">
                        <a:lnSpc>
                          <a:spcPts val="1000"/>
                        </a:lnSpc>
                        <a:defRPr sz="1800"/>
                      </a:pPr>
                      <a:r>
                        <a:rPr sz="1400" b="1"/>
                        <a:t>Clinical TNM staging*, n (%)</a:t>
                      </a:r>
                    </a:p>
                  </a:txBody>
                  <a:tcPr marL="0" marR="0" marT="0" marB="0"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22"/>
                  </a:ext>
                </a:extLst>
              </a:tr>
              <a:tr h="188343">
                <a:tc>
                  <a:txBody>
                    <a:bodyPr/>
                    <a:lstStyle/>
                    <a:p>
                      <a:pPr algn="just" defTabSz="3085087">
                        <a:lnSpc>
                          <a:spcPts val="1000"/>
                        </a:lnSpc>
                        <a:defRPr sz="1800"/>
                      </a:pPr>
                      <a:r>
                        <a:rPr sz="1400"/>
                        <a:t>  Stage IIA</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65 ( 14.9)</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62 ( 14.2)</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3"/>
                  </a:ext>
                </a:extLst>
              </a:tr>
              <a:tr h="188343">
                <a:tc>
                  <a:txBody>
                    <a:bodyPr/>
                    <a:lstStyle/>
                    <a:p>
                      <a:pPr algn="just" defTabSz="3085087">
                        <a:lnSpc>
                          <a:spcPts val="1000"/>
                        </a:lnSpc>
                        <a:defRPr sz="1800"/>
                      </a:pPr>
                      <a:r>
                        <a:rPr sz="1400"/>
                        <a:t>  Stage IIB</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150 ( 34.3)</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146 ( 33.3)</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4"/>
                  </a:ext>
                </a:extLst>
              </a:tr>
              <a:tr h="188343">
                <a:tc>
                  <a:txBody>
                    <a:bodyPr/>
                    <a:lstStyle/>
                    <a:p>
                      <a:pPr algn="just" defTabSz="3085087">
                        <a:lnSpc>
                          <a:spcPts val="1000"/>
                        </a:lnSpc>
                        <a:defRPr sz="1800"/>
                      </a:pPr>
                      <a:r>
                        <a:rPr sz="1400"/>
                        <a:t>  Stage IIIA</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85 ( 19.5)</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99 ( 22.6)</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5"/>
                  </a:ext>
                </a:extLst>
              </a:tr>
              <a:tr h="188343">
                <a:tc>
                  <a:txBody>
                    <a:bodyPr/>
                    <a:lstStyle/>
                    <a:p>
                      <a:pPr algn="just" defTabSz="3085087">
                        <a:lnSpc>
                          <a:spcPts val="1000"/>
                        </a:lnSpc>
                        <a:defRPr sz="1800"/>
                      </a:pPr>
                      <a:r>
                        <a:rPr sz="1400"/>
                        <a:t>  Stage IIIB</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103 ( 23.6)</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86 ( 19.6)</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6"/>
                  </a:ext>
                </a:extLst>
              </a:tr>
              <a:tr h="188343">
                <a:tc>
                  <a:txBody>
                    <a:bodyPr/>
                    <a:lstStyle/>
                    <a:p>
                      <a:pPr algn="just" defTabSz="3085087">
                        <a:lnSpc>
                          <a:spcPts val="1000"/>
                        </a:lnSpc>
                        <a:defRPr sz="1800"/>
                      </a:pPr>
                      <a:r>
                        <a:rPr sz="1400"/>
                        <a:t>  Stage IIIC</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33 (  7.6)</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45 ( 10.3)</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7"/>
                  </a:ext>
                </a:extLst>
              </a:tr>
              <a:tr h="188343">
                <a:tc>
                  <a:txBody>
                    <a:bodyPr/>
                    <a:lstStyle/>
                    <a:p>
                      <a:pPr algn="just" defTabSz="3085087">
                        <a:lnSpc>
                          <a:spcPts val="1000"/>
                        </a:lnSpc>
                        <a:defRPr sz="1800"/>
                      </a:pPr>
                      <a:r>
                        <a:rPr sz="1400"/>
                        <a:t>  Stage IV</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 (  0.2)</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0 (  0.0)</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28"/>
                  </a:ext>
                </a:extLst>
              </a:tr>
              <a:tr h="188343">
                <a:tc>
                  <a:txBody>
                    <a:bodyPr/>
                    <a:lstStyle/>
                    <a:p>
                      <a:pPr algn="just" defTabSz="3085087">
                        <a:lnSpc>
                          <a:spcPts val="1000"/>
                        </a:lnSpc>
                        <a:defRPr sz="1800"/>
                      </a:pPr>
                      <a:r>
                        <a:rPr sz="1400" b="1"/>
                        <a:t>Breast cancer type*, n (%)</a:t>
                      </a:r>
                    </a:p>
                  </a:txBody>
                  <a:tcPr marL="0" marR="0" marT="0" marB="0" horzOverflow="overflow">
                    <a:lnL w="12700">
                      <a:solidFill>
                        <a:srgbClr val="000000"/>
                      </a:solidFill>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miter lim="400000"/>
                    </a:lnR>
                    <a:lnT w="12700">
                      <a:miter lim="400000"/>
                    </a:lnT>
                    <a:lnB w="12700">
                      <a:miter lim="400000"/>
                    </a:lnB>
                    <a:solidFill>
                      <a:srgbClr val="D9D9D9"/>
                    </a:solidFill>
                  </a:tcPr>
                </a:tc>
                <a:tc>
                  <a:txBody>
                    <a:bodyPr/>
                    <a:lstStyle/>
                    <a:p>
                      <a:pPr algn="ctr" defTabSz="3085087">
                        <a:lnSpc>
                          <a:spcPts val="1000"/>
                        </a:lnSpc>
                        <a:defRPr sz="1800"/>
                      </a:pPr>
                      <a:r>
                        <a:rPr sz="1400"/>
                        <a:t> </a:t>
                      </a:r>
                    </a:p>
                  </a:txBody>
                  <a:tcPr marL="0" marR="0" marT="0" marB="0"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29"/>
                  </a:ext>
                </a:extLst>
              </a:tr>
              <a:tr h="188343">
                <a:tc>
                  <a:txBody>
                    <a:bodyPr/>
                    <a:lstStyle/>
                    <a:p>
                      <a:pPr algn="just" defTabSz="3085087">
                        <a:lnSpc>
                          <a:spcPts val="1000"/>
                        </a:lnSpc>
                        <a:defRPr sz="1800"/>
                      </a:pPr>
                      <a:r>
                        <a:rPr sz="1400"/>
                        <a:t>  Operable</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261 ( 59.7)</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259 ( 59.1)</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30"/>
                  </a:ext>
                </a:extLst>
              </a:tr>
              <a:tr h="188343">
                <a:tc>
                  <a:txBody>
                    <a:bodyPr/>
                    <a:lstStyle/>
                    <a:p>
                      <a:pPr algn="just" defTabSz="3085087">
                        <a:lnSpc>
                          <a:spcPts val="1000"/>
                        </a:lnSpc>
                        <a:defRPr sz="1800"/>
                      </a:pPr>
                      <a:r>
                        <a:rPr sz="1400"/>
                        <a:t>  Locally advanced</a:t>
                      </a:r>
                    </a:p>
                  </a:txBody>
                  <a:tcPr marL="0" marR="0" marT="0" marB="0" horzOverflow="overflow">
                    <a:lnL w="12700">
                      <a:solidFill>
                        <a:srgbClr val="000000"/>
                      </a:solidFill>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160 ( 36.6)</a:t>
                      </a:r>
                    </a:p>
                  </a:txBody>
                  <a:tcPr marL="0" marR="0" marT="0" marB="0" horzOverflow="overflow">
                    <a:lnL w="12700">
                      <a:miter lim="400000"/>
                    </a:lnL>
                    <a:lnR w="12700">
                      <a:miter lim="400000"/>
                    </a:lnR>
                    <a:lnT w="12700">
                      <a:miter lim="400000"/>
                    </a:lnT>
                    <a:lnB w="12700">
                      <a:miter lim="400000"/>
                    </a:lnB>
                    <a:solidFill>
                      <a:srgbClr val="FFFFFF"/>
                    </a:solidFill>
                  </a:tcPr>
                </a:tc>
                <a:tc>
                  <a:txBody>
                    <a:bodyPr/>
                    <a:lstStyle/>
                    <a:p>
                      <a:pPr algn="ctr" defTabSz="3085087">
                        <a:lnSpc>
                          <a:spcPts val="1000"/>
                        </a:lnSpc>
                        <a:defRPr sz="1800"/>
                      </a:pPr>
                      <a:r>
                        <a:rPr sz="1400"/>
                        <a:t> 164 ( 37.4)</a:t>
                      </a:r>
                    </a:p>
                  </a:txBody>
                  <a:tcPr marL="0" marR="0" marT="0" marB="0" horzOverflow="overflow">
                    <a:lnL w="12700">
                      <a:miter lim="400000"/>
                    </a:lnL>
                    <a:lnR w="12700">
                      <a:solidFill>
                        <a:srgbClr val="000000"/>
                      </a:solidFill>
                    </a:lnR>
                    <a:lnT w="12700">
                      <a:miter lim="400000"/>
                    </a:lnT>
                    <a:lnB w="12700">
                      <a:miter lim="400000"/>
                    </a:lnB>
                    <a:solidFill>
                      <a:srgbClr val="FFFFFF"/>
                    </a:solidFill>
                  </a:tcPr>
                </a:tc>
                <a:extLst>
                  <a:ext uri="{0D108BD9-81ED-4DB2-BD59-A6C34878D82A}">
                    <a16:rowId xmlns:a16="http://schemas.microsoft.com/office/drawing/2014/main" val="10031"/>
                  </a:ext>
                </a:extLst>
              </a:tr>
              <a:tr h="319936">
                <a:tc>
                  <a:txBody>
                    <a:bodyPr/>
                    <a:lstStyle/>
                    <a:p>
                      <a:pPr algn="just" defTabSz="3085087">
                        <a:lnSpc>
                          <a:spcPts val="1000"/>
                        </a:lnSpc>
                        <a:defRPr sz="1800"/>
                      </a:pPr>
                      <a:r>
                        <a:rPr sz="1400"/>
                        <a:t>  Inflammatory</a:t>
                      </a:r>
                    </a:p>
                  </a:txBody>
                  <a:tcPr marL="0" marR="0" marT="0" marB="0" horzOverflow="overflow">
                    <a:lnL w="12700">
                      <a:solidFill>
                        <a:srgbClr val="000000"/>
                      </a:solidFill>
                    </a:lnL>
                    <a:lnR w="12700">
                      <a:miter lim="400000"/>
                    </a:lnR>
                    <a:lnT w="12700">
                      <a:miter lim="400000"/>
                    </a:lnT>
                    <a:lnB w="12700">
                      <a:solidFill>
                        <a:srgbClr val="000000"/>
                      </a:solidFill>
                    </a:lnB>
                    <a:solidFill>
                      <a:srgbClr val="FFFFFF"/>
                    </a:solidFill>
                  </a:tcPr>
                </a:tc>
                <a:tc>
                  <a:txBody>
                    <a:bodyPr/>
                    <a:lstStyle/>
                    <a:p>
                      <a:pPr algn="ctr" defTabSz="3085087">
                        <a:lnSpc>
                          <a:spcPts val="1000"/>
                        </a:lnSpc>
                        <a:defRPr sz="1800"/>
                      </a:pPr>
                      <a:r>
                        <a:rPr sz="1400"/>
                        <a:t>  16 (  3.7)</a:t>
                      </a:r>
                    </a:p>
                  </a:txBody>
                  <a:tcPr marL="0" marR="0" marT="0" marB="0" horzOverflow="overflow">
                    <a:lnL w="12700">
                      <a:miter lim="400000"/>
                    </a:lnL>
                    <a:lnR w="12700">
                      <a:miter lim="400000"/>
                    </a:lnR>
                    <a:lnT w="12700">
                      <a:miter lim="400000"/>
                    </a:lnT>
                    <a:lnB w="12700">
                      <a:solidFill>
                        <a:srgbClr val="000000"/>
                      </a:solidFill>
                    </a:lnB>
                    <a:solidFill>
                      <a:srgbClr val="FFFFFF"/>
                    </a:solidFill>
                  </a:tcPr>
                </a:tc>
                <a:tc>
                  <a:txBody>
                    <a:bodyPr/>
                    <a:lstStyle/>
                    <a:p>
                      <a:pPr algn="ctr" defTabSz="3085087">
                        <a:lnSpc>
                          <a:spcPts val="1000"/>
                        </a:lnSpc>
                        <a:defRPr sz="1800"/>
                      </a:pPr>
                      <a:r>
                        <a:rPr sz="1400" dirty="0"/>
                        <a:t>  15 (  3.4)</a:t>
                      </a:r>
                    </a:p>
                  </a:txBody>
                  <a:tcPr marL="0" marR="0" marT="0" marB="0" horzOverflow="overflow">
                    <a:lnL w="12700">
                      <a:miter lim="400000"/>
                    </a:lnL>
                    <a:lnR w="12700">
                      <a:solidFill>
                        <a:srgbClr val="000000"/>
                      </a:solidFill>
                    </a:lnR>
                    <a:lnT w="12700">
                      <a:miter lim="400000"/>
                    </a:lnT>
                    <a:lnB w="12700">
                      <a:solidFill>
                        <a:srgbClr val="000000"/>
                      </a:solidFill>
                    </a:lnB>
                    <a:solidFill>
                      <a:srgbClr val="FFFFFF"/>
                    </a:solidFill>
                  </a:tcPr>
                </a:tc>
                <a:extLst>
                  <a:ext uri="{0D108BD9-81ED-4DB2-BD59-A6C34878D82A}">
                    <a16:rowId xmlns:a16="http://schemas.microsoft.com/office/drawing/2014/main" val="10032"/>
                  </a:ext>
                </a:extLst>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8445015" y="6515162"/>
            <a:ext cx="1872004" cy="342838"/>
          </a:xfrm>
          <a:prstGeom prst="rect">
            <a:avLst/>
          </a:prstGeom>
          <a:noFill/>
          <a:ln w="9525">
            <a:noFill/>
            <a:miter lim="800000"/>
            <a:headEnd/>
            <a:tailEnd/>
          </a:ln>
        </p:spPr>
      </p:pic>
    </p:spTree>
    <p:extLst>
      <p:ext uri="{BB962C8B-B14F-4D97-AF65-F5344CB8AC3E}">
        <p14:creationId xmlns:p14="http://schemas.microsoft.com/office/powerpoint/2010/main" val="32302911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711624" y="1409695"/>
            <a:ext cx="5718793" cy="4038609"/>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684845" y="764704"/>
            <a:ext cx="7579507" cy="49193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제목 1"/>
          <p:cNvSpPr txBox="1">
            <a:spLocks noGrp="1"/>
          </p:cNvSpPr>
          <p:nvPr>
            <p:ph type="title"/>
          </p:nvPr>
        </p:nvSpPr>
        <p:spPr>
          <a:xfrm>
            <a:off x="1524004" y="371580"/>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Efficacy </a:t>
            </a:r>
            <a:r>
              <a:rPr sz="3200" b="1" dirty="0" err="1">
                <a:solidFill>
                  <a:srgbClr val="FF0000"/>
                </a:solidFill>
                <a:latin typeface="Arial" pitchFamily="34" charset="0"/>
                <a:cs typeface="Arial" pitchFamily="34" charset="0"/>
              </a:rPr>
              <a:t>Result_PPS</a:t>
            </a:r>
            <a:endParaRPr sz="3200" b="1" dirty="0">
              <a:solidFill>
                <a:srgbClr val="FF0000"/>
              </a:solidFill>
              <a:latin typeface="Arial" pitchFamily="34" charset="0"/>
              <a:cs typeface="Arial" pitchFamily="34" charset="0"/>
            </a:endParaRPr>
          </a:p>
        </p:txBody>
      </p:sp>
      <p:graphicFrame>
        <p:nvGraphicFramePr>
          <p:cNvPr id="1035" name="내용 개체 틀 9"/>
          <p:cNvGraphicFramePr/>
          <p:nvPr>
            <p:extLst/>
          </p:nvPr>
        </p:nvGraphicFramePr>
        <p:xfrm>
          <a:off x="1882464" y="2458525"/>
          <a:ext cx="8371742" cy="2128910"/>
        </p:xfrm>
        <a:graphic>
          <a:graphicData uri="http://schemas.openxmlformats.org/drawingml/2006/table">
            <a:tbl>
              <a:tblPr/>
              <a:tblGrid>
                <a:gridCol w="1619250">
                  <a:extLst>
                    <a:ext uri="{9D8B030D-6E8A-4147-A177-3AD203B41FA5}">
                      <a16:colId xmlns:a16="http://schemas.microsoft.com/office/drawing/2014/main" val="20000"/>
                    </a:ext>
                  </a:extLst>
                </a:gridCol>
                <a:gridCol w="1424354">
                  <a:extLst>
                    <a:ext uri="{9D8B030D-6E8A-4147-A177-3AD203B41FA5}">
                      <a16:colId xmlns:a16="http://schemas.microsoft.com/office/drawing/2014/main" val="20001"/>
                    </a:ext>
                  </a:extLst>
                </a:gridCol>
                <a:gridCol w="1251676">
                  <a:extLst>
                    <a:ext uri="{9D8B030D-6E8A-4147-A177-3AD203B41FA5}">
                      <a16:colId xmlns:a16="http://schemas.microsoft.com/office/drawing/2014/main" val="20002"/>
                    </a:ext>
                  </a:extLst>
                </a:gridCol>
                <a:gridCol w="2038231">
                  <a:extLst>
                    <a:ext uri="{9D8B030D-6E8A-4147-A177-3AD203B41FA5}">
                      <a16:colId xmlns:a16="http://schemas.microsoft.com/office/drawing/2014/main" val="20003"/>
                    </a:ext>
                  </a:extLst>
                </a:gridCol>
                <a:gridCol w="2038231">
                  <a:extLst>
                    <a:ext uri="{9D8B030D-6E8A-4147-A177-3AD203B41FA5}">
                      <a16:colId xmlns:a16="http://schemas.microsoft.com/office/drawing/2014/main" val="20004"/>
                    </a:ext>
                  </a:extLst>
                </a:gridCol>
              </a:tblGrid>
              <a:tr h="675249">
                <a:tc>
                  <a:txBody>
                    <a:bodyPr/>
                    <a:lstStyle/>
                    <a:p>
                      <a:pPr algn="l">
                        <a:defRPr sz="1300"/>
                      </a:pPr>
                      <a:endParaRPr sz="1400" dirty="0">
                        <a:latin typeface="Arial" pitchFamily="34" charset="0"/>
                        <a:cs typeface="Arial" pitchFamily="34" charset="0"/>
                      </a:endParaRP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b="1" dirty="0">
                          <a:latin typeface="Arial" pitchFamily="34" charset="0"/>
                          <a:cs typeface="Arial" pitchFamily="34" charset="0"/>
                        </a:rPr>
                        <a:t>SB3
N=402
n/n’ (%)</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b="1" dirty="0">
                          <a:latin typeface="Arial" pitchFamily="34" charset="0"/>
                          <a:cs typeface="Arial" pitchFamily="34" charset="0"/>
                        </a:rPr>
                        <a:t>TRZ
N=398
n/n’ (%)</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300" b="1" baseline="30000"/>
                      </a:pPr>
                      <a:r>
                        <a:rPr sz="1400" dirty="0">
                          <a:latin typeface="Arial" pitchFamily="34" charset="0"/>
                          <a:cs typeface="Arial" pitchFamily="34" charset="0"/>
                        </a:rPr>
                        <a:t>†</a:t>
                      </a:r>
                      <a:r>
                        <a:rPr sz="1400" baseline="0" dirty="0">
                          <a:latin typeface="Arial" pitchFamily="34" charset="0"/>
                          <a:cs typeface="Arial" pitchFamily="34" charset="0"/>
                        </a:rPr>
                        <a:t>Adjusted Ratio (SB3/TRZ) </a:t>
                      </a:r>
                    </a:p>
                    <a:p>
                      <a:pPr algn="ctr">
                        <a:defRPr sz="1300" b="1"/>
                      </a:pPr>
                      <a:r>
                        <a:rPr sz="1400" dirty="0">
                          <a:latin typeface="Arial" pitchFamily="34" charset="0"/>
                          <a:cs typeface="Arial" pitchFamily="34" charset="0"/>
                        </a:rPr>
                        <a:t>[90% CI]</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300" b="1" baseline="30000"/>
                      </a:pPr>
                      <a:r>
                        <a:rPr sz="1400">
                          <a:latin typeface="Arial" pitchFamily="34" charset="0"/>
                          <a:cs typeface="Arial" pitchFamily="34" charset="0"/>
                        </a:rPr>
                        <a:t>†</a:t>
                      </a:r>
                      <a:r>
                        <a:rPr sz="1400" baseline="0">
                          <a:latin typeface="Arial" pitchFamily="34" charset="0"/>
                          <a:cs typeface="Arial" pitchFamily="34" charset="0"/>
                        </a:rPr>
                        <a:t>Adjusted Difference (SB3-TRZ) </a:t>
                      </a:r>
                    </a:p>
                    <a:p>
                      <a:pPr algn="ctr">
                        <a:defRPr sz="1300" b="1"/>
                      </a:pPr>
                      <a:r>
                        <a:rPr sz="1400">
                          <a:latin typeface="Arial" pitchFamily="34" charset="0"/>
                          <a:cs typeface="Arial" pitchFamily="34" charset="0"/>
                        </a:rPr>
                        <a:t>[95% CI]</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478302">
                <a:tc>
                  <a:txBody>
                    <a:bodyPr/>
                    <a:lstStyle/>
                    <a:p>
                      <a:pPr algn="l">
                        <a:defRPr sz="1800"/>
                      </a:pPr>
                      <a:r>
                        <a:rPr sz="1400" b="1" i="1">
                          <a:latin typeface="Arial" pitchFamily="34" charset="0"/>
                          <a:cs typeface="Arial" pitchFamily="34" charset="0"/>
                        </a:rPr>
                        <a:t>PPS, Response, No. (%)</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4">
                  <a:txBody>
                    <a:bodyPr/>
                    <a:lstStyle/>
                    <a:p>
                      <a:pPr algn="ctr">
                        <a:defRPr sz="1300"/>
                      </a:pPr>
                      <a:endParaRPr sz="1400" dirty="0">
                        <a:latin typeface="Arial" pitchFamily="34" charset="0"/>
                        <a:cs typeface="Arial" pitchFamily="34" charset="0"/>
                      </a:endParaRP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1354">
                <a:tc>
                  <a:txBody>
                    <a:bodyPr/>
                    <a:lstStyle/>
                    <a:p>
                      <a:pPr algn="l">
                        <a:defRPr sz="1300" baseline="30000"/>
                      </a:pPr>
                      <a:r>
                        <a:rPr sz="1400">
                          <a:latin typeface="Arial" pitchFamily="34" charset="0"/>
                          <a:cs typeface="Arial" pitchFamily="34" charset="0"/>
                        </a:rPr>
                        <a:t>1</a:t>
                      </a:r>
                      <a:r>
                        <a:rPr sz="1400" baseline="0">
                          <a:latin typeface="Arial" pitchFamily="34" charset="0"/>
                          <a:cs typeface="Arial" pitchFamily="34" charset="0"/>
                        </a:rPr>
                        <a:t>bpCR</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208/402 (51.7)</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167/398 (42.0)</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latin typeface="Arial" pitchFamily="34" charset="0"/>
                          <a:cs typeface="Arial" pitchFamily="34" charset="0"/>
                        </a:rPr>
                        <a:t>1.259 [1.112, 1.426]</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10.70% [4.13%, 17.26%]</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281354">
                <a:tc>
                  <a:txBody>
                    <a:bodyPr/>
                    <a:lstStyle/>
                    <a:p>
                      <a:pPr algn="l">
                        <a:defRPr sz="1300" baseline="30000"/>
                      </a:pPr>
                      <a:r>
                        <a:rPr sz="1400">
                          <a:latin typeface="Arial" pitchFamily="34" charset="0"/>
                          <a:cs typeface="Arial" pitchFamily="34" charset="0"/>
                        </a:rPr>
                        <a:t>2</a:t>
                      </a:r>
                      <a:r>
                        <a:rPr sz="1400" baseline="0">
                          <a:latin typeface="Arial" pitchFamily="34" charset="0"/>
                          <a:cs typeface="Arial" pitchFamily="34" charset="0"/>
                        </a:rPr>
                        <a:t>tpCR</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175/382 (45.8)</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136/380 (35.8)</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1.315 [1.137, 1.520]</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latin typeface="Arial" pitchFamily="34" charset="0"/>
                          <a:cs typeface="Arial" pitchFamily="34" charset="0"/>
                        </a:rPr>
                        <a:t>11.05% [4.44%, 17.66%]</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281354">
                <a:tc>
                  <a:txBody>
                    <a:bodyPr/>
                    <a:lstStyle/>
                    <a:p>
                      <a:pPr algn="l">
                        <a:defRPr sz="1300" baseline="30000"/>
                      </a:pPr>
                      <a:r>
                        <a:rPr sz="1400">
                          <a:latin typeface="Arial" pitchFamily="34" charset="0"/>
                          <a:cs typeface="Arial" pitchFamily="34" charset="0"/>
                        </a:rPr>
                        <a:t>3</a:t>
                      </a:r>
                      <a:r>
                        <a:rPr sz="1400" baseline="0">
                          <a:latin typeface="Arial" pitchFamily="34" charset="0"/>
                          <a:cs typeface="Arial" pitchFamily="34" charset="0"/>
                        </a:rPr>
                        <a:t>ORR</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369/383 (96.3)</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341/374 (91.2)</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a:latin typeface="Arial" pitchFamily="34" charset="0"/>
                          <a:cs typeface="Arial" pitchFamily="34" charset="0"/>
                        </a:rPr>
                        <a:t>1.055 [1.023, 1.088]</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400" dirty="0">
                          <a:latin typeface="Arial" pitchFamily="34" charset="0"/>
                          <a:cs typeface="Arial" pitchFamily="34" charset="0"/>
                        </a:rPr>
                        <a:t>5.03% [1.74%, 8.31%]</a:t>
                      </a:r>
                    </a:p>
                  </a:txBody>
                  <a:tcPr marL="42203" marR="42203" marT="42203" marB="42203"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bl>
          </a:graphicData>
        </a:graphic>
      </p:graphicFrame>
      <p:sp>
        <p:nvSpPr>
          <p:cNvPr id="1036" name="TextBox 10"/>
          <p:cNvSpPr txBox="1"/>
          <p:nvPr/>
        </p:nvSpPr>
        <p:spPr>
          <a:xfrm>
            <a:off x="1828004" y="4725144"/>
            <a:ext cx="8685320"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900"/>
            </a:pPr>
            <a:r>
              <a:rPr sz="1200" dirty="0">
                <a:latin typeface="Arial" pitchFamily="34" charset="0"/>
                <a:cs typeface="Arial" pitchFamily="34" charset="0"/>
              </a:rPr>
              <a:t>PPS, per-protocol set; TRZ, reference </a:t>
            </a:r>
            <a:r>
              <a:rPr sz="1200" dirty="0" err="1">
                <a:latin typeface="Arial" pitchFamily="34" charset="0"/>
                <a:cs typeface="Arial" pitchFamily="34" charset="0"/>
              </a:rPr>
              <a:t>trastuzumab</a:t>
            </a:r>
            <a:r>
              <a:rPr sz="1200" dirty="0">
                <a:latin typeface="Arial" pitchFamily="34" charset="0"/>
                <a:cs typeface="Arial" pitchFamily="34" charset="0"/>
              </a:rPr>
              <a:t>; CI, confidence interval; n, number of responders; n’, number of subjects with available assessment results  </a:t>
            </a:r>
          </a:p>
          <a:p>
            <a:pPr>
              <a:defRPr sz="900" baseline="30000"/>
            </a:pPr>
            <a:r>
              <a:rPr sz="1200" dirty="0">
                <a:latin typeface="Arial" pitchFamily="34" charset="0"/>
                <a:cs typeface="Arial" pitchFamily="34" charset="0"/>
              </a:rPr>
              <a:t>1bpCR, no histological evidence of residual invasive tumor cells in the breast (ypT0/is)</a:t>
            </a:r>
          </a:p>
          <a:p>
            <a:pPr>
              <a:defRPr sz="900" baseline="30000"/>
            </a:pPr>
            <a:r>
              <a:rPr sz="1200" dirty="0">
                <a:latin typeface="Arial" pitchFamily="34" charset="0"/>
                <a:cs typeface="Arial" pitchFamily="34" charset="0"/>
              </a:rPr>
              <a:t>2tpCR, no histological evidence of residual invasive tumor cells in the breast and axillary lymph nodes (ypT0/is ypN0)</a:t>
            </a:r>
          </a:p>
          <a:p>
            <a:pPr>
              <a:defRPr sz="900" baseline="30000"/>
            </a:pPr>
            <a:r>
              <a:rPr sz="1200" dirty="0">
                <a:latin typeface="Arial" pitchFamily="34" charset="0"/>
                <a:cs typeface="Arial" pitchFamily="34" charset="0"/>
              </a:rPr>
              <a:t>3ORR, percentage of patients achieving clinical complete response (disappearance of all target and non-target lesions identified at baseline, with no evidence †Results adjusted by hormone receptor status, breast cancer type, and region</a:t>
            </a:r>
          </a:p>
        </p:txBody>
      </p:sp>
      <p:sp>
        <p:nvSpPr>
          <p:cNvPr id="1038" name="내용 개체 틀 2"/>
          <p:cNvSpPr txBox="1"/>
          <p:nvPr/>
        </p:nvSpPr>
        <p:spPr>
          <a:xfrm>
            <a:off x="1780237" y="999387"/>
            <a:ext cx="8639904" cy="991553"/>
          </a:xfrm>
          <a:prstGeom prst="rect">
            <a:avLst/>
          </a:prstGeom>
          <a:ln>
            <a:solidFill>
              <a:srgbClr val="A6A6A6"/>
            </a:solidFill>
          </a:ln>
          <a:extLst>
            <a:ext uri="{C572A759-6A51-4108-AA02-DFA0A04FC94B}">
              <ma14:wrappingTextBoxFlag xmlns="" xmlns:ma14="http://schemas.microsoft.com/office/mac/drawingml/2011/main" val="1"/>
            </a:ext>
          </a:extLst>
        </p:spPr>
        <p:txBody>
          <a:bodyPr lIns="45719" rIns="45719">
            <a:spAutoFit/>
          </a:bodyPr>
          <a:lstStyle/>
          <a:p>
            <a:pPr marL="363537" lvl="1" indent="-188912">
              <a:lnSpc>
                <a:spcPct val="120000"/>
              </a:lnSpc>
              <a:spcBef>
                <a:spcPts val="100"/>
              </a:spcBef>
              <a:buSzPct val="100000"/>
              <a:buFont typeface="Arial"/>
              <a:buChar char="-"/>
              <a:defRPr sz="1400"/>
            </a:pPr>
            <a:r>
              <a:rPr sz="1600" dirty="0">
                <a:latin typeface="Arial" pitchFamily="34" charset="0"/>
                <a:cs typeface="Arial" pitchFamily="34" charset="0"/>
              </a:rPr>
              <a:t>Adjusted ratio was 1.259 (90% CI, 1.112-1.426), which was within the pre-defined margin</a:t>
            </a:r>
          </a:p>
          <a:p>
            <a:pPr marL="363537" lvl="1" indent="-188912">
              <a:lnSpc>
                <a:spcPct val="120000"/>
              </a:lnSpc>
              <a:spcBef>
                <a:spcPts val="100"/>
              </a:spcBef>
              <a:buSzPct val="100000"/>
              <a:buFont typeface="Arial"/>
              <a:buChar char="-"/>
              <a:defRPr sz="1400"/>
            </a:pPr>
            <a:r>
              <a:rPr sz="1600" dirty="0">
                <a:latin typeface="Arial" pitchFamily="34" charset="0"/>
                <a:cs typeface="Arial" pitchFamily="34" charset="0"/>
              </a:rPr>
              <a:t>Adjusted difference was 10.70% (95% CI, 4.13%-17.26%) with the lower limit contained within and the upper limit outside the pre-pre-defined margin</a:t>
            </a:r>
          </a:p>
        </p:txBody>
      </p:sp>
      <p:pic>
        <p:nvPicPr>
          <p:cNvPr id="8" name="Picture 2"/>
          <p:cNvPicPr>
            <a:picLocks noChangeAspect="1" noChangeArrowheads="1"/>
          </p:cNvPicPr>
          <p:nvPr/>
        </p:nvPicPr>
        <p:blipFill>
          <a:blip r:embed="rId3"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329574125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제목 1"/>
          <p:cNvSpPr txBox="1">
            <a:spLocks noGrp="1"/>
          </p:cNvSpPr>
          <p:nvPr>
            <p:ph type="title"/>
          </p:nvPr>
        </p:nvSpPr>
        <p:spPr>
          <a:xfrm>
            <a:off x="1524004" y="548874"/>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Efficacy Result</a:t>
            </a:r>
          </a:p>
        </p:txBody>
      </p:sp>
      <p:grpSp>
        <p:nvGrpSpPr>
          <p:cNvPr id="2" name="그룹 2"/>
          <p:cNvGrpSpPr/>
          <p:nvPr/>
        </p:nvGrpSpPr>
        <p:grpSpPr>
          <a:xfrm>
            <a:off x="1804389" y="1206334"/>
            <a:ext cx="8558812" cy="4508666"/>
            <a:chOff x="0" y="0"/>
            <a:chExt cx="8558810" cy="4508664"/>
          </a:xfrm>
        </p:grpSpPr>
        <p:pic>
          <p:nvPicPr>
            <p:cNvPr id="1041" name="Picture 2" descr="Picture 2"/>
            <p:cNvPicPr>
              <a:picLocks noChangeAspect="1"/>
            </p:cNvPicPr>
            <p:nvPr/>
          </p:nvPicPr>
          <p:blipFill>
            <a:blip r:embed="rId3" cstate="print">
              <a:extLst/>
            </a:blip>
            <a:srcRect l="6118" r="8435"/>
            <a:stretch>
              <a:fillRect/>
            </a:stretch>
          </p:blipFill>
          <p:spPr>
            <a:xfrm>
              <a:off x="-1" y="604785"/>
              <a:ext cx="8558812" cy="3903881"/>
            </a:xfrm>
            <a:prstGeom prst="rect">
              <a:avLst/>
            </a:prstGeom>
            <a:ln w="9525" cap="flat">
              <a:solidFill>
                <a:srgbClr val="000000"/>
              </a:solidFill>
              <a:prstDash val="solid"/>
              <a:miter lim="800000"/>
            </a:ln>
            <a:effectLst/>
          </p:spPr>
        </p:pic>
        <p:pic>
          <p:nvPicPr>
            <p:cNvPr id="1042" name="Picture 3" descr="Picture 3"/>
            <p:cNvPicPr>
              <a:picLocks noChangeAspect="1"/>
            </p:cNvPicPr>
            <p:nvPr/>
          </p:nvPicPr>
          <p:blipFill>
            <a:blip r:embed="rId4" cstate="print">
              <a:extLst/>
            </a:blip>
            <a:stretch>
              <a:fillRect/>
            </a:stretch>
          </p:blipFill>
          <p:spPr>
            <a:xfrm>
              <a:off x="83" y="0"/>
              <a:ext cx="768827" cy="489162"/>
            </a:xfrm>
            <a:prstGeom prst="rect">
              <a:avLst/>
            </a:prstGeom>
            <a:ln w="12700" cap="flat">
              <a:noFill/>
              <a:miter lim="400000"/>
            </a:ln>
            <a:effectLst/>
          </p:spPr>
        </p:pic>
      </p:grpSp>
      <p:sp>
        <p:nvSpPr>
          <p:cNvPr id="1044" name="직사각형 5"/>
          <p:cNvSpPr txBox="1"/>
          <p:nvPr/>
        </p:nvSpPr>
        <p:spPr>
          <a:xfrm>
            <a:off x="8815672" y="5507343"/>
            <a:ext cx="1547447" cy="200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700"/>
            </a:lvl1pPr>
          </a:lstStyle>
          <a:p>
            <a:endParaRPr dirty="0"/>
          </a:p>
        </p:txBody>
      </p:sp>
      <p:pic>
        <p:nvPicPr>
          <p:cNvPr id="9" name="Picture 2"/>
          <p:cNvPicPr>
            <a:picLocks noChangeAspect="1" noChangeArrowheads="1"/>
          </p:cNvPicPr>
          <p:nvPr/>
        </p:nvPicPr>
        <p:blipFill>
          <a:blip r:embed="rId5" cstate="print"/>
          <a:srcRect/>
          <a:stretch>
            <a:fillRect/>
          </a:stretch>
        </p:blipFill>
        <p:spPr bwMode="auto">
          <a:xfrm>
            <a:off x="1585476" y="114200"/>
            <a:ext cx="1872004" cy="342838"/>
          </a:xfrm>
          <a:prstGeom prst="rect">
            <a:avLst/>
          </a:prstGeom>
          <a:noFill/>
          <a:ln w="9525">
            <a:noFill/>
            <a:miter lim="800000"/>
            <a:headEnd/>
            <a:tailEnd/>
          </a:ln>
        </p:spPr>
      </p:pic>
      <p:sp>
        <p:nvSpPr>
          <p:cNvPr id="10" name="Rettangolo 9"/>
          <p:cNvSpPr/>
          <p:nvPr/>
        </p:nvSpPr>
        <p:spPr>
          <a:xfrm>
            <a:off x="1804389" y="1172988"/>
            <a:ext cx="768911" cy="55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579502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제목 1"/>
          <p:cNvSpPr txBox="1">
            <a:spLocks noGrp="1"/>
          </p:cNvSpPr>
          <p:nvPr>
            <p:ph type="title"/>
          </p:nvPr>
        </p:nvSpPr>
        <p:spPr>
          <a:xfrm>
            <a:off x="1524004" y="364406"/>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Efficacy Result</a:t>
            </a:r>
          </a:p>
        </p:txBody>
      </p:sp>
      <p:grpSp>
        <p:nvGrpSpPr>
          <p:cNvPr id="2" name="그룹 3"/>
          <p:cNvGrpSpPr/>
          <p:nvPr/>
        </p:nvGrpSpPr>
        <p:grpSpPr>
          <a:xfrm>
            <a:off x="1794366" y="948859"/>
            <a:ext cx="8628310" cy="4133402"/>
            <a:chOff x="0" y="0"/>
            <a:chExt cx="8628308" cy="4133401"/>
          </a:xfrm>
        </p:grpSpPr>
        <p:pic>
          <p:nvPicPr>
            <p:cNvPr id="1047" name="Picture 2" descr="Picture 2"/>
            <p:cNvPicPr>
              <a:picLocks noChangeAspect="1"/>
            </p:cNvPicPr>
            <p:nvPr/>
          </p:nvPicPr>
          <p:blipFill>
            <a:blip r:embed="rId3" cstate="print">
              <a:extLst/>
            </a:blip>
            <a:srcRect l="1866"/>
            <a:stretch>
              <a:fillRect/>
            </a:stretch>
          </p:blipFill>
          <p:spPr>
            <a:xfrm>
              <a:off x="-1" y="530127"/>
              <a:ext cx="8628310" cy="3603275"/>
            </a:xfrm>
            <a:prstGeom prst="rect">
              <a:avLst/>
            </a:prstGeom>
            <a:ln w="9525" cap="flat">
              <a:solidFill>
                <a:srgbClr val="000000"/>
              </a:solidFill>
              <a:prstDash val="solid"/>
              <a:miter lim="800000"/>
            </a:ln>
            <a:effectLst/>
          </p:spPr>
        </p:pic>
        <p:pic>
          <p:nvPicPr>
            <p:cNvPr id="1048" name="Picture 2" descr="Picture 2"/>
            <p:cNvPicPr>
              <a:picLocks noChangeAspect="1"/>
            </p:cNvPicPr>
            <p:nvPr/>
          </p:nvPicPr>
          <p:blipFill>
            <a:blip r:embed="rId4" cstate="print">
              <a:extLst/>
            </a:blip>
            <a:srcRect l="10135"/>
            <a:stretch>
              <a:fillRect/>
            </a:stretch>
          </p:blipFill>
          <p:spPr>
            <a:xfrm>
              <a:off x="4398" y="0"/>
              <a:ext cx="795704" cy="442723"/>
            </a:xfrm>
            <a:prstGeom prst="rect">
              <a:avLst/>
            </a:prstGeom>
            <a:ln w="12700" cap="flat">
              <a:noFill/>
              <a:miter lim="400000"/>
            </a:ln>
            <a:effectLst/>
          </p:spPr>
        </p:pic>
      </p:grpSp>
      <p:pic>
        <p:nvPicPr>
          <p:cNvPr id="8" name="Picture 2"/>
          <p:cNvPicPr>
            <a:picLocks noChangeAspect="1" noChangeArrowheads="1"/>
          </p:cNvPicPr>
          <p:nvPr/>
        </p:nvPicPr>
        <p:blipFill>
          <a:blip r:embed="rId5" cstate="print"/>
          <a:srcRect/>
          <a:stretch>
            <a:fillRect/>
          </a:stretch>
        </p:blipFill>
        <p:spPr bwMode="auto">
          <a:xfrm>
            <a:off x="1585476" y="114200"/>
            <a:ext cx="1872004" cy="342838"/>
          </a:xfrm>
          <a:prstGeom prst="rect">
            <a:avLst/>
          </a:prstGeom>
          <a:noFill/>
          <a:ln w="9525">
            <a:noFill/>
            <a:miter lim="800000"/>
            <a:headEnd/>
            <a:tailEnd/>
          </a:ln>
        </p:spPr>
      </p:pic>
      <p:sp>
        <p:nvSpPr>
          <p:cNvPr id="9" name="Rettangolo 8"/>
          <p:cNvSpPr/>
          <p:nvPr/>
        </p:nvSpPr>
        <p:spPr>
          <a:xfrm>
            <a:off x="1755124" y="895888"/>
            <a:ext cx="814712" cy="495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8187631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제목 1"/>
          <p:cNvSpPr txBox="1">
            <a:spLocks noGrp="1"/>
          </p:cNvSpPr>
          <p:nvPr>
            <p:ph type="title"/>
          </p:nvPr>
        </p:nvSpPr>
        <p:spPr>
          <a:xfrm>
            <a:off x="1524004" y="539247"/>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Efficacy Result</a:t>
            </a:r>
          </a:p>
        </p:txBody>
      </p:sp>
      <p:sp>
        <p:nvSpPr>
          <p:cNvPr id="11" name="Rounded Rectangle 5"/>
          <p:cNvSpPr/>
          <p:nvPr/>
        </p:nvSpPr>
        <p:spPr>
          <a:xfrm>
            <a:off x="2905373" y="3463300"/>
            <a:ext cx="5402803" cy="2201734"/>
          </a:xfrm>
          <a:prstGeom prst="roundRect">
            <a:avLst>
              <a:gd name="adj" fmla="val 16667"/>
            </a:avLst>
          </a:prstGeom>
          <a:solidFill>
            <a:srgbClr val="CEF0FB">
              <a:alpha val="50000"/>
            </a:srgb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grpSp>
        <p:nvGrpSpPr>
          <p:cNvPr id="3" name="Group 6"/>
          <p:cNvGrpSpPr/>
          <p:nvPr/>
        </p:nvGrpSpPr>
        <p:grpSpPr>
          <a:xfrm>
            <a:off x="3051822" y="3445053"/>
            <a:ext cx="5114763" cy="1360895"/>
            <a:chOff x="0" y="0"/>
            <a:chExt cx="5754107" cy="1360894"/>
          </a:xfrm>
        </p:grpSpPr>
        <p:sp>
          <p:nvSpPr>
            <p:cNvPr id="13" name="Straight Connector 7"/>
            <p:cNvSpPr/>
            <p:nvPr/>
          </p:nvSpPr>
          <p:spPr>
            <a:xfrm>
              <a:off x="0" y="1004709"/>
              <a:ext cx="5557183" cy="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pPr hangingPunct="0">
                <a:defRPr/>
              </a:pPr>
              <a:endParaRPr kern="0">
                <a:solidFill>
                  <a:srgbClr val="000000"/>
                </a:solidFill>
                <a:latin typeface="Arial"/>
                <a:cs typeface="Arial"/>
                <a:sym typeface="Arial"/>
              </a:endParaRPr>
            </a:p>
          </p:txBody>
        </p:sp>
        <p:sp>
          <p:nvSpPr>
            <p:cNvPr id="14" name="Straight Connector 8"/>
            <p:cNvSpPr/>
            <p:nvPr/>
          </p:nvSpPr>
          <p:spPr>
            <a:xfrm flipH="1">
              <a:off x="2870843" y="7207"/>
              <a:ext cx="1" cy="989526"/>
            </a:xfrm>
            <a:prstGeom prst="line">
              <a:avLst/>
            </a:prstGeom>
            <a:noFill/>
            <a:ln w="28575" cap="flat">
              <a:solidFill>
                <a:srgbClr val="000000"/>
              </a:solidFill>
              <a:prstDash val="solid"/>
              <a:miter lim="800000"/>
            </a:ln>
            <a:effectLst/>
          </p:spPr>
          <p:txBody>
            <a:bodyPr wrap="square" lIns="45719" tIns="45719" rIns="45719" bIns="45719" numCol="1" anchor="t">
              <a:noAutofit/>
            </a:bodyPr>
            <a:lstStyle/>
            <a:p>
              <a:pPr hangingPunct="0">
                <a:defRPr/>
              </a:pPr>
              <a:endParaRPr kern="0">
                <a:solidFill>
                  <a:srgbClr val="000000"/>
                </a:solidFill>
                <a:latin typeface="Arial"/>
                <a:cs typeface="Arial"/>
                <a:sym typeface="Arial"/>
              </a:endParaRPr>
            </a:p>
          </p:txBody>
        </p:sp>
        <p:sp>
          <p:nvSpPr>
            <p:cNvPr id="15" name="Straight Connector 9"/>
            <p:cNvSpPr/>
            <p:nvPr/>
          </p:nvSpPr>
          <p:spPr>
            <a:xfrm flipH="1">
              <a:off x="714167" y="0"/>
              <a:ext cx="1" cy="1004710"/>
            </a:xfrm>
            <a:prstGeom prst="line">
              <a:avLst/>
            </a:prstGeom>
            <a:noFill/>
            <a:ln w="28575" cap="flat">
              <a:solidFill>
                <a:srgbClr val="0070C0"/>
              </a:solidFill>
              <a:prstDash val="dash"/>
              <a:miter lim="800000"/>
            </a:ln>
            <a:effectLst/>
          </p:spPr>
          <p:txBody>
            <a:bodyPr wrap="square" lIns="45719" tIns="45719" rIns="45719" bIns="45719" numCol="1" anchor="t">
              <a:noAutofit/>
            </a:bodyPr>
            <a:lstStyle/>
            <a:p>
              <a:pPr hangingPunct="0">
                <a:defRPr/>
              </a:pPr>
              <a:endParaRPr kern="0">
                <a:solidFill>
                  <a:srgbClr val="000000"/>
                </a:solidFill>
                <a:latin typeface="Arial"/>
                <a:cs typeface="Arial"/>
                <a:sym typeface="Arial"/>
              </a:endParaRPr>
            </a:p>
          </p:txBody>
        </p:sp>
        <p:sp>
          <p:nvSpPr>
            <p:cNvPr id="16" name="Straight Connector 10"/>
            <p:cNvSpPr/>
            <p:nvPr/>
          </p:nvSpPr>
          <p:spPr>
            <a:xfrm>
              <a:off x="5022045" y="0"/>
              <a:ext cx="1" cy="1004710"/>
            </a:xfrm>
            <a:prstGeom prst="line">
              <a:avLst/>
            </a:prstGeom>
            <a:noFill/>
            <a:ln w="28575" cap="flat">
              <a:solidFill>
                <a:srgbClr val="0070C0"/>
              </a:solidFill>
              <a:prstDash val="dash"/>
              <a:miter lim="800000"/>
            </a:ln>
            <a:effectLst/>
          </p:spPr>
          <p:txBody>
            <a:bodyPr wrap="square" lIns="45719" tIns="45719" rIns="45719" bIns="45719" numCol="1" anchor="t">
              <a:noAutofit/>
            </a:bodyPr>
            <a:lstStyle/>
            <a:p>
              <a:pPr hangingPunct="0">
                <a:defRPr/>
              </a:pPr>
              <a:endParaRPr kern="0">
                <a:solidFill>
                  <a:srgbClr val="000000"/>
                </a:solidFill>
                <a:latin typeface="Arial"/>
                <a:cs typeface="Arial"/>
                <a:sym typeface="Arial"/>
              </a:endParaRPr>
            </a:p>
          </p:txBody>
        </p:sp>
        <p:sp>
          <p:nvSpPr>
            <p:cNvPr id="17" name="TextBox 11"/>
            <p:cNvSpPr txBox="1"/>
            <p:nvPr/>
          </p:nvSpPr>
          <p:spPr>
            <a:xfrm>
              <a:off x="2727355" y="1022342"/>
              <a:ext cx="547180"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600"/>
              </a:lvl1pPr>
            </a:lstStyle>
            <a:p>
              <a:pPr hangingPunct="0">
                <a:defRPr/>
              </a:pPr>
              <a:r>
                <a:rPr kern="0">
                  <a:solidFill>
                    <a:srgbClr val="000000"/>
                  </a:solidFill>
                  <a:latin typeface="Arial"/>
                  <a:cs typeface="Arial"/>
                  <a:sym typeface="Arial"/>
                </a:rPr>
                <a:t>0</a:t>
              </a:r>
            </a:p>
          </p:txBody>
        </p:sp>
        <p:sp>
          <p:nvSpPr>
            <p:cNvPr id="18" name="TextBox 12"/>
            <p:cNvSpPr txBox="1"/>
            <p:nvPr/>
          </p:nvSpPr>
          <p:spPr>
            <a:xfrm>
              <a:off x="4989733" y="1022342"/>
              <a:ext cx="764374"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600"/>
              </a:lvl1pPr>
            </a:lstStyle>
            <a:p>
              <a:pPr hangingPunct="0">
                <a:defRPr/>
              </a:pPr>
              <a:r>
                <a:rPr kern="0">
                  <a:solidFill>
                    <a:srgbClr val="000000"/>
                  </a:solidFill>
                  <a:latin typeface="Arial"/>
                  <a:cs typeface="Arial"/>
                  <a:sym typeface="Arial"/>
                </a:rPr>
                <a:t>+13</a:t>
              </a:r>
            </a:p>
          </p:txBody>
        </p:sp>
        <p:sp>
          <p:nvSpPr>
            <p:cNvPr id="19" name="TextBox 13"/>
            <p:cNvSpPr txBox="1"/>
            <p:nvPr/>
          </p:nvSpPr>
          <p:spPr>
            <a:xfrm>
              <a:off x="193594" y="1022342"/>
              <a:ext cx="675059"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600"/>
              </a:lvl1pPr>
            </a:lstStyle>
            <a:p>
              <a:pPr hangingPunct="0">
                <a:defRPr/>
              </a:pPr>
              <a:r>
                <a:rPr kern="0">
                  <a:solidFill>
                    <a:srgbClr val="000000"/>
                  </a:solidFill>
                  <a:latin typeface="Arial"/>
                  <a:cs typeface="Arial"/>
                  <a:sym typeface="Arial"/>
                </a:rPr>
                <a:t>-13</a:t>
              </a:r>
            </a:p>
          </p:txBody>
        </p:sp>
      </p:grpSp>
      <p:sp>
        <p:nvSpPr>
          <p:cNvPr id="20" name="Straight Connector 14"/>
          <p:cNvSpPr/>
          <p:nvPr/>
        </p:nvSpPr>
        <p:spPr>
          <a:xfrm>
            <a:off x="6331741" y="3893087"/>
            <a:ext cx="1875643" cy="31805"/>
          </a:xfrm>
          <a:prstGeom prst="line">
            <a:avLst/>
          </a:prstGeom>
          <a:ln w="28575">
            <a:solidFill>
              <a:srgbClr val="002060"/>
            </a:solidFill>
            <a:miter/>
          </a:ln>
        </p:spPr>
        <p:txBody>
          <a:bodyPr lIns="45719" rIns="45719"/>
          <a:lstStyle/>
          <a:p>
            <a:pPr hangingPunct="0">
              <a:defRPr/>
            </a:pPr>
            <a:endParaRPr kern="0">
              <a:solidFill>
                <a:srgbClr val="000000"/>
              </a:solidFill>
              <a:latin typeface="Arial"/>
              <a:cs typeface="Arial"/>
              <a:sym typeface="Arial"/>
            </a:endParaRPr>
          </a:p>
        </p:txBody>
      </p:sp>
      <p:sp>
        <p:nvSpPr>
          <p:cNvPr id="21" name="Oval 15"/>
          <p:cNvSpPr/>
          <p:nvPr/>
        </p:nvSpPr>
        <p:spPr>
          <a:xfrm>
            <a:off x="7054470" y="3853314"/>
            <a:ext cx="76888" cy="123569"/>
          </a:xfrm>
          <a:prstGeom prst="ellipse">
            <a:avLst/>
          </a:prstGeom>
          <a:solidFill>
            <a:srgbClr val="002060"/>
          </a:solidFill>
          <a:ln w="12700">
            <a:solidFill>
              <a:srgbClr val="001746"/>
            </a:solidFill>
            <a:miter/>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2" name="TextBox 16"/>
          <p:cNvSpPr txBox="1"/>
          <p:nvPr/>
        </p:nvSpPr>
        <p:spPr>
          <a:xfrm>
            <a:off x="3817023" y="4467394"/>
            <a:ext cx="1537731"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a:lvl1pPr>
          </a:lstStyle>
          <a:p>
            <a:pPr hangingPunct="0"/>
            <a:r>
              <a:rPr kern="0">
                <a:solidFill>
                  <a:srgbClr val="000000"/>
                </a:solidFill>
                <a:latin typeface="Arial"/>
                <a:cs typeface="Arial"/>
                <a:sym typeface="Arial"/>
              </a:rPr>
              <a:t>Favours Herceptin</a:t>
            </a:r>
          </a:p>
        </p:txBody>
      </p:sp>
      <p:sp>
        <p:nvSpPr>
          <p:cNvPr id="23" name="TextBox 17"/>
          <p:cNvSpPr txBox="1"/>
          <p:nvPr/>
        </p:nvSpPr>
        <p:spPr>
          <a:xfrm>
            <a:off x="6068697" y="4467392"/>
            <a:ext cx="1537731"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hangingPunct="0">
              <a:defRPr sz="1400"/>
            </a:pPr>
            <a:r>
              <a:rPr sz="1400" kern="0">
                <a:solidFill>
                  <a:srgbClr val="000000"/>
                </a:solidFill>
                <a:latin typeface="Arial"/>
                <a:cs typeface="Arial"/>
                <a:sym typeface="Arial"/>
              </a:rPr>
              <a:t>Favours </a:t>
            </a:r>
            <a:br>
              <a:rPr sz="1400" kern="0">
                <a:solidFill>
                  <a:srgbClr val="000000"/>
                </a:solidFill>
                <a:latin typeface="Arial"/>
                <a:cs typeface="Arial"/>
                <a:sym typeface="Arial"/>
              </a:rPr>
            </a:br>
            <a:r>
              <a:rPr sz="1400" kern="0">
                <a:solidFill>
                  <a:srgbClr val="000000"/>
                </a:solidFill>
                <a:latin typeface="Arial"/>
                <a:cs typeface="Arial"/>
                <a:sym typeface="Arial"/>
              </a:rPr>
              <a:t>SB3</a:t>
            </a:r>
          </a:p>
        </p:txBody>
      </p:sp>
      <p:sp>
        <p:nvSpPr>
          <p:cNvPr id="24" name="Straight Connector 18"/>
          <p:cNvSpPr/>
          <p:nvPr/>
        </p:nvSpPr>
        <p:spPr>
          <a:xfrm>
            <a:off x="6352411" y="3790471"/>
            <a:ext cx="1" cy="123568"/>
          </a:xfrm>
          <a:prstGeom prst="line">
            <a:avLst/>
          </a:prstGeom>
          <a:ln w="6350">
            <a:solidFill>
              <a:srgbClr val="002060"/>
            </a:solidFill>
            <a:miter/>
          </a:ln>
        </p:spPr>
        <p:txBody>
          <a:bodyPr lIns="45719" rIns="45719"/>
          <a:lstStyle/>
          <a:p>
            <a:pPr hangingPunct="0">
              <a:defRPr/>
            </a:pPr>
            <a:endParaRPr kern="0">
              <a:solidFill>
                <a:srgbClr val="000000"/>
              </a:solidFill>
              <a:latin typeface="Arial"/>
              <a:cs typeface="Arial"/>
              <a:sym typeface="Arial"/>
            </a:endParaRPr>
          </a:p>
        </p:txBody>
      </p:sp>
      <p:sp>
        <p:nvSpPr>
          <p:cNvPr id="25" name="Straight Connector 19"/>
          <p:cNvSpPr/>
          <p:nvPr/>
        </p:nvSpPr>
        <p:spPr>
          <a:xfrm>
            <a:off x="8196828" y="3767506"/>
            <a:ext cx="10552" cy="237405"/>
          </a:xfrm>
          <a:prstGeom prst="line">
            <a:avLst/>
          </a:prstGeom>
          <a:ln w="6350">
            <a:solidFill>
              <a:srgbClr val="002060"/>
            </a:solidFill>
            <a:miter/>
          </a:ln>
        </p:spPr>
        <p:txBody>
          <a:bodyPr lIns="45719" rIns="45719"/>
          <a:lstStyle/>
          <a:p>
            <a:pPr hangingPunct="0">
              <a:defRPr/>
            </a:pPr>
            <a:endParaRPr kern="0">
              <a:solidFill>
                <a:srgbClr val="000000"/>
              </a:solidFill>
              <a:latin typeface="Arial"/>
              <a:cs typeface="Arial"/>
              <a:sym typeface="Arial"/>
            </a:endParaRPr>
          </a:p>
        </p:txBody>
      </p:sp>
      <p:sp>
        <p:nvSpPr>
          <p:cNvPr id="26" name="TextBox 20"/>
          <p:cNvSpPr txBox="1"/>
          <p:nvPr/>
        </p:nvSpPr>
        <p:spPr>
          <a:xfrm>
            <a:off x="4058667" y="5206056"/>
            <a:ext cx="307546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pPr hangingPunct="0"/>
            <a:r>
              <a:rPr kern="0">
                <a:solidFill>
                  <a:srgbClr val="000000"/>
                </a:solidFill>
                <a:latin typeface="Arial"/>
                <a:cs typeface="Arial"/>
                <a:sym typeface="Arial"/>
              </a:rPr>
              <a:t>Difference in bpCR (%)</a:t>
            </a:r>
          </a:p>
        </p:txBody>
      </p:sp>
      <p:sp>
        <p:nvSpPr>
          <p:cNvPr id="27" name="Down Arrow 21"/>
          <p:cNvSpPr/>
          <p:nvPr/>
        </p:nvSpPr>
        <p:spPr>
          <a:xfrm>
            <a:off x="5288854" y="3045973"/>
            <a:ext cx="651710" cy="37070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070C0"/>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8" name="TextBox 22"/>
          <p:cNvSpPr txBox="1"/>
          <p:nvPr/>
        </p:nvSpPr>
        <p:spPr>
          <a:xfrm>
            <a:off x="6584011" y="3580974"/>
            <a:ext cx="882404"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lvl1pPr>
          </a:lstStyle>
          <a:p>
            <a:pPr hangingPunct="0"/>
            <a:r>
              <a:rPr kern="0">
                <a:solidFill>
                  <a:srgbClr val="000000"/>
                </a:solidFill>
                <a:latin typeface="Arial"/>
                <a:cs typeface="Arial"/>
                <a:sym typeface="Arial"/>
              </a:rPr>
              <a:t>10.7</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40" y="1363415"/>
            <a:ext cx="7299678"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375777858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4" y="428622"/>
            <a:ext cx="9143999" cy="624114"/>
          </a:xfrm>
        </p:spPr>
        <p:txBody>
          <a:bodyPr>
            <a:normAutofit fontScale="90000"/>
          </a:bodyPr>
          <a:lstStyle/>
          <a:p>
            <a:pPr algn="ctr"/>
            <a:r>
              <a:rPr lang="en-US" sz="3200" b="1" dirty="0">
                <a:solidFill>
                  <a:srgbClr val="FF0000"/>
                </a:solidFill>
                <a:latin typeface="Arial" pitchFamily="34" charset="0"/>
                <a:cs typeface="Arial" pitchFamily="34" charset="0"/>
              </a:rPr>
              <a:t>Summary of </a:t>
            </a:r>
            <a:r>
              <a:rPr lang="en-US" sz="3600" b="1" dirty="0">
                <a:solidFill>
                  <a:srgbClr val="FF0000"/>
                </a:solidFill>
                <a:latin typeface="Arial" pitchFamily="34" charset="0"/>
                <a:cs typeface="Arial" pitchFamily="34" charset="0"/>
              </a:rPr>
              <a:t>safety</a:t>
            </a:r>
            <a:r>
              <a:rPr lang="en-US" sz="3200" b="1" dirty="0">
                <a:solidFill>
                  <a:srgbClr val="FF0000"/>
                </a:solidFill>
                <a:latin typeface="Arial" pitchFamily="34" charset="0"/>
                <a:cs typeface="Arial" pitchFamily="34" charset="0"/>
              </a:rPr>
              <a:t> during overall study period</a:t>
            </a:r>
          </a:p>
        </p:txBody>
      </p:sp>
      <p:pic>
        <p:nvPicPr>
          <p:cNvPr id="4" name="Picture 3"/>
          <p:cNvPicPr>
            <a:picLocks noChangeAspect="1"/>
          </p:cNvPicPr>
          <p:nvPr/>
        </p:nvPicPr>
        <p:blipFill>
          <a:blip r:embed="rId3" cstate="print"/>
          <a:stretch>
            <a:fillRect/>
          </a:stretch>
        </p:blipFill>
        <p:spPr>
          <a:xfrm>
            <a:off x="2385325" y="1268760"/>
            <a:ext cx="7235006" cy="4176464"/>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1585476" y="6378638"/>
            <a:ext cx="1872004" cy="342838"/>
          </a:xfrm>
          <a:prstGeom prst="rect">
            <a:avLst/>
          </a:prstGeom>
          <a:noFill/>
          <a:ln w="9525">
            <a:noFill/>
            <a:miter lim="800000"/>
            <a:headEnd/>
            <a:tailEnd/>
          </a:ln>
        </p:spPr>
      </p:pic>
    </p:spTree>
    <p:extLst>
      <p:ext uri="{BB962C8B-B14F-4D97-AF65-F5344CB8AC3E}">
        <p14:creationId xmlns:p14="http://schemas.microsoft.com/office/powerpoint/2010/main" val="269476284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제목 1"/>
          <p:cNvSpPr txBox="1">
            <a:spLocks noGrp="1"/>
          </p:cNvSpPr>
          <p:nvPr>
            <p:ph type="title"/>
          </p:nvPr>
        </p:nvSpPr>
        <p:spPr>
          <a:xfrm>
            <a:off x="1524004" y="428622"/>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Safety Result</a:t>
            </a:r>
          </a:p>
        </p:txBody>
      </p:sp>
      <p:graphicFrame>
        <p:nvGraphicFramePr>
          <p:cNvPr id="1053" name="내용 개체 틀 9"/>
          <p:cNvGraphicFramePr/>
          <p:nvPr>
            <p:extLst>
              <p:ext uri="{D42A27DB-BD31-4B8C-83A1-F6EECF244321}">
                <p14:modId xmlns:p14="http://schemas.microsoft.com/office/powerpoint/2010/main" val="4035181541"/>
              </p:ext>
            </p:extLst>
          </p:nvPr>
        </p:nvGraphicFramePr>
        <p:xfrm>
          <a:off x="2256885" y="1435109"/>
          <a:ext cx="7079475" cy="4226139"/>
        </p:xfrm>
        <a:graphic>
          <a:graphicData uri="http://schemas.openxmlformats.org/drawingml/2006/table">
            <a:tbl>
              <a:tblPr/>
              <a:tblGrid>
                <a:gridCol w="4207167">
                  <a:extLst>
                    <a:ext uri="{9D8B030D-6E8A-4147-A177-3AD203B41FA5}">
                      <a16:colId xmlns:a16="http://schemas.microsoft.com/office/drawing/2014/main" val="20000"/>
                    </a:ext>
                  </a:extLst>
                </a:gridCol>
                <a:gridCol w="1436154">
                  <a:extLst>
                    <a:ext uri="{9D8B030D-6E8A-4147-A177-3AD203B41FA5}">
                      <a16:colId xmlns:a16="http://schemas.microsoft.com/office/drawing/2014/main" val="20001"/>
                    </a:ext>
                  </a:extLst>
                </a:gridCol>
                <a:gridCol w="1436154">
                  <a:extLst>
                    <a:ext uri="{9D8B030D-6E8A-4147-A177-3AD203B41FA5}">
                      <a16:colId xmlns:a16="http://schemas.microsoft.com/office/drawing/2014/main" val="20002"/>
                    </a:ext>
                  </a:extLst>
                </a:gridCol>
              </a:tblGrid>
              <a:tr h="492032">
                <a:tc>
                  <a:txBody>
                    <a:bodyPr/>
                    <a:lstStyle/>
                    <a:p>
                      <a:pPr algn="ctr">
                        <a:spcBef>
                          <a:spcPts val="100"/>
                        </a:spcBef>
                        <a:defRPr sz="1800"/>
                      </a:pPr>
                      <a:r>
                        <a:rPr sz="1000" b="1" dirty="0">
                          <a:latin typeface="Arial" pitchFamily="34" charset="0"/>
                          <a:cs typeface="Arial" pitchFamily="34" charset="0"/>
                        </a:rPr>
                        <a:t> </a:t>
                      </a:r>
                    </a:p>
                  </a:txBody>
                  <a:tcPr marL="35212" marR="35212" marT="35212" marB="35212" anchor="ctr"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ctr">
                        <a:spcBef>
                          <a:spcPts val="100"/>
                        </a:spcBef>
                        <a:defRPr sz="1100" b="1"/>
                      </a:pPr>
                      <a:r>
                        <a:rPr sz="1000" b="1">
                          <a:latin typeface="Arial" pitchFamily="34" charset="0"/>
                          <a:cs typeface="Arial" pitchFamily="34" charset="0"/>
                        </a:rPr>
                        <a:t>SB3</a:t>
                      </a:r>
                      <a:r>
                        <a:rPr sz="1000" b="1">
                          <a:latin typeface="Arial" pitchFamily="34" charset="0"/>
                          <a:ea typeface="맑은 고딕"/>
                          <a:cs typeface="Arial" pitchFamily="34" charset="0"/>
                          <a:sym typeface="맑은 고딕"/>
                        </a:rPr>
                        <a:t> </a:t>
                      </a:r>
                    </a:p>
                    <a:p>
                      <a:pPr algn="ctr">
                        <a:spcBef>
                          <a:spcPts val="100"/>
                        </a:spcBef>
                        <a:defRPr sz="1100" b="1">
                          <a:latin typeface="맑은 고딕"/>
                          <a:ea typeface="맑은 고딕"/>
                          <a:cs typeface="맑은 고딕"/>
                          <a:sym typeface="맑은 고딕"/>
                        </a:defRPr>
                      </a:pPr>
                      <a:r>
                        <a:rPr sz="1000" b="1">
                          <a:latin typeface="Arial" pitchFamily="34" charset="0"/>
                          <a:cs typeface="Arial" pitchFamily="34" charset="0"/>
                        </a:rPr>
                        <a:t>N=437</a:t>
                      </a:r>
                    </a:p>
                  </a:txBody>
                  <a:tcPr marL="35212" marR="35212" marT="35212" marB="35212"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spcBef>
                          <a:spcPts val="100"/>
                        </a:spcBef>
                        <a:defRPr sz="1100" b="1"/>
                      </a:pPr>
                      <a:r>
                        <a:rPr sz="1000" b="1">
                          <a:latin typeface="Arial" pitchFamily="34" charset="0"/>
                          <a:cs typeface="Arial" pitchFamily="34" charset="0"/>
                        </a:rPr>
                        <a:t>TRZ</a:t>
                      </a:r>
                    </a:p>
                    <a:p>
                      <a:pPr algn="ctr">
                        <a:spcBef>
                          <a:spcPts val="100"/>
                        </a:spcBef>
                        <a:defRPr sz="1100" b="1">
                          <a:latin typeface="맑은 고딕"/>
                          <a:ea typeface="맑은 고딕"/>
                          <a:cs typeface="맑은 고딕"/>
                          <a:sym typeface="맑은 고딕"/>
                        </a:defRPr>
                      </a:pPr>
                      <a:r>
                        <a:rPr sz="1000" b="1">
                          <a:latin typeface="Arial" pitchFamily="34" charset="0"/>
                          <a:cs typeface="Arial" pitchFamily="34" charset="0"/>
                        </a:rPr>
                        <a:t>N=438</a:t>
                      </a:r>
                    </a:p>
                  </a:txBody>
                  <a:tcPr marL="35212" marR="35212" marT="35212" marB="35212" anchor="ctr" horzOverflow="overflow">
                    <a:lnL w="12700">
                      <a:miter lim="400000"/>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287239">
                <a:tc>
                  <a:txBody>
                    <a:bodyPr/>
                    <a:lstStyle/>
                    <a:p>
                      <a:pPr algn="l">
                        <a:spcBef>
                          <a:spcPts val="100"/>
                        </a:spcBef>
                        <a:defRPr sz="1800"/>
                      </a:pPr>
                      <a:r>
                        <a:rPr sz="1000" b="1">
                          <a:latin typeface="Arial" pitchFamily="34" charset="0"/>
                          <a:cs typeface="Arial" pitchFamily="34" charset="0"/>
                        </a:rPr>
                        <a:t>Treatment Emergent Adverse Events (TEAEs), n (%)</a:t>
                      </a:r>
                    </a:p>
                  </a:txBody>
                  <a:tcPr marL="35212" marR="35212" marT="35212" marB="35212" anchor="ctr" horzOverflow="overflow">
                    <a:lnL w="12700">
                      <a:solidFill>
                        <a:srgbClr val="000000"/>
                      </a:solidFill>
                    </a:lnL>
                    <a:lnR w="12700">
                      <a:miter lim="400000"/>
                    </a:lnR>
                    <a:lnT w="12700">
                      <a:solidFill>
                        <a:srgbClr val="000000"/>
                      </a:solidFill>
                    </a:lnT>
                    <a:lnB w="12700">
                      <a:miter lim="400000"/>
                    </a:lnB>
                    <a:solidFill>
                      <a:srgbClr val="D9D9D9"/>
                    </a:solidFill>
                  </a:tcPr>
                </a:tc>
                <a:tc>
                  <a:txBody>
                    <a:bodyPr/>
                    <a:lstStyle/>
                    <a:p>
                      <a:pPr algn="ctr">
                        <a:defRPr sz="1800"/>
                      </a:pPr>
                      <a:r>
                        <a:rPr sz="1000" b="1">
                          <a:latin typeface="Arial" pitchFamily="34" charset="0"/>
                          <a:cs typeface="Arial" pitchFamily="34" charset="0"/>
                        </a:rPr>
                        <a:t>422 (96.6)</a:t>
                      </a:r>
                    </a:p>
                  </a:txBody>
                  <a:tcPr marL="35212" marR="35212" marT="35212" marB="35212" anchor="ctr" horzOverflow="overflow">
                    <a:lnL w="12700">
                      <a:miter lim="400000"/>
                    </a:lnL>
                    <a:lnR w="12700">
                      <a:miter lim="400000"/>
                    </a:lnR>
                    <a:lnT w="12700">
                      <a:solidFill>
                        <a:srgbClr val="000000"/>
                      </a:solidFill>
                    </a:lnT>
                    <a:lnB w="12700">
                      <a:miter lim="400000"/>
                    </a:lnB>
                    <a:solidFill>
                      <a:srgbClr val="D9D9D9"/>
                    </a:solidFill>
                  </a:tcPr>
                </a:tc>
                <a:tc>
                  <a:txBody>
                    <a:bodyPr/>
                    <a:lstStyle/>
                    <a:p>
                      <a:pPr algn="ctr">
                        <a:defRPr sz="1800"/>
                      </a:pPr>
                      <a:r>
                        <a:rPr sz="1000" b="1">
                          <a:latin typeface="Arial" pitchFamily="34" charset="0"/>
                          <a:cs typeface="Arial" pitchFamily="34" charset="0"/>
                        </a:rPr>
                        <a:t>417 (95.2)</a:t>
                      </a:r>
                    </a:p>
                  </a:txBody>
                  <a:tcPr marL="35212" marR="35212" marT="35212" marB="35212" anchor="ctr" horzOverflow="overflow">
                    <a:lnL w="12700">
                      <a:miter lim="400000"/>
                    </a:lnL>
                    <a:lnR w="12700">
                      <a:solidFill>
                        <a:srgbClr val="000000"/>
                      </a:solidFill>
                    </a:lnR>
                    <a:lnT w="12700">
                      <a:solidFill>
                        <a:srgbClr val="000000"/>
                      </a:solidFill>
                    </a:lnT>
                    <a:lnB w="12700">
                      <a:miter lim="400000"/>
                    </a:lnB>
                    <a:solidFill>
                      <a:srgbClr val="D9D9D9"/>
                    </a:solidFill>
                  </a:tcPr>
                </a:tc>
                <a:extLst>
                  <a:ext uri="{0D108BD9-81ED-4DB2-BD59-A6C34878D82A}">
                    <a16:rowId xmlns:a16="http://schemas.microsoft.com/office/drawing/2014/main" val="10001"/>
                  </a:ext>
                </a:extLst>
              </a:tr>
              <a:tr h="287239">
                <a:tc>
                  <a:txBody>
                    <a:bodyPr/>
                    <a:lstStyle/>
                    <a:p>
                      <a:pPr lvl="1" indent="533400" algn="l">
                        <a:spcBef>
                          <a:spcPts val="100"/>
                        </a:spcBef>
                        <a:defRPr sz="1100"/>
                      </a:pPr>
                      <a:r>
                        <a:rPr sz="1000" b="1">
                          <a:latin typeface="Arial" pitchFamily="34" charset="0"/>
                          <a:cs typeface="Arial" pitchFamily="34" charset="0"/>
                        </a:rPr>
                        <a:t>Grade 1</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22 (5.0)</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27 (6.2)</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2"/>
                  </a:ext>
                </a:extLst>
              </a:tr>
              <a:tr h="287239">
                <a:tc>
                  <a:txBody>
                    <a:bodyPr/>
                    <a:lstStyle/>
                    <a:p>
                      <a:pPr lvl="1" indent="533400" algn="l">
                        <a:spcBef>
                          <a:spcPts val="100"/>
                        </a:spcBef>
                        <a:defRPr sz="1100"/>
                      </a:pPr>
                      <a:r>
                        <a:rPr sz="1000" b="1">
                          <a:latin typeface="Arial" pitchFamily="34" charset="0"/>
                          <a:cs typeface="Arial" pitchFamily="34" charset="0"/>
                        </a:rPr>
                        <a:t>Grade 2</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84 (19.2)</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83 (18.9)</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3"/>
                  </a:ext>
                </a:extLst>
              </a:tr>
              <a:tr h="287239">
                <a:tc>
                  <a:txBody>
                    <a:bodyPr/>
                    <a:lstStyle/>
                    <a:p>
                      <a:pPr lvl="1" indent="533400" algn="l">
                        <a:spcBef>
                          <a:spcPts val="100"/>
                        </a:spcBef>
                        <a:defRPr sz="1100">
                          <a:latin typeface="맑은 고딕"/>
                          <a:ea typeface="맑은 고딕"/>
                          <a:cs typeface="맑은 고딕"/>
                          <a:sym typeface="맑은 고딕"/>
                        </a:defRPr>
                      </a:pPr>
                      <a:r>
                        <a:rPr sz="1000" b="1">
                          <a:latin typeface="Arial" pitchFamily="34" charset="0"/>
                          <a:cs typeface="Arial" pitchFamily="34" charset="0"/>
                        </a:rPr>
                        <a:t>Grade 3</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113 (25.9)</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122 (27.9)</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4"/>
                  </a:ext>
                </a:extLst>
              </a:tr>
              <a:tr h="287239">
                <a:tc>
                  <a:txBody>
                    <a:bodyPr/>
                    <a:lstStyle/>
                    <a:p>
                      <a:pPr lvl="1" indent="533400" algn="l">
                        <a:spcBef>
                          <a:spcPts val="100"/>
                        </a:spcBef>
                        <a:defRPr sz="1100">
                          <a:latin typeface="맑은 고딕"/>
                          <a:ea typeface="맑은 고딕"/>
                          <a:cs typeface="맑은 고딕"/>
                          <a:sym typeface="맑은 고딕"/>
                        </a:defRPr>
                      </a:pPr>
                      <a:r>
                        <a:rPr sz="1000" b="1">
                          <a:latin typeface="Arial" pitchFamily="34" charset="0"/>
                          <a:cs typeface="Arial" pitchFamily="34" charset="0"/>
                        </a:rPr>
                        <a:t>Grade 4</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202 (46.2)</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182 (41.6)</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5"/>
                  </a:ext>
                </a:extLst>
              </a:tr>
              <a:tr h="287239">
                <a:tc>
                  <a:txBody>
                    <a:bodyPr/>
                    <a:lstStyle/>
                    <a:p>
                      <a:pPr lvl="1" indent="533400" algn="l">
                        <a:spcBef>
                          <a:spcPts val="100"/>
                        </a:spcBef>
                        <a:defRPr sz="1100">
                          <a:latin typeface="맑은 고딕"/>
                          <a:ea typeface="맑은 고딕"/>
                          <a:cs typeface="맑은 고딕"/>
                          <a:sym typeface="맑은 고딕"/>
                        </a:defRPr>
                      </a:pPr>
                      <a:r>
                        <a:rPr sz="1000" b="1">
                          <a:latin typeface="Arial" pitchFamily="34" charset="0"/>
                          <a:cs typeface="Arial" pitchFamily="34" charset="0"/>
                        </a:rPr>
                        <a:t>Grade 5</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1 (0.2)</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3 (0.7)</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6"/>
                  </a:ext>
                </a:extLst>
              </a:tr>
              <a:tr h="287239">
                <a:tc>
                  <a:txBody>
                    <a:bodyPr/>
                    <a:lstStyle/>
                    <a:p>
                      <a:pPr lvl="1" indent="533400" algn="l">
                        <a:spcBef>
                          <a:spcPts val="100"/>
                        </a:spcBef>
                        <a:defRPr sz="1100">
                          <a:latin typeface="맑은 고딕"/>
                          <a:ea typeface="맑은 고딕"/>
                          <a:cs typeface="맑은 고딕"/>
                          <a:sym typeface="맑은 고딕"/>
                        </a:defRPr>
                      </a:pPr>
                      <a:r>
                        <a:rPr sz="1000" b="1">
                          <a:latin typeface="Arial" pitchFamily="34" charset="0"/>
                          <a:cs typeface="Arial" pitchFamily="34" charset="0"/>
                        </a:rPr>
                        <a:t>Missing</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0 (0.0)</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1 (0.2)</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7"/>
                  </a:ext>
                </a:extLst>
              </a:tr>
              <a:tr h="287239">
                <a:tc>
                  <a:txBody>
                    <a:bodyPr/>
                    <a:lstStyle/>
                    <a:p>
                      <a:pPr algn="l">
                        <a:spcBef>
                          <a:spcPts val="100"/>
                        </a:spcBef>
                        <a:defRPr sz="1800"/>
                      </a:pPr>
                      <a:r>
                        <a:rPr sz="1000" b="1">
                          <a:latin typeface="Arial" pitchFamily="34" charset="0"/>
                          <a:cs typeface="Arial" pitchFamily="34" charset="0"/>
                        </a:rPr>
                        <a:t>TEAEs of special interest, n (%)</a:t>
                      </a:r>
                    </a:p>
                  </a:txBody>
                  <a:tcPr marL="35212" marR="35212" marT="35212" marB="35212"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000" b="1">
                          <a:latin typeface="Arial" pitchFamily="34" charset="0"/>
                          <a:cs typeface="Arial" pitchFamily="34" charset="0"/>
                        </a:rPr>
                        <a:t>42 (9.6)</a:t>
                      </a:r>
                    </a:p>
                  </a:txBody>
                  <a:tcPr marL="35212" marR="35212" marT="35212" marB="35212"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000" b="1">
                          <a:latin typeface="Arial" pitchFamily="34" charset="0"/>
                          <a:cs typeface="Arial" pitchFamily="34" charset="0"/>
                        </a:rPr>
                        <a:t>47 (10.7)</a:t>
                      </a:r>
                    </a:p>
                  </a:txBody>
                  <a:tcPr marL="35212" marR="35212" marT="35212" marB="35212"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8"/>
                  </a:ext>
                </a:extLst>
              </a:tr>
              <a:tr h="287239">
                <a:tc>
                  <a:txBody>
                    <a:bodyPr/>
                    <a:lstStyle/>
                    <a:p>
                      <a:pPr lvl="1" indent="533400" algn="l">
                        <a:spcBef>
                          <a:spcPts val="100"/>
                        </a:spcBef>
                        <a:defRPr sz="1100"/>
                      </a:pPr>
                      <a:r>
                        <a:rPr sz="1000" b="1" dirty="0">
                          <a:latin typeface="Arial" pitchFamily="34" charset="0"/>
                          <a:cs typeface="Arial" pitchFamily="34" charset="0"/>
                        </a:rPr>
                        <a:t>Infusion-related reaction</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36 (8.2)</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44 (10.0)</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9"/>
                  </a:ext>
                </a:extLst>
              </a:tr>
              <a:tr h="287239">
                <a:tc>
                  <a:txBody>
                    <a:bodyPr/>
                    <a:lstStyle/>
                    <a:p>
                      <a:pPr lvl="1" indent="533400" algn="l">
                        <a:spcBef>
                          <a:spcPts val="100"/>
                        </a:spcBef>
                        <a:defRPr sz="1100"/>
                      </a:pPr>
                      <a:r>
                        <a:rPr sz="1000" b="1">
                          <a:latin typeface="Arial" pitchFamily="34" charset="0"/>
                          <a:cs typeface="Arial" pitchFamily="34" charset="0"/>
                        </a:rPr>
                        <a:t>Left ventricular systolic dysfunction (asymptomatic)</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4 (0.9)</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3 (0.7)</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0"/>
                  </a:ext>
                </a:extLst>
              </a:tr>
              <a:tr h="287239">
                <a:tc>
                  <a:txBody>
                    <a:bodyPr/>
                    <a:lstStyle/>
                    <a:p>
                      <a:pPr lvl="1" indent="533400" algn="l">
                        <a:spcBef>
                          <a:spcPts val="100"/>
                        </a:spcBef>
                        <a:defRPr sz="1100"/>
                      </a:pPr>
                      <a:r>
                        <a:rPr sz="1000" b="1" dirty="0">
                          <a:latin typeface="Arial" pitchFamily="34" charset="0"/>
                          <a:cs typeface="Arial" pitchFamily="34" charset="0"/>
                        </a:rPr>
                        <a:t>Congestive heart failure</a:t>
                      </a:r>
                    </a:p>
                  </a:txBody>
                  <a:tcPr marL="35212" marR="35212" marT="35212" marB="35212"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2 (0.5)</a:t>
                      </a:r>
                    </a:p>
                  </a:txBody>
                  <a:tcPr marL="35212" marR="35212" marT="35212" marB="35212" anchor="ctr" horzOverflow="overflow">
                    <a:lnL w="12700">
                      <a:miter lim="400000"/>
                    </a:lnL>
                    <a:lnR w="12700">
                      <a:miter lim="400000"/>
                    </a:lnR>
                    <a:lnT w="12700">
                      <a:miter lim="400000"/>
                    </a:lnT>
                    <a:lnB w="12700">
                      <a:miter lim="400000"/>
                    </a:lnB>
                    <a:noFill/>
                  </a:tcPr>
                </a:tc>
                <a:tc>
                  <a:txBody>
                    <a:bodyPr/>
                    <a:lstStyle/>
                    <a:p>
                      <a:pPr algn="ctr">
                        <a:defRPr sz="1800"/>
                      </a:pPr>
                      <a:r>
                        <a:rPr sz="1000" b="1">
                          <a:latin typeface="Arial" pitchFamily="34" charset="0"/>
                          <a:cs typeface="Arial" pitchFamily="34" charset="0"/>
                        </a:rPr>
                        <a:t>0 (0.0)</a:t>
                      </a:r>
                    </a:p>
                  </a:txBody>
                  <a:tcPr marL="35212" marR="35212" marT="35212" marB="35212"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1"/>
                  </a:ext>
                </a:extLst>
              </a:tr>
              <a:tr h="287239">
                <a:tc>
                  <a:txBody>
                    <a:bodyPr/>
                    <a:lstStyle/>
                    <a:p>
                      <a:pPr algn="l">
                        <a:spcBef>
                          <a:spcPts val="100"/>
                        </a:spcBef>
                        <a:defRPr sz="1800"/>
                      </a:pPr>
                      <a:r>
                        <a:rPr sz="1000" b="1" dirty="0">
                          <a:latin typeface="Arial" pitchFamily="34" charset="0"/>
                          <a:cs typeface="Arial" pitchFamily="34" charset="0"/>
                        </a:rPr>
                        <a:t>Serious TEAEs, n (%)</a:t>
                      </a:r>
                    </a:p>
                  </a:txBody>
                  <a:tcPr marL="35212" marR="35212" marT="35212" marB="35212"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000" b="1">
                          <a:latin typeface="Arial" pitchFamily="34" charset="0"/>
                          <a:cs typeface="Arial" pitchFamily="34" charset="0"/>
                        </a:rPr>
                        <a:t>46 (10.5)</a:t>
                      </a:r>
                    </a:p>
                  </a:txBody>
                  <a:tcPr marL="35212" marR="35212" marT="35212" marB="35212"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000" b="1">
                          <a:latin typeface="Arial" pitchFamily="34" charset="0"/>
                          <a:cs typeface="Arial" pitchFamily="34" charset="0"/>
                        </a:rPr>
                        <a:t>47 (10.7)</a:t>
                      </a:r>
                    </a:p>
                  </a:txBody>
                  <a:tcPr marL="35212" marR="35212" marT="35212" marB="35212"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2"/>
                  </a:ext>
                </a:extLst>
              </a:tr>
              <a:tr h="287239">
                <a:tc>
                  <a:txBody>
                    <a:bodyPr/>
                    <a:lstStyle/>
                    <a:p>
                      <a:pPr algn="l">
                        <a:spcBef>
                          <a:spcPts val="100"/>
                        </a:spcBef>
                        <a:defRPr sz="1800"/>
                      </a:pPr>
                      <a:r>
                        <a:rPr sz="1000" b="1">
                          <a:latin typeface="Arial" pitchFamily="34" charset="0"/>
                          <a:cs typeface="Arial" pitchFamily="34" charset="0"/>
                        </a:rPr>
                        <a:t>Deaths, n (%)</a:t>
                      </a:r>
                    </a:p>
                  </a:txBody>
                  <a:tcPr marL="35212" marR="35212" marT="35212" marB="35212" anchor="ctr" horzOverflow="overflow">
                    <a:lnL w="12700">
                      <a:solidFill>
                        <a:srgbClr val="000000"/>
                      </a:solidFill>
                    </a:lnL>
                    <a:lnR w="12700">
                      <a:miter lim="400000"/>
                    </a:lnR>
                    <a:lnT w="12700">
                      <a:miter lim="400000"/>
                    </a:lnT>
                    <a:lnB w="12700">
                      <a:solidFill>
                        <a:srgbClr val="000000"/>
                      </a:solidFill>
                    </a:lnB>
                    <a:noFill/>
                  </a:tcPr>
                </a:tc>
                <a:tc>
                  <a:txBody>
                    <a:bodyPr/>
                    <a:lstStyle/>
                    <a:p>
                      <a:pPr algn="ctr">
                        <a:defRPr sz="1800"/>
                      </a:pPr>
                      <a:r>
                        <a:rPr sz="1000" b="1" dirty="0">
                          <a:latin typeface="Arial" pitchFamily="34" charset="0"/>
                          <a:cs typeface="Arial" pitchFamily="34" charset="0"/>
                        </a:rPr>
                        <a:t>1 (0.2)</a:t>
                      </a:r>
                    </a:p>
                  </a:txBody>
                  <a:tcPr marL="35212" marR="35212" marT="35212" marB="35212" anchor="ctr" horzOverflow="overflow">
                    <a:lnL w="12700">
                      <a:miter lim="400000"/>
                    </a:lnL>
                    <a:lnR w="12700">
                      <a:miter lim="400000"/>
                    </a:lnR>
                    <a:lnT w="12700">
                      <a:miter lim="400000"/>
                    </a:lnT>
                    <a:lnB w="12700">
                      <a:solidFill>
                        <a:srgbClr val="000000"/>
                      </a:solidFill>
                    </a:lnB>
                    <a:noFill/>
                  </a:tcPr>
                </a:tc>
                <a:tc>
                  <a:txBody>
                    <a:bodyPr/>
                    <a:lstStyle/>
                    <a:p>
                      <a:pPr algn="ctr">
                        <a:defRPr sz="1800"/>
                      </a:pPr>
                      <a:r>
                        <a:rPr sz="1000" b="1" dirty="0">
                          <a:latin typeface="Arial" pitchFamily="34" charset="0"/>
                          <a:cs typeface="Arial" pitchFamily="34" charset="0"/>
                        </a:rPr>
                        <a:t>3 (0.7)</a:t>
                      </a:r>
                    </a:p>
                  </a:txBody>
                  <a:tcPr marL="35212" marR="35212" marT="35212" marB="35212" anchor="ctr" horzOverflow="overflow">
                    <a:lnL w="12700">
                      <a:miter lim="400000"/>
                    </a:lnL>
                    <a:lnR w="12700">
                      <a:solidFill>
                        <a:srgbClr val="000000"/>
                      </a:solidFill>
                    </a:lnR>
                    <a:lnT w="12700">
                      <a:miter lim="400000"/>
                    </a:lnT>
                    <a:lnB w="12700">
                      <a:solidFill>
                        <a:srgbClr val="000000"/>
                      </a:solidFill>
                    </a:lnB>
                    <a:noFill/>
                  </a:tcPr>
                </a:tc>
                <a:extLst>
                  <a:ext uri="{0D108BD9-81ED-4DB2-BD59-A6C34878D82A}">
                    <a16:rowId xmlns:a16="http://schemas.microsoft.com/office/drawing/2014/main" val="10013"/>
                  </a:ext>
                </a:extLst>
              </a:tr>
            </a:tbl>
          </a:graphicData>
        </a:graphic>
      </p:graphicFrame>
      <p:sp>
        <p:nvSpPr>
          <p:cNvPr id="1054" name="내용 개체 틀 2"/>
          <p:cNvSpPr txBox="1"/>
          <p:nvPr/>
        </p:nvSpPr>
        <p:spPr>
          <a:xfrm>
            <a:off x="1524004" y="1010230"/>
            <a:ext cx="9143999" cy="402546"/>
          </a:xfrm>
          <a:prstGeom prst="rect">
            <a:avLst/>
          </a:prstGeom>
          <a:ln>
            <a:noFill/>
          </a:ln>
          <a:extLst>
            <a:ext uri="{C572A759-6A51-4108-AA02-DFA0A04FC94B}">
              <ma14:wrappingTextBoxFlag xmlns="" xmlns:ma14="http://schemas.microsoft.com/office/mac/drawingml/2011/main" val="1"/>
            </a:ext>
          </a:extLst>
        </p:spPr>
        <p:txBody>
          <a:bodyPr wrap="square" lIns="45719" rIns="45719">
            <a:spAutoFit/>
          </a:bodyPr>
          <a:lstStyle>
            <a:lvl1pPr marL="261938" indent="-261938">
              <a:lnSpc>
                <a:spcPct val="120000"/>
              </a:lnSpc>
              <a:spcBef>
                <a:spcPts val="100"/>
              </a:spcBef>
              <a:buSzPct val="100000"/>
              <a:buFont typeface="Helvetica"/>
              <a:buChar char="□"/>
              <a:defRPr sz="1600" b="1"/>
            </a:lvl1pPr>
          </a:lstStyle>
          <a:p>
            <a:pPr marL="0" indent="0" algn="ctr">
              <a:buNone/>
            </a:pPr>
            <a:r>
              <a:rPr sz="1800" dirty="0"/>
              <a:t>Overall summary of TEAEs/SAEs during neoadjuvant period </a:t>
            </a:r>
          </a:p>
        </p:txBody>
      </p:sp>
      <p:pic>
        <p:nvPicPr>
          <p:cNvPr id="8" name="Picture 2"/>
          <p:cNvPicPr>
            <a:picLocks noChangeAspect="1" noChangeArrowheads="1"/>
          </p:cNvPicPr>
          <p:nvPr/>
        </p:nvPicPr>
        <p:blipFill>
          <a:blip r:embed="rId3"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186557790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제목 1"/>
          <p:cNvSpPr txBox="1">
            <a:spLocks noGrp="1"/>
          </p:cNvSpPr>
          <p:nvPr>
            <p:ph type="title"/>
          </p:nvPr>
        </p:nvSpPr>
        <p:spPr>
          <a:xfrm>
            <a:off x="1524004" y="213211"/>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Safety Result</a:t>
            </a:r>
          </a:p>
        </p:txBody>
      </p:sp>
      <p:graphicFrame>
        <p:nvGraphicFramePr>
          <p:cNvPr id="1059" name="내용 개체 틀 9"/>
          <p:cNvGraphicFramePr/>
          <p:nvPr>
            <p:extLst>
              <p:ext uri="{D42A27DB-BD31-4B8C-83A1-F6EECF244321}">
                <p14:modId xmlns:p14="http://schemas.microsoft.com/office/powerpoint/2010/main" val="2775438456"/>
              </p:ext>
            </p:extLst>
          </p:nvPr>
        </p:nvGraphicFramePr>
        <p:xfrm>
          <a:off x="2247678" y="1288479"/>
          <a:ext cx="7416636" cy="4287525"/>
        </p:xfrm>
        <a:graphic>
          <a:graphicData uri="http://schemas.openxmlformats.org/drawingml/2006/table">
            <a:tbl>
              <a:tblPr/>
              <a:tblGrid>
                <a:gridCol w="3776064">
                  <a:extLst>
                    <a:ext uri="{9D8B030D-6E8A-4147-A177-3AD203B41FA5}">
                      <a16:colId xmlns:a16="http://schemas.microsoft.com/office/drawing/2014/main" val="20000"/>
                    </a:ext>
                  </a:extLst>
                </a:gridCol>
                <a:gridCol w="1798824">
                  <a:extLst>
                    <a:ext uri="{9D8B030D-6E8A-4147-A177-3AD203B41FA5}">
                      <a16:colId xmlns:a16="http://schemas.microsoft.com/office/drawing/2014/main" val="20001"/>
                    </a:ext>
                  </a:extLst>
                </a:gridCol>
                <a:gridCol w="1841748">
                  <a:extLst>
                    <a:ext uri="{9D8B030D-6E8A-4147-A177-3AD203B41FA5}">
                      <a16:colId xmlns:a16="http://schemas.microsoft.com/office/drawing/2014/main" val="20002"/>
                    </a:ext>
                  </a:extLst>
                </a:gridCol>
              </a:tblGrid>
              <a:tr h="278235">
                <a:tc>
                  <a:txBody>
                    <a:bodyPr/>
                    <a:lstStyle/>
                    <a:p>
                      <a:pPr algn="l">
                        <a:spcBef>
                          <a:spcPts val="100"/>
                        </a:spcBef>
                        <a:defRPr sz="1100" b="1"/>
                      </a:pPr>
                      <a:r>
                        <a:rPr sz="1200" b="1" dirty="0">
                          <a:latin typeface="Arial" pitchFamily="34" charset="0"/>
                          <a:cs typeface="Arial" pitchFamily="34" charset="0"/>
                        </a:rPr>
                        <a:t>Adverse event, n (%) </a:t>
                      </a:r>
                    </a:p>
                  </a:txBody>
                  <a:tcPr marL="42203" marR="42203" marT="42203" marB="42203" anchor="ctr" horzOverflow="overflow">
                    <a:lnL w="12700">
                      <a:solidFill>
                        <a:srgbClr val="000000"/>
                      </a:solidFill>
                    </a:lnL>
                    <a:lnR w="12700">
                      <a:miter lim="400000"/>
                    </a:lnR>
                    <a:lnT w="12700">
                      <a:solidFill>
                        <a:srgbClr val="000000"/>
                      </a:solidFill>
                    </a:lnT>
                    <a:lnB w="12700">
                      <a:miter lim="400000"/>
                    </a:lnB>
                    <a:solidFill>
                      <a:srgbClr val="D9D9D9"/>
                    </a:solidFill>
                  </a:tcPr>
                </a:tc>
                <a:tc>
                  <a:txBody>
                    <a:bodyPr/>
                    <a:lstStyle/>
                    <a:p>
                      <a:pPr algn="ctr">
                        <a:spcBef>
                          <a:spcPts val="100"/>
                        </a:spcBef>
                        <a:defRPr sz="1100" b="1"/>
                      </a:pPr>
                      <a:r>
                        <a:rPr sz="1200" b="1" dirty="0">
                          <a:latin typeface="Arial" pitchFamily="34" charset="0"/>
                          <a:cs typeface="Arial" pitchFamily="34" charset="0"/>
                        </a:rPr>
                        <a:t>SB3 (N=437)</a:t>
                      </a:r>
                    </a:p>
                  </a:txBody>
                  <a:tcPr marL="42203" marR="42203" marT="42203" marB="42203" anchor="ctr" horzOverflow="overflow">
                    <a:lnL w="12700">
                      <a:miter lim="400000"/>
                    </a:lnL>
                    <a:lnR w="12700">
                      <a:miter lim="400000"/>
                    </a:lnR>
                    <a:lnT w="12700">
                      <a:solidFill>
                        <a:srgbClr val="000000"/>
                      </a:solidFill>
                    </a:lnT>
                    <a:lnB w="12700">
                      <a:miter lim="400000"/>
                    </a:lnB>
                    <a:solidFill>
                      <a:srgbClr val="D9D9D9"/>
                    </a:solidFill>
                  </a:tcPr>
                </a:tc>
                <a:tc>
                  <a:txBody>
                    <a:bodyPr/>
                    <a:lstStyle/>
                    <a:p>
                      <a:pPr algn="ctr">
                        <a:spcBef>
                          <a:spcPts val="100"/>
                        </a:spcBef>
                        <a:defRPr sz="1800"/>
                      </a:pPr>
                      <a:r>
                        <a:rPr sz="1200" b="1">
                          <a:latin typeface="Arial" pitchFamily="34" charset="0"/>
                          <a:cs typeface="Arial" pitchFamily="34" charset="0"/>
                        </a:rPr>
                        <a:t>TRZ (N=438)</a:t>
                      </a:r>
                    </a:p>
                  </a:txBody>
                  <a:tcPr marL="42203" marR="42203" marT="42203" marB="42203" anchor="ctr" horzOverflow="overflow">
                    <a:lnL w="12700">
                      <a:miter lim="400000"/>
                    </a:lnL>
                    <a:lnR w="12700">
                      <a:solidFill>
                        <a:srgbClr val="000000"/>
                      </a:solidFill>
                    </a:lnR>
                    <a:lnT w="12700">
                      <a:solidFill>
                        <a:srgbClr val="000000"/>
                      </a:solidFill>
                    </a:lnT>
                    <a:lnB w="12700">
                      <a:miter lim="400000"/>
                    </a:lnB>
                    <a:solidFill>
                      <a:srgbClr val="D9D9D9"/>
                    </a:solidFill>
                  </a:tcPr>
                </a:tc>
                <a:extLst>
                  <a:ext uri="{0D108BD9-81ED-4DB2-BD59-A6C34878D82A}">
                    <a16:rowId xmlns:a16="http://schemas.microsoft.com/office/drawing/2014/main" val="10000"/>
                  </a:ext>
                </a:extLst>
              </a:tr>
              <a:tr h="253767">
                <a:tc>
                  <a:txBody>
                    <a:bodyPr/>
                    <a:lstStyle/>
                    <a:p>
                      <a:pPr lvl="1" algn="l">
                        <a:spcBef>
                          <a:spcPts val="100"/>
                        </a:spcBef>
                        <a:defRPr sz="1100"/>
                      </a:pPr>
                      <a:r>
                        <a:rPr sz="1200" b="1" dirty="0" err="1">
                          <a:latin typeface="Arial" pitchFamily="34" charset="0"/>
                          <a:cs typeface="Arial" pitchFamily="34" charset="0"/>
                        </a:rPr>
                        <a:t>Neutropenia</a:t>
                      </a:r>
                      <a:endParaRPr sz="1200" b="1" dirty="0">
                        <a:latin typeface="Arial" pitchFamily="34" charset="0"/>
                        <a:cs typeface="Arial" pitchFamily="34" charset="0"/>
                      </a:endParaRP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293 (67.0)</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279 (63.7)</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1"/>
                  </a:ext>
                </a:extLst>
              </a:tr>
              <a:tr h="253767">
                <a:tc>
                  <a:txBody>
                    <a:bodyPr/>
                    <a:lstStyle/>
                    <a:p>
                      <a:pPr lvl="1" algn="l">
                        <a:spcBef>
                          <a:spcPts val="100"/>
                        </a:spcBef>
                        <a:defRPr sz="1100"/>
                      </a:pPr>
                      <a:r>
                        <a:rPr sz="1200" b="1">
                          <a:latin typeface="Arial" pitchFamily="34" charset="0"/>
                          <a:cs typeface="Arial" pitchFamily="34" charset="0"/>
                        </a:rPr>
                        <a:t>Alopecia</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293 (67.0)</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277 (63.2)</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2"/>
                  </a:ext>
                </a:extLst>
              </a:tr>
              <a:tr h="253767">
                <a:tc>
                  <a:txBody>
                    <a:bodyPr/>
                    <a:lstStyle/>
                    <a:p>
                      <a:pPr lvl="1" algn="l">
                        <a:spcBef>
                          <a:spcPts val="100"/>
                        </a:spcBef>
                        <a:defRPr sz="1100"/>
                      </a:pPr>
                      <a:r>
                        <a:rPr sz="1200" b="1">
                          <a:latin typeface="Arial" pitchFamily="34" charset="0"/>
                          <a:cs typeface="Arial" pitchFamily="34" charset="0"/>
                        </a:rPr>
                        <a:t>Nausea</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136 (31.1)</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133 (30.4)</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3"/>
                  </a:ext>
                </a:extLst>
              </a:tr>
              <a:tr h="253767">
                <a:tc>
                  <a:txBody>
                    <a:bodyPr/>
                    <a:lstStyle/>
                    <a:p>
                      <a:pPr lvl="1" algn="l">
                        <a:spcBef>
                          <a:spcPts val="100"/>
                        </a:spcBef>
                        <a:defRPr sz="1100"/>
                      </a:pPr>
                      <a:r>
                        <a:rPr sz="1200" b="1">
                          <a:latin typeface="Arial" pitchFamily="34" charset="0"/>
                          <a:cs typeface="Arial" pitchFamily="34" charset="0"/>
                        </a:rPr>
                        <a:t>Leukopenia</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122 (27.9)</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107 (24.4)</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4"/>
                  </a:ext>
                </a:extLst>
              </a:tr>
              <a:tr h="253767">
                <a:tc>
                  <a:txBody>
                    <a:bodyPr/>
                    <a:lstStyle/>
                    <a:p>
                      <a:pPr lvl="1" algn="l">
                        <a:spcBef>
                          <a:spcPts val="100"/>
                        </a:spcBef>
                        <a:defRPr sz="1100"/>
                      </a:pPr>
                      <a:r>
                        <a:rPr sz="1200" b="1">
                          <a:latin typeface="Arial" pitchFamily="34" charset="0"/>
                          <a:cs typeface="Arial" pitchFamily="34" charset="0"/>
                        </a:rPr>
                        <a:t>Diarrhea</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88 (20.1)</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66 (15.1)</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5"/>
                  </a:ext>
                </a:extLst>
              </a:tr>
              <a:tr h="253767">
                <a:tc>
                  <a:txBody>
                    <a:bodyPr/>
                    <a:lstStyle/>
                    <a:p>
                      <a:pPr lvl="1" algn="l">
                        <a:spcBef>
                          <a:spcPts val="100"/>
                        </a:spcBef>
                        <a:defRPr sz="1100"/>
                      </a:pPr>
                      <a:r>
                        <a:rPr sz="1200" b="1">
                          <a:latin typeface="Arial" pitchFamily="34" charset="0"/>
                          <a:cs typeface="Arial" pitchFamily="34" charset="0"/>
                        </a:rPr>
                        <a:t>Alanine aminotransferase increased</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81 (18.5)</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76 (17.4)</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6"/>
                  </a:ext>
                </a:extLst>
              </a:tr>
              <a:tr h="253767">
                <a:tc>
                  <a:txBody>
                    <a:bodyPr/>
                    <a:lstStyle/>
                    <a:p>
                      <a:pPr lvl="1" algn="l">
                        <a:spcBef>
                          <a:spcPts val="100"/>
                        </a:spcBef>
                        <a:defRPr sz="1100"/>
                      </a:pPr>
                      <a:r>
                        <a:rPr sz="1200" b="1">
                          <a:latin typeface="Arial" pitchFamily="34" charset="0"/>
                          <a:cs typeface="Arial" pitchFamily="34" charset="0"/>
                        </a:rPr>
                        <a:t>Anemia</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80 (18.3)</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89 (20.3)</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7"/>
                  </a:ext>
                </a:extLst>
              </a:tr>
              <a:tr h="253767">
                <a:tc>
                  <a:txBody>
                    <a:bodyPr/>
                    <a:lstStyle/>
                    <a:p>
                      <a:pPr lvl="1" algn="l">
                        <a:spcBef>
                          <a:spcPts val="100"/>
                        </a:spcBef>
                        <a:defRPr sz="1100"/>
                      </a:pPr>
                      <a:r>
                        <a:rPr sz="1200" b="1">
                          <a:latin typeface="Arial" pitchFamily="34" charset="0"/>
                          <a:cs typeface="Arial" pitchFamily="34" charset="0"/>
                        </a:rPr>
                        <a:t>Fatigue</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63 (14.4)</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67 (15.3)</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08"/>
                  </a:ext>
                </a:extLst>
              </a:tr>
              <a:tr h="253767">
                <a:tc>
                  <a:txBody>
                    <a:bodyPr/>
                    <a:lstStyle/>
                    <a:p>
                      <a:pPr lvl="1" algn="l">
                        <a:spcBef>
                          <a:spcPts val="100"/>
                        </a:spcBef>
                        <a:defRPr sz="1100"/>
                      </a:pPr>
                      <a:r>
                        <a:rPr sz="1200" b="1">
                          <a:latin typeface="Arial" pitchFamily="34" charset="0"/>
                          <a:cs typeface="Arial" pitchFamily="34" charset="0"/>
                        </a:rPr>
                        <a:t>Myalgia</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63 (14.4)</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64 (14.6)</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9"/>
                  </a:ext>
                </a:extLst>
              </a:tr>
              <a:tr h="253767">
                <a:tc>
                  <a:txBody>
                    <a:bodyPr/>
                    <a:lstStyle/>
                    <a:p>
                      <a:pPr lvl="1" algn="l">
                        <a:spcBef>
                          <a:spcPts val="100"/>
                        </a:spcBef>
                        <a:defRPr sz="1100"/>
                      </a:pPr>
                      <a:r>
                        <a:rPr sz="1200" b="1">
                          <a:latin typeface="Arial" pitchFamily="34" charset="0"/>
                          <a:cs typeface="Arial" pitchFamily="34" charset="0"/>
                        </a:rPr>
                        <a:t>Aspartate aminotransferase increased</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61 (14.0)</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56 (12.8)</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0"/>
                  </a:ext>
                </a:extLst>
              </a:tr>
              <a:tr h="253767">
                <a:tc>
                  <a:txBody>
                    <a:bodyPr/>
                    <a:lstStyle/>
                    <a:p>
                      <a:pPr lvl="1" algn="l">
                        <a:spcBef>
                          <a:spcPts val="100"/>
                        </a:spcBef>
                        <a:defRPr sz="1100"/>
                      </a:pPr>
                      <a:r>
                        <a:rPr sz="1200" b="1">
                          <a:latin typeface="Arial" pitchFamily="34" charset="0"/>
                          <a:cs typeface="Arial" pitchFamily="34" charset="0"/>
                        </a:rPr>
                        <a:t>Stomatitis</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60 (13.7)</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49 (11.2)</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1"/>
                  </a:ext>
                </a:extLst>
              </a:tr>
              <a:tr h="253767">
                <a:tc>
                  <a:txBody>
                    <a:bodyPr/>
                    <a:lstStyle/>
                    <a:p>
                      <a:pPr lvl="1" algn="l">
                        <a:spcBef>
                          <a:spcPts val="100"/>
                        </a:spcBef>
                        <a:defRPr sz="1100"/>
                      </a:pPr>
                      <a:r>
                        <a:rPr sz="1200" b="1">
                          <a:latin typeface="Arial" pitchFamily="34" charset="0"/>
                          <a:cs typeface="Arial" pitchFamily="34" charset="0"/>
                        </a:rPr>
                        <a:t>Vomiting</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59 (13.5)</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49 (11.2)</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2"/>
                  </a:ext>
                </a:extLst>
              </a:tr>
              <a:tr h="253767">
                <a:tc>
                  <a:txBody>
                    <a:bodyPr/>
                    <a:lstStyle/>
                    <a:p>
                      <a:pPr lvl="1" algn="l">
                        <a:spcBef>
                          <a:spcPts val="100"/>
                        </a:spcBef>
                        <a:defRPr sz="1100"/>
                      </a:pPr>
                      <a:r>
                        <a:rPr sz="1200" b="1">
                          <a:latin typeface="Arial" pitchFamily="34" charset="0"/>
                          <a:cs typeface="Arial" pitchFamily="34" charset="0"/>
                        </a:rPr>
                        <a:t>Neutrophil count decreased</a:t>
                      </a:r>
                    </a:p>
                  </a:txBody>
                  <a:tcPr marL="42203" marR="42203" marT="42203" marB="42203" anchor="ctr" horzOverflow="overflow">
                    <a:lnL w="12700">
                      <a:solidFill>
                        <a:srgbClr val="000000"/>
                      </a:solidFill>
                    </a:lnL>
                    <a:lnR w="12700">
                      <a:miter lim="400000"/>
                    </a:lnR>
                    <a:lnT w="12700">
                      <a:miter lim="400000"/>
                    </a:lnT>
                    <a:lnB w="12700">
                      <a:miter lim="400000"/>
                    </a:lnB>
                    <a:noFill/>
                  </a:tcPr>
                </a:tc>
                <a:tc>
                  <a:txBody>
                    <a:bodyPr/>
                    <a:lstStyle/>
                    <a:p>
                      <a:pPr algn="ctr">
                        <a:defRPr sz="1800"/>
                      </a:pPr>
                      <a:r>
                        <a:rPr sz="1200" b="1" dirty="0">
                          <a:latin typeface="Arial" pitchFamily="34" charset="0"/>
                          <a:cs typeface="Arial" pitchFamily="34" charset="0"/>
                        </a:rPr>
                        <a:t>55 (12.6)</a:t>
                      </a:r>
                    </a:p>
                  </a:txBody>
                  <a:tcPr marL="42203" marR="42203" marT="42203" marB="42203" anchor="ctr" horzOverflow="overflow">
                    <a:lnL w="12700">
                      <a:miter lim="400000"/>
                    </a:lnL>
                    <a:lnR w="12700">
                      <a:miter lim="400000"/>
                    </a:lnR>
                    <a:lnT w="12700">
                      <a:miter lim="400000"/>
                    </a:lnT>
                    <a:lnB w="12700">
                      <a:miter lim="400000"/>
                    </a:lnB>
                    <a:noFill/>
                  </a:tcPr>
                </a:tc>
                <a:tc>
                  <a:txBody>
                    <a:bodyPr/>
                    <a:lstStyle/>
                    <a:p>
                      <a:pPr algn="ctr">
                        <a:defRPr sz="1800"/>
                      </a:pPr>
                      <a:r>
                        <a:rPr sz="1200" b="1">
                          <a:latin typeface="Arial" pitchFamily="34" charset="0"/>
                          <a:cs typeface="Arial" pitchFamily="34" charset="0"/>
                        </a:rPr>
                        <a:t>56 (12.8)</a:t>
                      </a:r>
                    </a:p>
                  </a:txBody>
                  <a:tcPr marL="42203" marR="42203" marT="42203" marB="42203" anchor="ctr"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3"/>
                  </a:ext>
                </a:extLst>
              </a:tr>
              <a:tr h="253767">
                <a:tc>
                  <a:txBody>
                    <a:bodyPr/>
                    <a:lstStyle/>
                    <a:p>
                      <a:pPr lvl="1" algn="l">
                        <a:spcBef>
                          <a:spcPts val="100"/>
                        </a:spcBef>
                        <a:defRPr sz="1100"/>
                      </a:pPr>
                      <a:r>
                        <a:rPr sz="1200" b="1">
                          <a:latin typeface="Arial" pitchFamily="34" charset="0"/>
                          <a:cs typeface="Arial" pitchFamily="34" charset="0"/>
                        </a:rPr>
                        <a:t>Asthenia</a:t>
                      </a:r>
                    </a:p>
                  </a:txBody>
                  <a:tcPr marL="42203" marR="42203" marT="42203" marB="42203" anchor="ctr" horzOverflow="overflow">
                    <a:lnL w="12700">
                      <a:solidFill>
                        <a:srgbClr val="000000"/>
                      </a:solidFill>
                    </a:lnL>
                    <a:lnR w="12700">
                      <a:miter lim="400000"/>
                    </a:lnR>
                    <a:lnT w="12700">
                      <a:miter lim="400000"/>
                    </a:lnT>
                    <a:lnB w="12700">
                      <a:miter lim="400000"/>
                    </a:lnB>
                    <a:solidFill>
                      <a:srgbClr val="D9D9D9"/>
                    </a:solidFill>
                  </a:tcPr>
                </a:tc>
                <a:tc>
                  <a:txBody>
                    <a:bodyPr/>
                    <a:lstStyle/>
                    <a:p>
                      <a:pPr algn="ctr">
                        <a:defRPr sz="1800"/>
                      </a:pPr>
                      <a:r>
                        <a:rPr sz="1200" b="1">
                          <a:latin typeface="Arial" pitchFamily="34" charset="0"/>
                          <a:cs typeface="Arial" pitchFamily="34" charset="0"/>
                        </a:rPr>
                        <a:t>51 (11.7)</a:t>
                      </a:r>
                    </a:p>
                  </a:txBody>
                  <a:tcPr marL="42203" marR="42203" marT="42203" marB="42203" anchor="ctr" horzOverflow="overflow">
                    <a:lnL w="12700">
                      <a:miter lim="400000"/>
                    </a:lnL>
                    <a:lnR w="12700">
                      <a:miter lim="400000"/>
                    </a:lnR>
                    <a:lnT w="12700">
                      <a:miter lim="400000"/>
                    </a:lnT>
                    <a:lnB w="12700">
                      <a:miter lim="400000"/>
                    </a:lnB>
                    <a:solidFill>
                      <a:srgbClr val="D9D9D9"/>
                    </a:solidFill>
                  </a:tcPr>
                </a:tc>
                <a:tc>
                  <a:txBody>
                    <a:bodyPr/>
                    <a:lstStyle/>
                    <a:p>
                      <a:pPr algn="ctr">
                        <a:defRPr sz="1800"/>
                      </a:pPr>
                      <a:r>
                        <a:rPr sz="1200" b="1" dirty="0">
                          <a:latin typeface="Arial" pitchFamily="34" charset="0"/>
                          <a:cs typeface="Arial" pitchFamily="34" charset="0"/>
                        </a:rPr>
                        <a:t>48 (11.0)</a:t>
                      </a:r>
                    </a:p>
                  </a:txBody>
                  <a:tcPr marL="42203" marR="42203" marT="42203" marB="42203" anchor="ctr" horzOverflow="overflow">
                    <a:lnL w="12700">
                      <a:miter lim="400000"/>
                    </a:lnL>
                    <a:lnR w="12700">
                      <a:solidFill>
                        <a:srgbClr val="000000"/>
                      </a:solidFill>
                    </a:lnR>
                    <a:lnT w="12700">
                      <a:miter lim="400000"/>
                    </a:lnT>
                    <a:lnB w="12700">
                      <a:miter lim="400000"/>
                    </a:lnB>
                    <a:solidFill>
                      <a:srgbClr val="D9D9D9"/>
                    </a:solidFill>
                  </a:tcPr>
                </a:tc>
                <a:extLst>
                  <a:ext uri="{0D108BD9-81ED-4DB2-BD59-A6C34878D82A}">
                    <a16:rowId xmlns:a16="http://schemas.microsoft.com/office/drawing/2014/main" val="10014"/>
                  </a:ext>
                </a:extLst>
              </a:tr>
              <a:tr h="253767">
                <a:tc>
                  <a:txBody>
                    <a:bodyPr/>
                    <a:lstStyle/>
                    <a:p>
                      <a:pPr lvl="1" algn="l">
                        <a:spcBef>
                          <a:spcPts val="100"/>
                        </a:spcBef>
                        <a:defRPr sz="1100"/>
                      </a:pPr>
                      <a:r>
                        <a:rPr sz="1200" b="1">
                          <a:latin typeface="Arial" pitchFamily="34" charset="0"/>
                          <a:cs typeface="Arial" pitchFamily="34" charset="0"/>
                        </a:rPr>
                        <a:t>Infusion related reaction</a:t>
                      </a:r>
                    </a:p>
                  </a:txBody>
                  <a:tcPr marL="42203" marR="42203" marT="42203" marB="42203" anchor="ctr" horzOverflow="overflow">
                    <a:lnL w="12700">
                      <a:solidFill>
                        <a:srgbClr val="000000"/>
                      </a:solidFill>
                    </a:lnL>
                    <a:lnR w="12700">
                      <a:miter lim="400000"/>
                    </a:lnR>
                    <a:lnT w="12700">
                      <a:miter lim="400000"/>
                    </a:lnT>
                    <a:lnB w="12700">
                      <a:solidFill>
                        <a:srgbClr val="000000"/>
                      </a:solidFill>
                    </a:lnB>
                    <a:noFill/>
                  </a:tcPr>
                </a:tc>
                <a:tc>
                  <a:txBody>
                    <a:bodyPr/>
                    <a:lstStyle/>
                    <a:p>
                      <a:pPr algn="ctr">
                        <a:defRPr sz="1800"/>
                      </a:pPr>
                      <a:r>
                        <a:rPr sz="1200" b="1">
                          <a:latin typeface="Arial" pitchFamily="34" charset="0"/>
                          <a:cs typeface="Arial" pitchFamily="34" charset="0"/>
                        </a:rPr>
                        <a:t>36 (8.2)</a:t>
                      </a:r>
                    </a:p>
                  </a:txBody>
                  <a:tcPr marL="42203" marR="42203" marT="42203" marB="42203" anchor="ctr" horzOverflow="overflow">
                    <a:lnL w="12700">
                      <a:miter lim="400000"/>
                    </a:lnL>
                    <a:lnR w="12700">
                      <a:miter lim="400000"/>
                    </a:lnR>
                    <a:lnT w="12700">
                      <a:miter lim="400000"/>
                    </a:lnT>
                    <a:lnB w="12700">
                      <a:solidFill>
                        <a:srgbClr val="000000"/>
                      </a:solidFill>
                    </a:lnB>
                    <a:noFill/>
                  </a:tcPr>
                </a:tc>
                <a:tc>
                  <a:txBody>
                    <a:bodyPr/>
                    <a:lstStyle/>
                    <a:p>
                      <a:pPr algn="ctr">
                        <a:defRPr sz="1800"/>
                      </a:pPr>
                      <a:r>
                        <a:rPr sz="1200" b="1" dirty="0">
                          <a:latin typeface="Arial" pitchFamily="34" charset="0"/>
                          <a:cs typeface="Arial" pitchFamily="34" charset="0"/>
                        </a:rPr>
                        <a:t>44 (10.0)</a:t>
                      </a:r>
                    </a:p>
                  </a:txBody>
                  <a:tcPr marL="42203" marR="42203" marT="42203" marB="42203" anchor="ctr" horzOverflow="overflow">
                    <a:lnL w="12700">
                      <a:miter lim="400000"/>
                    </a:lnL>
                    <a:lnR w="12700">
                      <a:solidFill>
                        <a:srgbClr val="000000"/>
                      </a:solidFill>
                    </a:lnR>
                    <a:lnT w="12700">
                      <a:miter lim="400000"/>
                    </a:lnT>
                    <a:lnB w="12700">
                      <a:solidFill>
                        <a:srgbClr val="000000"/>
                      </a:solidFill>
                    </a:lnB>
                    <a:noFill/>
                  </a:tcPr>
                </a:tc>
                <a:extLst>
                  <a:ext uri="{0D108BD9-81ED-4DB2-BD59-A6C34878D82A}">
                    <a16:rowId xmlns:a16="http://schemas.microsoft.com/office/drawing/2014/main" val="10015"/>
                  </a:ext>
                </a:extLst>
              </a:tr>
            </a:tbl>
          </a:graphicData>
        </a:graphic>
      </p:graphicFrame>
      <p:sp>
        <p:nvSpPr>
          <p:cNvPr id="1060" name="내용 개체 틀 2"/>
          <p:cNvSpPr txBox="1"/>
          <p:nvPr/>
        </p:nvSpPr>
        <p:spPr>
          <a:xfrm>
            <a:off x="1524004" y="866214"/>
            <a:ext cx="9143999" cy="402546"/>
          </a:xfrm>
          <a:prstGeom prst="rect">
            <a:avLst/>
          </a:prstGeom>
          <a:ln>
            <a:noFill/>
          </a:ln>
          <a:extLst>
            <a:ext uri="{C572A759-6A51-4108-AA02-DFA0A04FC94B}">
              <ma14:wrappingTextBoxFlag xmlns="" xmlns:ma14="http://schemas.microsoft.com/office/mac/drawingml/2011/main" val="1"/>
            </a:ext>
          </a:extLst>
        </p:spPr>
        <p:txBody>
          <a:bodyPr wrap="square" lIns="45719" rIns="45719">
            <a:spAutoFit/>
          </a:bodyPr>
          <a:lstStyle>
            <a:lvl1pPr marL="261938" indent="-261938">
              <a:lnSpc>
                <a:spcPct val="120000"/>
              </a:lnSpc>
              <a:spcBef>
                <a:spcPts val="100"/>
              </a:spcBef>
              <a:buSzPct val="100000"/>
              <a:buFont typeface="Helvetica"/>
              <a:buChar char="□"/>
              <a:defRPr sz="1600" b="1"/>
            </a:lvl1pPr>
          </a:lstStyle>
          <a:p>
            <a:pPr marL="0" indent="0" algn="ctr">
              <a:buNone/>
            </a:pPr>
            <a:r>
              <a:rPr sz="1800" dirty="0"/>
              <a:t>TEAEs with incidence of ≥ 10% during neoadjuvant period </a:t>
            </a:r>
          </a:p>
        </p:txBody>
      </p:sp>
      <p:sp>
        <p:nvSpPr>
          <p:cNvPr id="1061" name="TextBox 11"/>
          <p:cNvSpPr txBox="1"/>
          <p:nvPr/>
        </p:nvSpPr>
        <p:spPr>
          <a:xfrm>
            <a:off x="5807968" y="5595723"/>
            <a:ext cx="6460422" cy="2462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900"/>
            </a:lvl1pPr>
          </a:lstStyle>
          <a:p>
            <a:r>
              <a:rPr sz="1000" b="1" dirty="0">
                <a:latin typeface="Arial" pitchFamily="34" charset="0"/>
                <a:cs typeface="Arial" pitchFamily="34" charset="0"/>
              </a:rPr>
              <a:t> n, number of subjects with TEAEs; TEAE, Treatment Emergent Adverse Event  </a:t>
            </a:r>
          </a:p>
        </p:txBody>
      </p:sp>
      <p:pic>
        <p:nvPicPr>
          <p:cNvPr id="8" name="Picture 2"/>
          <p:cNvPicPr>
            <a:picLocks noChangeAspect="1" noChangeArrowheads="1"/>
          </p:cNvPicPr>
          <p:nvPr/>
        </p:nvPicPr>
        <p:blipFill>
          <a:blip r:embed="rId3"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260601731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제목 1"/>
          <p:cNvSpPr txBox="1">
            <a:spLocks noGrp="1"/>
          </p:cNvSpPr>
          <p:nvPr>
            <p:ph type="title"/>
          </p:nvPr>
        </p:nvSpPr>
        <p:spPr>
          <a:xfrm>
            <a:off x="1524004" y="1052736"/>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Pharmacokinetic &amp; Immunogenicity Result</a:t>
            </a:r>
          </a:p>
        </p:txBody>
      </p:sp>
      <p:sp>
        <p:nvSpPr>
          <p:cNvPr id="1065" name="내용 개체 틀 2"/>
          <p:cNvSpPr txBox="1">
            <a:spLocks noGrp="1"/>
          </p:cNvSpPr>
          <p:nvPr>
            <p:ph type="body" sz="quarter" idx="1"/>
          </p:nvPr>
        </p:nvSpPr>
        <p:spPr>
          <a:xfrm>
            <a:off x="1818529" y="2283348"/>
            <a:ext cx="8639904" cy="3017861"/>
          </a:xfrm>
          <a:prstGeom prst="rect">
            <a:avLst/>
          </a:prstGeom>
          <a:ln>
            <a:noFill/>
          </a:ln>
        </p:spPr>
        <p:txBody>
          <a:bodyPr>
            <a:noAutofit/>
          </a:bodyPr>
          <a:lstStyle/>
          <a:p>
            <a:pPr>
              <a:lnSpc>
                <a:spcPct val="120000"/>
              </a:lnSpc>
              <a:buNone/>
            </a:pPr>
            <a:r>
              <a:rPr sz="2000" dirty="0">
                <a:latin typeface="Arial" pitchFamily="34" charset="0"/>
                <a:cs typeface="Arial" pitchFamily="34" charset="0"/>
              </a:rPr>
              <a:t>Mean </a:t>
            </a:r>
            <a:r>
              <a:rPr sz="2000" dirty="0" err="1">
                <a:latin typeface="Arial" pitchFamily="34" charset="0"/>
                <a:cs typeface="Arial" pitchFamily="34" charset="0"/>
              </a:rPr>
              <a:t>C</a:t>
            </a:r>
            <a:r>
              <a:rPr sz="2000" baseline="-25000" dirty="0" err="1">
                <a:latin typeface="Arial" pitchFamily="34" charset="0"/>
                <a:cs typeface="Arial" pitchFamily="34" charset="0"/>
              </a:rPr>
              <a:t>trough</a:t>
            </a:r>
            <a:r>
              <a:rPr sz="2000" dirty="0">
                <a:latin typeface="Arial" pitchFamily="34" charset="0"/>
                <a:cs typeface="Arial" pitchFamily="34" charset="0"/>
              </a:rPr>
              <a:t> from cycle 3 to cycle 8 were similar between SB3 and TRZ</a:t>
            </a:r>
            <a:endParaRPr lang="it-IT" sz="2000" dirty="0">
              <a:latin typeface="Arial" pitchFamily="34" charset="0"/>
              <a:cs typeface="Arial" pitchFamily="34" charset="0"/>
            </a:endParaRPr>
          </a:p>
          <a:p>
            <a:pPr>
              <a:buNone/>
            </a:pPr>
            <a:endParaRPr lang="it-IT" sz="2000" baseline="30000" dirty="0">
              <a:latin typeface="Arial" pitchFamily="34" charset="0"/>
              <a:cs typeface="Arial" pitchFamily="34" charset="0"/>
            </a:endParaRPr>
          </a:p>
          <a:p>
            <a:pPr>
              <a:buNone/>
            </a:pPr>
            <a:endParaRPr sz="2000" baseline="30000" dirty="0">
              <a:latin typeface="Arial" pitchFamily="34" charset="0"/>
              <a:cs typeface="Arial" pitchFamily="34" charset="0"/>
            </a:endParaRPr>
          </a:p>
          <a:p>
            <a:pPr>
              <a:lnSpc>
                <a:spcPct val="170000"/>
              </a:lnSpc>
              <a:buNone/>
            </a:pPr>
            <a:r>
              <a:rPr sz="2000" dirty="0">
                <a:latin typeface="Arial" pitchFamily="34" charset="0"/>
                <a:cs typeface="Arial" pitchFamily="34" charset="0"/>
              </a:rPr>
              <a:t>Up to cycle 9, positive ADA results were reported for 3 (0.7%) patients in SB3 and 0 (0.0%) patients in TRZ.</a:t>
            </a:r>
          </a:p>
        </p:txBody>
      </p:sp>
      <p:pic>
        <p:nvPicPr>
          <p:cNvPr id="6" name="Picture 2"/>
          <p:cNvPicPr>
            <a:picLocks noChangeAspect="1" noChangeArrowheads="1"/>
          </p:cNvPicPr>
          <p:nvPr/>
        </p:nvPicPr>
        <p:blipFill>
          <a:blip r:embed="rId3" cstate="print"/>
          <a:srcRect/>
          <a:stretch>
            <a:fillRect/>
          </a:stretch>
        </p:blipFill>
        <p:spPr bwMode="auto">
          <a:xfrm>
            <a:off x="9120336" y="5229200"/>
            <a:ext cx="1872004" cy="342838"/>
          </a:xfrm>
          <a:prstGeom prst="rect">
            <a:avLst/>
          </a:prstGeom>
          <a:noFill/>
          <a:ln w="9525">
            <a:noFill/>
            <a:miter lim="800000"/>
            <a:headEnd/>
            <a:tailEnd/>
          </a:ln>
        </p:spPr>
      </p:pic>
    </p:spTree>
    <p:extLst>
      <p:ext uri="{BB962C8B-B14F-4D97-AF65-F5344CB8AC3E}">
        <p14:creationId xmlns:p14="http://schemas.microsoft.com/office/powerpoint/2010/main" val="30302991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제목 1"/>
          <p:cNvSpPr txBox="1">
            <a:spLocks noGrp="1"/>
          </p:cNvSpPr>
          <p:nvPr>
            <p:ph type="title"/>
          </p:nvPr>
        </p:nvSpPr>
        <p:spPr>
          <a:xfrm>
            <a:off x="1524004" y="428622"/>
            <a:ext cx="9143999" cy="624114"/>
          </a:xfrm>
          <a:prstGeom prst="rect">
            <a:avLst/>
          </a:prstGeom>
        </p:spPr>
        <p:txBody>
          <a:bodyPr>
            <a:normAutofit/>
          </a:bodyPr>
          <a:lstStyle/>
          <a:p>
            <a:pPr algn="ctr"/>
            <a:r>
              <a:rPr sz="3200" b="1" dirty="0">
                <a:solidFill>
                  <a:srgbClr val="FF0000"/>
                </a:solidFill>
                <a:latin typeface="Arial" pitchFamily="34" charset="0"/>
                <a:cs typeface="Arial" pitchFamily="34" charset="0"/>
              </a:rPr>
              <a:t>Conclusion</a:t>
            </a:r>
          </a:p>
        </p:txBody>
      </p:sp>
      <p:sp>
        <p:nvSpPr>
          <p:cNvPr id="1068" name="내용 개체 틀 2"/>
          <p:cNvSpPr txBox="1">
            <a:spLocks noGrp="1"/>
          </p:cNvSpPr>
          <p:nvPr>
            <p:ph type="body" sz="quarter" idx="1"/>
          </p:nvPr>
        </p:nvSpPr>
        <p:spPr>
          <a:xfrm>
            <a:off x="1343472" y="1052736"/>
            <a:ext cx="9932387" cy="4906285"/>
          </a:xfrm>
          <a:prstGeom prst="rect">
            <a:avLst/>
          </a:prstGeom>
          <a:ln>
            <a:noFill/>
          </a:ln>
        </p:spPr>
        <p:txBody>
          <a:bodyPr>
            <a:noAutofit/>
          </a:bodyPr>
          <a:lstStyle/>
          <a:p>
            <a:pPr marL="0" indent="0">
              <a:lnSpc>
                <a:spcPct val="150000"/>
              </a:lnSpc>
              <a:buFont typeface="Arial" pitchFamily="34" charset="0"/>
              <a:buChar char="•"/>
            </a:pPr>
            <a:r>
              <a:rPr sz="1800" dirty="0">
                <a:latin typeface="Arial" pitchFamily="34" charset="0"/>
                <a:cs typeface="Arial" pitchFamily="34" charset="0"/>
              </a:rPr>
              <a:t>Equivalence of efficacy was demonstrated between SB3 and Herceptin® based on the ratio of </a:t>
            </a:r>
            <a:r>
              <a:rPr sz="1800" dirty="0" err="1">
                <a:latin typeface="Arial" pitchFamily="34" charset="0"/>
                <a:cs typeface="Arial" pitchFamily="34" charset="0"/>
              </a:rPr>
              <a:t>bpCR</a:t>
            </a:r>
            <a:r>
              <a:rPr sz="1800" dirty="0">
                <a:latin typeface="Arial" pitchFamily="34" charset="0"/>
                <a:cs typeface="Arial" pitchFamily="34" charset="0"/>
              </a:rPr>
              <a:t> rates</a:t>
            </a:r>
            <a:endParaRPr lang="it-IT" sz="1800" dirty="0">
              <a:latin typeface="Arial" pitchFamily="34" charset="0"/>
              <a:cs typeface="Arial" pitchFamily="34" charset="0"/>
            </a:endParaRPr>
          </a:p>
          <a:p>
            <a:pPr marL="0" indent="0">
              <a:lnSpc>
                <a:spcPct val="150000"/>
              </a:lnSpc>
              <a:buFont typeface="Arial" pitchFamily="34" charset="0"/>
              <a:buChar char="•"/>
            </a:pPr>
            <a:r>
              <a:rPr sz="1800" dirty="0">
                <a:latin typeface="Arial" pitchFamily="34" charset="0"/>
                <a:cs typeface="Arial" pitchFamily="34" charset="0"/>
              </a:rPr>
              <a:t>SB3 was well tolerated with a comparable safety profile, PK, and immunogenicity</a:t>
            </a:r>
            <a:endParaRPr lang="it-IT" sz="1800" dirty="0">
              <a:latin typeface="Arial" pitchFamily="34" charset="0"/>
              <a:cs typeface="Arial" pitchFamily="34" charset="0"/>
            </a:endParaRPr>
          </a:p>
          <a:p>
            <a:pPr marL="0" indent="0">
              <a:lnSpc>
                <a:spcPct val="150000"/>
              </a:lnSpc>
              <a:buFont typeface="Arial" pitchFamily="34" charset="0"/>
              <a:buChar char="•"/>
            </a:pPr>
            <a:r>
              <a:rPr lang="en-US" sz="1800" dirty="0">
                <a:latin typeface="Arial" pitchFamily="34" charset="0"/>
                <a:cs typeface="Arial" pitchFamily="34" charset="0"/>
              </a:rPr>
              <a:t>The event-free survival and overall survival were similar between SB3 and TRZ.</a:t>
            </a:r>
          </a:p>
          <a:p>
            <a:pPr marL="0" indent="0">
              <a:lnSpc>
                <a:spcPct val="150000"/>
              </a:lnSpc>
              <a:buFont typeface="Arial" pitchFamily="34" charset="0"/>
              <a:buChar char="•"/>
            </a:pPr>
            <a:r>
              <a:rPr lang="en-US" sz="1800" dirty="0">
                <a:latin typeface="Arial" pitchFamily="34" charset="0"/>
                <a:cs typeface="Arial" pitchFamily="34" charset="0"/>
              </a:rPr>
              <a:t>SB3 was well tolerated with a comparable safety profile during neoadjuvant-adjuvant treatment period.</a:t>
            </a:r>
          </a:p>
          <a:p>
            <a:pPr marL="0" indent="0">
              <a:lnSpc>
                <a:spcPct val="150000"/>
              </a:lnSpc>
              <a:buFont typeface="Arial" pitchFamily="34" charset="0"/>
              <a:buChar char="•"/>
            </a:pPr>
            <a:r>
              <a:rPr lang="en-US" sz="1800" dirty="0">
                <a:latin typeface="Arial" pitchFamily="34" charset="0"/>
                <a:cs typeface="Arial" pitchFamily="34" charset="0"/>
              </a:rPr>
              <a:t>One-year safety, immunogenicity results further support the </a:t>
            </a:r>
            <a:r>
              <a:rPr lang="en-US" sz="1800" dirty="0" err="1">
                <a:latin typeface="Arial" pitchFamily="34" charset="0"/>
                <a:cs typeface="Arial" pitchFamily="34" charset="0"/>
              </a:rPr>
              <a:t>biosimilarity</a:t>
            </a:r>
            <a:r>
              <a:rPr lang="en-US" sz="1800" dirty="0">
                <a:latin typeface="Arial" pitchFamily="34" charset="0"/>
                <a:cs typeface="Arial" pitchFamily="34" charset="0"/>
              </a:rPr>
              <a:t> established between SB3 and TRZ.</a:t>
            </a:r>
          </a:p>
          <a:p>
            <a:pPr>
              <a:lnSpc>
                <a:spcPct val="150000"/>
              </a:lnSpc>
              <a:buFont typeface="Arial" pitchFamily="34" charset="0"/>
              <a:buChar char="•"/>
            </a:pPr>
            <a:endParaRPr lang="it-IT" sz="1800" dirty="0">
              <a:latin typeface="Arial" pitchFamily="34" charset="0"/>
              <a:cs typeface="Arial" pitchFamily="34" charset="0"/>
            </a:endParaRPr>
          </a:p>
          <a:p>
            <a:pPr>
              <a:lnSpc>
                <a:spcPct val="150000"/>
              </a:lnSpc>
              <a:buFont typeface="Arial" pitchFamily="34" charset="0"/>
              <a:buChar char="•"/>
            </a:pPr>
            <a:endParaRPr lang="it-IT" sz="1800" dirty="0">
              <a:latin typeface="Arial" pitchFamily="34" charset="0"/>
              <a:cs typeface="Arial" pitchFamily="34" charset="0"/>
            </a:endParaRPr>
          </a:p>
          <a:p>
            <a:pPr>
              <a:lnSpc>
                <a:spcPct val="150000"/>
              </a:lnSpc>
              <a:buFont typeface="Arial" pitchFamily="34" charset="0"/>
              <a:buChar char="•"/>
            </a:pPr>
            <a:endParaRPr sz="1800" dirty="0">
              <a:latin typeface="Arial" pitchFamily="34" charset="0"/>
              <a:cs typeface="Arial"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585476" y="114200"/>
            <a:ext cx="1872004" cy="342838"/>
          </a:xfrm>
          <a:prstGeom prst="rect">
            <a:avLst/>
          </a:prstGeom>
          <a:noFill/>
          <a:ln w="9525">
            <a:noFill/>
            <a:miter lim="800000"/>
            <a:headEnd/>
            <a:tailEnd/>
          </a:ln>
        </p:spPr>
      </p:pic>
    </p:spTree>
    <p:extLst>
      <p:ext uri="{BB962C8B-B14F-4D97-AF65-F5344CB8AC3E}">
        <p14:creationId xmlns:p14="http://schemas.microsoft.com/office/powerpoint/2010/main" val="202469742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2"/>
          </p:nvPr>
        </p:nvSpPr>
        <p:spPr/>
        <p:txBody>
          <a:bodyPr/>
          <a:lstStyle/>
          <a:p>
            <a:fld id="{86CB4B4D-7CA3-9044-876B-883B54F8677D}" type="slidenum">
              <a:rPr lang="it-IT" smtClean="0"/>
              <a:pPr/>
              <a:t>59</a:t>
            </a:fld>
            <a:endParaRPr lang="it-IT"/>
          </a:p>
        </p:txBody>
      </p:sp>
      <p:pic>
        <p:nvPicPr>
          <p:cNvPr id="1027" name="Picture 3"/>
          <p:cNvPicPr>
            <a:picLocks noChangeAspect="1" noChangeArrowheads="1"/>
          </p:cNvPicPr>
          <p:nvPr/>
        </p:nvPicPr>
        <p:blipFill>
          <a:blip r:embed="rId2" cstate="print"/>
          <a:srcRect/>
          <a:stretch>
            <a:fillRect/>
          </a:stretch>
        </p:blipFill>
        <p:spPr bwMode="auto">
          <a:xfrm>
            <a:off x="407368" y="980728"/>
            <a:ext cx="6336704" cy="3816424"/>
          </a:xfrm>
          <a:prstGeom prst="rect">
            <a:avLst/>
          </a:prstGeom>
          <a:noFill/>
          <a:ln w="9525">
            <a:noFill/>
            <a:miter lim="800000"/>
            <a:headEnd/>
            <a:tailEnd/>
          </a:ln>
        </p:spPr>
      </p:pic>
      <p:sp>
        <p:nvSpPr>
          <p:cNvPr id="4" name="CasellaDiTesto 3"/>
          <p:cNvSpPr txBox="1"/>
          <p:nvPr/>
        </p:nvSpPr>
        <p:spPr>
          <a:xfrm>
            <a:off x="7316604" y="2492896"/>
            <a:ext cx="4248472" cy="1323439"/>
          </a:xfrm>
          <a:prstGeom prst="rect">
            <a:avLst/>
          </a:prstGeom>
          <a:noFill/>
        </p:spPr>
        <p:txBody>
          <a:bodyPr wrap="square" rtlCol="0">
            <a:spAutoFit/>
          </a:bodyPr>
          <a:lstStyle/>
          <a:p>
            <a:r>
              <a:rPr lang="en-US" sz="1600" b="1" dirty="0">
                <a:solidFill>
                  <a:srgbClr val="FF0000"/>
                </a:solidFill>
                <a:latin typeface="Arial" pitchFamily="34" charset="0"/>
                <a:cs typeface="Arial" pitchFamily="34" charset="0"/>
              </a:rPr>
              <a:t>Conclusions: Final safety, immunogenicity and survival results of this study further support the </a:t>
            </a:r>
            <a:r>
              <a:rPr lang="en-US" sz="1600" b="1" dirty="0" err="1">
                <a:solidFill>
                  <a:srgbClr val="FF0000"/>
                </a:solidFill>
                <a:latin typeface="Arial" pitchFamily="34" charset="0"/>
                <a:cs typeface="Arial" pitchFamily="34" charset="0"/>
              </a:rPr>
              <a:t>biosimilarity</a:t>
            </a:r>
            <a:r>
              <a:rPr lang="en-US" sz="1600" b="1" dirty="0">
                <a:solidFill>
                  <a:srgbClr val="FF0000"/>
                </a:solidFill>
                <a:latin typeface="Arial" pitchFamily="34" charset="0"/>
                <a:cs typeface="Arial" pitchFamily="34" charset="0"/>
              </a:rPr>
              <a:t> established between SB3 and TRZ.</a:t>
            </a:r>
            <a:endParaRPr lang="it-IT" sz="1600" b="1" dirty="0">
              <a:solidFill>
                <a:srgbClr val="FF0000"/>
              </a:solidFill>
              <a:latin typeface="Arial" pitchFamily="34" charset="0"/>
              <a:cs typeface="Arial"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063552" y="764704"/>
            <a:ext cx="7270496" cy="496855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279576" y="476672"/>
            <a:ext cx="6666739" cy="238809"/>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66655" y="1800870"/>
            <a:ext cx="3613582" cy="266054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583832" y="1800871"/>
            <a:ext cx="7274896" cy="2664296"/>
          </a:xfrm>
          <a:prstGeom prst="rect">
            <a:avLst/>
          </a:prstGeom>
          <a:noFill/>
          <a:ln w="9525">
            <a:noFill/>
            <a:miter lim="800000"/>
            <a:headEnd/>
            <a:tailEnd/>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95400" y="1268760"/>
            <a:ext cx="4792295" cy="352839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951984" y="476672"/>
            <a:ext cx="4896544" cy="5193304"/>
          </a:xfrm>
          <a:prstGeom prst="rect">
            <a:avLst/>
          </a:prstGeom>
          <a:noFill/>
          <a:ln w="9525">
            <a:noFill/>
            <a:miter lim="800000"/>
            <a:headEnd/>
            <a:tailEnd/>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271464" y="692696"/>
            <a:ext cx="8994775" cy="304006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300041" y="4329658"/>
            <a:ext cx="8937625" cy="9715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35361" y="836712"/>
            <a:ext cx="3960440" cy="1338554"/>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4583832" y="764705"/>
            <a:ext cx="7189993" cy="4680519"/>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63351" y="908720"/>
            <a:ext cx="4048015" cy="136815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4650573" y="1052736"/>
            <a:ext cx="7541427" cy="442894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 6" descr="Image 6"/>
          <p:cNvPicPr>
            <a:picLocks noChangeAspect="1"/>
          </p:cNvPicPr>
          <p:nvPr/>
        </p:nvPicPr>
        <p:blipFill>
          <a:blip r:embed="rId3" cstate="print">
            <a:extLst/>
          </a:blip>
          <a:srcRect r="703" b="32119"/>
          <a:stretch>
            <a:fillRect/>
          </a:stretch>
        </p:blipFill>
        <p:spPr>
          <a:xfrm>
            <a:off x="1697202" y="2132856"/>
            <a:ext cx="6362853" cy="3502840"/>
          </a:xfrm>
          <a:prstGeom prst="rect">
            <a:avLst/>
          </a:prstGeom>
          <a:ln w="12700">
            <a:miter lim="400000"/>
          </a:ln>
        </p:spPr>
      </p:pic>
      <p:sp>
        <p:nvSpPr>
          <p:cNvPr id="231" name="Text Placeholder 2"/>
          <p:cNvSpPr txBox="1">
            <a:spLocks noGrp="1"/>
          </p:cNvSpPr>
          <p:nvPr>
            <p:ph type="body" sz="quarter" idx="1"/>
          </p:nvPr>
        </p:nvSpPr>
        <p:spPr>
          <a:prstGeom prst="rect">
            <a:avLst/>
          </a:prstGeom>
        </p:spPr>
        <p:txBody>
          <a:bodyPr>
            <a:normAutofit lnSpcReduction="10000"/>
          </a:bodyPr>
          <a:lstStyle/>
          <a:p>
            <a:pPr defTabSz="685800">
              <a:defRPr sz="825"/>
            </a:pPr>
            <a:r>
              <a:t>EFS, event-free survival; pCR, pathological complete response</a:t>
            </a:r>
          </a:p>
          <a:p>
            <a:pPr defTabSz="685800">
              <a:defRPr sz="825"/>
            </a:pPr>
            <a:r>
              <a:t>Cortazar P, et al. Lancet 2014;384:164–72.</a:t>
            </a:r>
          </a:p>
        </p:txBody>
      </p:sp>
      <p:sp>
        <p:nvSpPr>
          <p:cNvPr id="232" name="Title 1"/>
          <p:cNvSpPr txBox="1">
            <a:spLocks noGrp="1"/>
          </p:cNvSpPr>
          <p:nvPr>
            <p:ph type="title"/>
          </p:nvPr>
        </p:nvSpPr>
        <p:spPr>
          <a:xfrm>
            <a:off x="1524001" y="394356"/>
            <a:ext cx="9144000" cy="1231043"/>
          </a:xfrm>
          <a:prstGeom prst="rect">
            <a:avLst/>
          </a:prstGeom>
        </p:spPr>
        <p:txBody>
          <a:bodyPr>
            <a:normAutofit/>
          </a:bodyPr>
          <a:lstStyle/>
          <a:p>
            <a:pPr algn="ctr"/>
            <a:r>
              <a:rPr sz="2400" b="1" dirty="0" err="1">
                <a:solidFill>
                  <a:srgbClr val="FF0000"/>
                </a:solidFill>
                <a:latin typeface="Arial" pitchFamily="34" charset="0"/>
                <a:cs typeface="Arial" pitchFamily="34" charset="0"/>
              </a:rPr>
              <a:t>pCR</a:t>
            </a:r>
            <a:r>
              <a:rPr sz="2400" b="1" dirty="0">
                <a:solidFill>
                  <a:srgbClr val="FF0000"/>
                </a:solidFill>
                <a:latin typeface="Arial" pitchFamily="34" charset="0"/>
                <a:cs typeface="Arial" pitchFamily="34" charset="0"/>
              </a:rPr>
              <a:t> and long-term survival in clinical trials of neoadjuvant treatment of early breast cancer</a:t>
            </a:r>
          </a:p>
        </p:txBody>
      </p:sp>
      <p:pic>
        <p:nvPicPr>
          <p:cNvPr id="233" name="Image 6" descr="Image 6"/>
          <p:cNvPicPr>
            <a:picLocks noChangeAspect="1"/>
          </p:cNvPicPr>
          <p:nvPr/>
        </p:nvPicPr>
        <p:blipFill>
          <a:blip r:embed="rId3" cstate="print">
            <a:extLst/>
          </a:blip>
          <a:srcRect t="67620" r="53688"/>
          <a:stretch>
            <a:fillRect/>
          </a:stretch>
        </p:blipFill>
        <p:spPr>
          <a:xfrm>
            <a:off x="7676988" y="2143198"/>
            <a:ext cx="2730466" cy="1537382"/>
          </a:xfrm>
          <a:prstGeom prst="rect">
            <a:avLst/>
          </a:prstGeom>
          <a:ln w="12700">
            <a:miter lim="400000"/>
          </a:ln>
        </p:spPr>
      </p:pic>
      <p:sp>
        <p:nvSpPr>
          <p:cNvPr id="234" name="Rectangle 3"/>
          <p:cNvSpPr txBox="1"/>
          <p:nvPr/>
        </p:nvSpPr>
        <p:spPr>
          <a:xfrm>
            <a:off x="1524004" y="1515332"/>
            <a:ext cx="9143999"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b="1">
                <a:solidFill>
                  <a:schemeClr val="accent2"/>
                </a:solidFill>
              </a:defRPr>
            </a:pPr>
            <a:r>
              <a:rPr sz="1400" dirty="0"/>
              <a:t>Relationship between </a:t>
            </a:r>
            <a:r>
              <a:rPr sz="1400" dirty="0" err="1"/>
              <a:t>pCR</a:t>
            </a:r>
            <a:r>
              <a:rPr sz="1400" dirty="0"/>
              <a:t> and EFS by breast cancer subtype</a:t>
            </a:r>
            <a:r>
              <a:rPr lang="it-IT" sz="1400" dirty="0"/>
              <a:t> </a:t>
            </a:r>
            <a:r>
              <a:rPr sz="1400" dirty="0" err="1"/>
              <a:t>CTNeoBC</a:t>
            </a:r>
            <a:r>
              <a:rPr sz="1400" dirty="0"/>
              <a:t> pooled analysis</a:t>
            </a:r>
          </a:p>
        </p:txBody>
      </p:sp>
    </p:spTree>
    <p:extLst>
      <p:ext uri="{BB962C8B-B14F-4D97-AF65-F5344CB8AC3E}">
        <p14:creationId xmlns:p14="http://schemas.microsoft.com/office/powerpoint/2010/main" val="1780841185"/>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b="1" dirty="0" err="1">
                <a:solidFill>
                  <a:srgbClr val="FF0000"/>
                </a:solidFill>
                <a:latin typeface="Arial" pitchFamily="34" charset="0"/>
                <a:cs typeface="Arial" pitchFamily="34" charset="0"/>
              </a:rPr>
              <a:t>Statements</a:t>
            </a:r>
            <a:endParaRPr lang="it-IT" sz="4000" b="1" dirty="0">
              <a:solidFill>
                <a:srgbClr val="FF0000"/>
              </a:solidFill>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376772"/>
            <a:ext cx="8229600" cy="4104456"/>
          </a:xfrm>
        </p:spPr>
        <p:txBody>
          <a:bodyPr>
            <a:noAutofit/>
          </a:bodyPr>
          <a:lstStyle/>
          <a:p>
            <a:pPr>
              <a:lnSpc>
                <a:spcPct val="170000"/>
              </a:lnSpc>
            </a:pPr>
            <a:r>
              <a:rPr lang="it-IT" sz="1800" b="1" dirty="0">
                <a:latin typeface="Arial" pitchFamily="34" charset="0"/>
                <a:cs typeface="Arial" pitchFamily="34" charset="0"/>
              </a:rPr>
              <a:t>Anche se non è necessario dimostrare l’efficacia negli studi di comparabilità di fase III per la registrazione dei farmaci </a:t>
            </a:r>
            <a:r>
              <a:rPr lang="it-IT" sz="1800" b="1" dirty="0" err="1">
                <a:latin typeface="Arial" pitchFamily="34" charset="0"/>
                <a:cs typeface="Arial" pitchFamily="34" charset="0"/>
              </a:rPr>
              <a:t>biosimilari</a:t>
            </a:r>
            <a:r>
              <a:rPr lang="it-IT" sz="1800" b="1" dirty="0">
                <a:latin typeface="Arial" pitchFamily="34" charset="0"/>
                <a:cs typeface="Arial" pitchFamily="34" charset="0"/>
              </a:rPr>
              <a:t> da parte di EMA, questi studi sono stati effettuati su spinta dei clinici e i risultati  sono uguali a quelli ottenuti coi farmaci “</a:t>
            </a:r>
            <a:r>
              <a:rPr lang="it-IT" sz="1800" b="1" dirty="0" err="1">
                <a:latin typeface="Arial" pitchFamily="34" charset="0"/>
                <a:cs typeface="Arial" pitchFamily="34" charset="0"/>
              </a:rPr>
              <a:t>originator</a:t>
            </a:r>
            <a:r>
              <a:rPr lang="it-IT" sz="1800" b="1" dirty="0">
                <a:latin typeface="Arial" pitchFamily="34" charset="0"/>
                <a:cs typeface="Arial" pitchFamily="34" charset="0"/>
              </a:rPr>
              <a:t>”</a:t>
            </a:r>
          </a:p>
          <a:p>
            <a:pPr>
              <a:lnSpc>
                <a:spcPct val="170000"/>
              </a:lnSpc>
            </a:pPr>
            <a:endParaRPr lang="it-IT" sz="1800" b="1" dirty="0">
              <a:latin typeface="Arial" pitchFamily="34" charset="0"/>
              <a:cs typeface="Arial" pitchFamily="34" charset="0"/>
            </a:endParaRPr>
          </a:p>
          <a:p>
            <a:pPr>
              <a:lnSpc>
                <a:spcPct val="170000"/>
              </a:lnSpc>
            </a:pPr>
            <a:r>
              <a:rPr lang="it-IT" sz="1800" b="1" dirty="0">
                <a:latin typeface="Arial" pitchFamily="34" charset="0"/>
                <a:cs typeface="Arial" pitchFamily="34" charset="0"/>
              </a:rPr>
              <a:t>Questi studi hanno ancora una volta dimostrato la attività, l’efficacia e la sicurezza  sia  per quanto riguarda la </a:t>
            </a:r>
            <a:r>
              <a:rPr lang="it-IT" sz="1800" b="1" dirty="0" err="1">
                <a:latin typeface="Arial" pitchFamily="34" charset="0"/>
                <a:cs typeface="Arial" pitchFamily="34" charset="0"/>
              </a:rPr>
              <a:t>cardiotossicità</a:t>
            </a:r>
            <a:r>
              <a:rPr lang="it-IT" sz="1800" b="1" dirty="0">
                <a:latin typeface="Arial" pitchFamily="34" charset="0"/>
                <a:cs typeface="Arial" pitchFamily="34" charset="0"/>
              </a:rPr>
              <a:t> che dal punto di vista della </a:t>
            </a:r>
            <a:r>
              <a:rPr lang="it-IT" sz="1800" b="1" dirty="0" err="1">
                <a:latin typeface="Arial" pitchFamily="34" charset="0"/>
                <a:cs typeface="Arial" pitchFamily="34" charset="0"/>
              </a:rPr>
              <a:t>immunogenicità</a:t>
            </a:r>
            <a:r>
              <a:rPr lang="it-IT" sz="1800" b="1" dirty="0">
                <a:latin typeface="Arial" pitchFamily="34" charset="0"/>
                <a:cs typeface="Arial" pitchFamily="34" charset="0"/>
              </a:rPr>
              <a:t>.</a:t>
            </a:r>
          </a:p>
        </p:txBody>
      </p:sp>
      <p:sp>
        <p:nvSpPr>
          <p:cNvPr id="4" name="Titolo 1"/>
          <p:cNvSpPr>
            <a:spLocks noGrp="1"/>
          </p:cNvSpPr>
          <p:nvPr>
            <p:ph type="title"/>
          </p:nvPr>
        </p:nvSpPr>
        <p:spPr/>
        <p:txBody>
          <a:bodyPr/>
          <a:lstStyle/>
          <a:p>
            <a:r>
              <a:rPr lang="it-IT" sz="4000" b="1" dirty="0">
                <a:solidFill>
                  <a:srgbClr val="FF0000"/>
                </a:solidFill>
                <a:latin typeface="Arial" pitchFamily="34" charset="0"/>
                <a:cs typeface="Arial" pitchFamily="34" charset="0"/>
              </a:rPr>
              <a:t>Statement</a:t>
            </a:r>
            <a:endParaRPr lang="it-IT" b="1" dirty="0">
              <a:solidFill>
                <a:srgbClr val="FF0000"/>
              </a:solidFill>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a:solidFill>
                  <a:srgbClr val="FF0000"/>
                </a:solidFill>
                <a:latin typeface="Arial" pitchFamily="34" charset="0"/>
                <a:cs typeface="Arial" pitchFamily="34" charset="0"/>
              </a:rPr>
              <a:t>Workshop 2</a:t>
            </a:r>
            <a:endParaRPr lang="it-IT" b="1" dirty="0">
              <a:solidFill>
                <a:srgbClr val="FF0000"/>
              </a:solidFill>
            </a:endParaRPr>
          </a:p>
        </p:txBody>
      </p:sp>
      <p:sp>
        <p:nvSpPr>
          <p:cNvPr id="3" name="Segnaposto contenuto 2"/>
          <p:cNvSpPr>
            <a:spLocks noGrp="1"/>
          </p:cNvSpPr>
          <p:nvPr>
            <p:ph idx="1"/>
          </p:nvPr>
        </p:nvSpPr>
        <p:spPr>
          <a:xfrm>
            <a:off x="1981200" y="2464296"/>
            <a:ext cx="8229600" cy="1468760"/>
          </a:xfrm>
        </p:spPr>
        <p:txBody>
          <a:bodyPr>
            <a:normAutofit/>
          </a:bodyPr>
          <a:lstStyle/>
          <a:p>
            <a:pPr algn="ctr">
              <a:buNone/>
            </a:pPr>
            <a:r>
              <a:rPr lang="it-IT" b="1" dirty="0">
                <a:latin typeface="Arial" pitchFamily="34" charset="0"/>
                <a:cs typeface="Arial" pitchFamily="34" charset="0"/>
              </a:rPr>
              <a:t>Raccomandazioni</a:t>
            </a:r>
            <a:r>
              <a:rPr lang="it-IT" sz="3600" b="1" dirty="0">
                <a:latin typeface="Arial" pitchFamily="34" charset="0"/>
                <a:cs typeface="Arial" pitchFamily="34" charset="0"/>
              </a:rPr>
              <a:t> dei </a:t>
            </a:r>
            <a:r>
              <a:rPr lang="it-IT" sz="3600" b="1" dirty="0" err="1">
                <a:latin typeface="Arial" pitchFamily="34" charset="0"/>
                <a:cs typeface="Arial" pitchFamily="34" charset="0"/>
              </a:rPr>
              <a:t>biosimilari</a:t>
            </a:r>
            <a:r>
              <a:rPr lang="it-IT" sz="3600" b="1" dirty="0">
                <a:latin typeface="Arial" pitchFamily="34" charset="0"/>
                <a:cs typeface="Arial" pitchFamily="34" charset="0"/>
              </a:rPr>
              <a:t>,</a:t>
            </a:r>
          </a:p>
          <a:p>
            <a:pPr algn="ctr">
              <a:buNone/>
            </a:pPr>
            <a:r>
              <a:rPr lang="it-IT" sz="3600" b="1" dirty="0">
                <a:latin typeface="Arial" pitchFamily="34" charset="0"/>
                <a:cs typeface="Arial" pitchFamily="34" charset="0"/>
              </a:rPr>
              <a:t>gestione del paziente e </a:t>
            </a:r>
            <a:r>
              <a:rPr lang="it-IT" sz="3600" b="1" dirty="0" err="1">
                <a:latin typeface="Arial" pitchFamily="34" charset="0"/>
                <a:cs typeface="Arial" pitchFamily="34" charset="0"/>
              </a:rPr>
              <a:t>governance</a:t>
            </a:r>
            <a:endParaRPr lang="it-IT" sz="3600" b="1"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a:solidFill>
                  <a:srgbClr val="FF0000"/>
                </a:solidFill>
                <a:latin typeface="Arial" pitchFamily="34" charset="0"/>
                <a:cs typeface="Arial" pitchFamily="34" charset="0"/>
              </a:rPr>
              <a:t>Workshop 2</a:t>
            </a:r>
            <a:endParaRPr lang="it-IT" b="1" dirty="0">
              <a:solidFill>
                <a:srgbClr val="FF0000"/>
              </a:solidFill>
            </a:endParaRPr>
          </a:p>
        </p:txBody>
      </p:sp>
      <p:sp>
        <p:nvSpPr>
          <p:cNvPr id="3" name="Segnaposto contenuto 2"/>
          <p:cNvSpPr>
            <a:spLocks noGrp="1"/>
          </p:cNvSpPr>
          <p:nvPr>
            <p:ph idx="1"/>
          </p:nvPr>
        </p:nvSpPr>
        <p:spPr>
          <a:xfrm>
            <a:off x="1981200" y="2464296"/>
            <a:ext cx="8229600" cy="1468760"/>
          </a:xfrm>
        </p:spPr>
        <p:txBody>
          <a:bodyPr>
            <a:normAutofit/>
          </a:bodyPr>
          <a:lstStyle/>
          <a:p>
            <a:pPr algn="ctr">
              <a:buNone/>
            </a:pPr>
            <a:r>
              <a:rPr lang="it-IT" b="1" dirty="0">
                <a:latin typeface="Arial" pitchFamily="34" charset="0"/>
                <a:cs typeface="Arial" pitchFamily="34" charset="0"/>
              </a:rPr>
              <a:t>Raccomandazioni</a:t>
            </a:r>
            <a:r>
              <a:rPr lang="it-IT" sz="3600" b="1" dirty="0">
                <a:latin typeface="Arial" pitchFamily="34" charset="0"/>
                <a:cs typeface="Arial" pitchFamily="34" charset="0"/>
              </a:rPr>
              <a:t> dei </a:t>
            </a:r>
            <a:r>
              <a:rPr lang="it-IT" sz="3600" b="1" dirty="0" err="1">
                <a:latin typeface="Arial" pitchFamily="34" charset="0"/>
                <a:cs typeface="Arial" pitchFamily="34" charset="0"/>
              </a:rPr>
              <a:t>biosimilari</a:t>
            </a:r>
            <a:r>
              <a:rPr lang="it-IT" sz="3600" b="1" dirty="0">
                <a:latin typeface="Arial" pitchFamily="34" charset="0"/>
                <a:cs typeface="Arial" pitchFamily="34" charset="0"/>
              </a:rPr>
              <a:t>,</a:t>
            </a:r>
          </a:p>
          <a:p>
            <a:pPr algn="ctr">
              <a:buNone/>
            </a:pPr>
            <a:r>
              <a:rPr lang="it-IT" sz="3600" b="1" dirty="0">
                <a:solidFill>
                  <a:schemeClr val="bg1">
                    <a:lumMod val="75000"/>
                  </a:schemeClr>
                </a:solidFill>
                <a:latin typeface="Arial" pitchFamily="34" charset="0"/>
                <a:cs typeface="Arial" pitchFamily="34" charset="0"/>
              </a:rPr>
              <a:t>gestione del paziente e </a:t>
            </a:r>
            <a:r>
              <a:rPr lang="it-IT" sz="3600" b="1" dirty="0" err="1">
                <a:solidFill>
                  <a:schemeClr val="bg1">
                    <a:lumMod val="75000"/>
                  </a:schemeClr>
                </a:solidFill>
                <a:latin typeface="Arial" pitchFamily="34" charset="0"/>
                <a:cs typeface="Arial" pitchFamily="34" charset="0"/>
              </a:rPr>
              <a:t>governance</a:t>
            </a:r>
            <a:endParaRPr lang="it-IT" sz="3600" b="1" dirty="0">
              <a:solidFill>
                <a:schemeClr val="bg1">
                  <a:lumMod val="75000"/>
                </a:schemeClr>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rgbClr val="FF0000"/>
                </a:solidFill>
                <a:latin typeface="Arial" pitchFamily="34" charset="0"/>
                <a:cs typeface="Arial" pitchFamily="34" charset="0"/>
              </a:rPr>
              <a:t>Workshop 1</a:t>
            </a:r>
          </a:p>
        </p:txBody>
      </p:sp>
      <p:sp>
        <p:nvSpPr>
          <p:cNvPr id="3" name="Segnaposto contenuto 2"/>
          <p:cNvSpPr>
            <a:spLocks noGrp="1"/>
          </p:cNvSpPr>
          <p:nvPr>
            <p:ph idx="1"/>
          </p:nvPr>
        </p:nvSpPr>
        <p:spPr>
          <a:xfrm>
            <a:off x="1981200" y="2464296"/>
            <a:ext cx="8229600" cy="2404864"/>
          </a:xfrm>
        </p:spPr>
        <p:txBody>
          <a:bodyPr>
            <a:normAutofit fontScale="85000" lnSpcReduction="20000"/>
          </a:bodyPr>
          <a:lstStyle/>
          <a:p>
            <a:pPr algn="ctr"/>
            <a:r>
              <a:rPr lang="it-IT" sz="3600" b="1" dirty="0"/>
              <a:t>Linee guida EMA</a:t>
            </a:r>
          </a:p>
          <a:p>
            <a:pPr algn="ctr"/>
            <a:r>
              <a:rPr lang="it-IT" sz="3600" b="1" dirty="0">
                <a:solidFill>
                  <a:schemeClr val="bg1">
                    <a:lumMod val="75000"/>
                  </a:schemeClr>
                </a:solidFill>
              </a:rPr>
              <a:t>Studi </a:t>
            </a:r>
            <a:r>
              <a:rPr lang="it-IT" sz="3600" b="1" dirty="0" err="1">
                <a:solidFill>
                  <a:schemeClr val="bg1">
                    <a:lumMod val="75000"/>
                  </a:schemeClr>
                </a:solidFill>
              </a:rPr>
              <a:t>Preclinici</a:t>
            </a:r>
            <a:endParaRPr lang="it-IT" sz="3600" b="1" dirty="0">
              <a:solidFill>
                <a:schemeClr val="bg1">
                  <a:lumMod val="75000"/>
                </a:schemeClr>
              </a:solidFill>
            </a:endParaRPr>
          </a:p>
          <a:p>
            <a:pPr algn="ctr"/>
            <a:r>
              <a:rPr lang="it-IT" sz="3600" b="1" dirty="0">
                <a:solidFill>
                  <a:schemeClr val="bg1">
                    <a:lumMod val="75000"/>
                  </a:schemeClr>
                </a:solidFill>
              </a:rPr>
              <a:t>Studi clinici farmacocinetica e farmacodinamica</a:t>
            </a:r>
          </a:p>
          <a:p>
            <a:pPr algn="ctr"/>
            <a:r>
              <a:rPr lang="it-IT" sz="3600" b="1" dirty="0">
                <a:solidFill>
                  <a:schemeClr val="bg1">
                    <a:lumMod val="75000"/>
                  </a:schemeClr>
                </a:solidFill>
              </a:rPr>
              <a:t>Studi clinici di non inferiorità</a:t>
            </a:r>
            <a:endParaRPr lang="it-IT" sz="2400" dirty="0">
              <a:solidFill>
                <a:schemeClr val="bg1">
                  <a:lumMod val="75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867150" y="2564909"/>
            <a:ext cx="4457700" cy="19907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4837" y="980728"/>
            <a:ext cx="3362325" cy="13525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351584" y="188640"/>
            <a:ext cx="2987824" cy="1201901"/>
          </a:xfrm>
          <a:prstGeom prst="rect">
            <a:avLst/>
          </a:prstGeom>
          <a:noFill/>
          <a:ln w="9525">
            <a:noFill/>
            <a:miter lim="800000"/>
            <a:headEnd/>
            <a:tailEnd/>
          </a:ln>
        </p:spPr>
      </p:pic>
      <p:pic>
        <p:nvPicPr>
          <p:cNvPr id="2" name="Picture 2"/>
          <p:cNvPicPr>
            <a:picLocks noGrp="1" noChangeAspect="1" noChangeArrowheads="1"/>
          </p:cNvPicPr>
          <p:nvPr>
            <p:ph idx="1"/>
          </p:nvPr>
        </p:nvPicPr>
        <p:blipFill>
          <a:blip r:embed="rId3" cstate="print"/>
          <a:srcRect/>
          <a:stretch>
            <a:fillRect/>
          </a:stretch>
        </p:blipFill>
        <p:spPr bwMode="auto">
          <a:xfrm>
            <a:off x="2639616" y="1484784"/>
            <a:ext cx="6265912" cy="432048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789048" y="404664"/>
            <a:ext cx="2987824" cy="1201901"/>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3" cstate="print"/>
          <a:srcRect/>
          <a:stretch>
            <a:fillRect/>
          </a:stretch>
        </p:blipFill>
        <p:spPr bwMode="auto">
          <a:xfrm>
            <a:off x="1774344" y="1484784"/>
            <a:ext cx="8634183" cy="403244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524002" y="2"/>
            <a:ext cx="2987824" cy="1201901"/>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3" cstate="print"/>
          <a:srcRect/>
          <a:stretch>
            <a:fillRect/>
          </a:stretch>
        </p:blipFill>
        <p:spPr bwMode="auto">
          <a:xfrm>
            <a:off x="1909506" y="2708921"/>
            <a:ext cx="8578983" cy="192102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775520" y="455515"/>
            <a:ext cx="2987824" cy="1201901"/>
          </a:xfrm>
          <a:prstGeom prst="rect">
            <a:avLst/>
          </a:prstGeom>
          <a:noFill/>
          <a:ln w="9525">
            <a:noFill/>
            <a:miter lim="800000"/>
            <a:headEnd/>
            <a:tailEnd/>
          </a:ln>
        </p:spPr>
      </p:pic>
      <p:pic>
        <p:nvPicPr>
          <p:cNvPr id="5122" name="Picture 2"/>
          <p:cNvPicPr>
            <a:picLocks noGrp="1" noChangeAspect="1" noChangeArrowheads="1"/>
          </p:cNvPicPr>
          <p:nvPr>
            <p:ph idx="1"/>
          </p:nvPr>
        </p:nvPicPr>
        <p:blipFill>
          <a:blip r:embed="rId3" cstate="print"/>
          <a:srcRect/>
          <a:stretch>
            <a:fillRect/>
          </a:stretch>
        </p:blipFill>
        <p:spPr bwMode="auto">
          <a:xfrm>
            <a:off x="3414149" y="1772816"/>
            <a:ext cx="4844375" cy="136815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684504" y="3284989"/>
            <a:ext cx="8948003" cy="244827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524002" y="134507"/>
            <a:ext cx="2987824" cy="1201901"/>
          </a:xfrm>
          <a:prstGeom prst="rect">
            <a:avLst/>
          </a:prstGeom>
          <a:noFill/>
          <a:ln w="9525">
            <a:noFill/>
            <a:miter lim="800000"/>
            <a:headEnd/>
            <a:tailEnd/>
          </a:ln>
        </p:spPr>
      </p:pic>
      <p:pic>
        <p:nvPicPr>
          <p:cNvPr id="6146" name="Picture 2"/>
          <p:cNvPicPr>
            <a:picLocks noGrp="1" noChangeAspect="1" noChangeArrowheads="1"/>
          </p:cNvPicPr>
          <p:nvPr>
            <p:ph idx="1"/>
          </p:nvPr>
        </p:nvPicPr>
        <p:blipFill>
          <a:blip r:embed="rId3" cstate="print"/>
          <a:srcRect/>
          <a:stretch>
            <a:fillRect/>
          </a:stretch>
        </p:blipFill>
        <p:spPr bwMode="auto">
          <a:xfrm>
            <a:off x="3719736" y="1505881"/>
            <a:ext cx="4437493" cy="1224136"/>
          </a:xfrm>
          <a:prstGeom prst="rect">
            <a:avLst/>
          </a:prstGeom>
          <a:noFill/>
          <a:ln w="9525">
            <a:noFill/>
            <a:miter lim="800000"/>
            <a:headEnd/>
            <a:tailEnd/>
          </a:ln>
        </p:spPr>
      </p:pic>
      <p:sp>
        <p:nvSpPr>
          <p:cNvPr id="9" name="Rettangolo 8"/>
          <p:cNvSpPr/>
          <p:nvPr/>
        </p:nvSpPr>
        <p:spPr>
          <a:xfrm>
            <a:off x="1919536" y="3068963"/>
            <a:ext cx="8424936" cy="2585323"/>
          </a:xfrm>
          <a:prstGeom prst="rect">
            <a:avLst/>
          </a:prstGeom>
        </p:spPr>
        <p:txBody>
          <a:bodyPr wrap="square">
            <a:spAutoFit/>
          </a:bodyPr>
          <a:lstStyle/>
          <a:p>
            <a:r>
              <a:rPr lang="it-IT" dirty="0"/>
              <a:t>I farmaci biologici rappresentano una risorsa terapeutica essenziale per il trattamento</a:t>
            </a:r>
          </a:p>
          <a:p>
            <a:r>
              <a:rPr lang="it-IT" dirty="0"/>
              <a:t>di una varietà di malattie gravi e debilitanti, per molte delle quali non erano in passato</a:t>
            </a:r>
          </a:p>
          <a:p>
            <a:r>
              <a:rPr lang="it-IT" dirty="0"/>
              <a:t>disponibili opzioni terapeutiche efficaci. Per motivi di sviluppo e produzione del farmaco, questi medicinali sono gravati da costi particolarmente onerosi per il SSN,</a:t>
            </a:r>
          </a:p>
          <a:p>
            <a:r>
              <a:rPr lang="it-IT" dirty="0"/>
              <a:t>per il quale la corretta allocazione delle risorse terapeutiche ed economiche rappresenta una sfida costante. In questo scenario i medicinali </a:t>
            </a:r>
            <a:r>
              <a:rPr lang="it-IT" dirty="0" err="1"/>
              <a:t>biosimilari</a:t>
            </a:r>
            <a:r>
              <a:rPr lang="it-IT" dirty="0"/>
              <a:t> possono svolgere un ruolo nodale offrendo l'opportunità di garantire l'accesso ai farmaci biologici per tutti i pazienti che ne necessitano e contribuendo, nel contempo, alla sostenibilità finanziaria dei sistemi sanitari.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065183" y="620688"/>
            <a:ext cx="2987824" cy="1201901"/>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5303912" y="868871"/>
            <a:ext cx="4685277" cy="1063749"/>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951905" y="1916832"/>
            <a:ext cx="8288189" cy="3672409"/>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74819" y="1313464"/>
            <a:ext cx="2987824" cy="1201901"/>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5231904" y="1484784"/>
            <a:ext cx="4685277" cy="1063749"/>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2351587" y="2852936"/>
            <a:ext cx="7886243" cy="1728192"/>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949085" y="1135171"/>
            <a:ext cx="2987824" cy="1201901"/>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5231904" y="1357140"/>
            <a:ext cx="4685277" cy="1063749"/>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1604339" y="2847974"/>
            <a:ext cx="9028167" cy="1517130"/>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1949085" y="4876006"/>
            <a:ext cx="8395388" cy="107327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847528" y="714727"/>
            <a:ext cx="2987824" cy="1201901"/>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5591944" y="852879"/>
            <a:ext cx="4685277" cy="1063749"/>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1731870" y="2060848"/>
            <a:ext cx="8840330" cy="338437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2711624" y="404664"/>
            <a:ext cx="6124672" cy="522081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156C09CC-8F46-4BE4-B296-AE2F6345EDD3}"/>
              </a:ext>
            </a:extLst>
          </p:cNvPr>
          <p:cNvGrpSpPr/>
          <p:nvPr/>
        </p:nvGrpSpPr>
        <p:grpSpPr>
          <a:xfrm>
            <a:off x="2175595" y="311073"/>
            <a:ext cx="7840817" cy="6232974"/>
            <a:chOff x="2175595" y="311073"/>
            <a:chExt cx="7840817" cy="6232974"/>
          </a:xfrm>
        </p:grpSpPr>
        <p:pic>
          <p:nvPicPr>
            <p:cNvPr id="1027" name="Picture 3"/>
            <p:cNvPicPr>
              <a:picLocks noChangeAspect="1" noChangeArrowheads="1"/>
            </p:cNvPicPr>
            <p:nvPr/>
          </p:nvPicPr>
          <p:blipFill>
            <a:blip r:embed="rId2" cstate="print"/>
            <a:srcRect/>
            <a:stretch>
              <a:fillRect/>
            </a:stretch>
          </p:blipFill>
          <p:spPr bwMode="auto">
            <a:xfrm>
              <a:off x="2175595" y="311073"/>
              <a:ext cx="7840817" cy="6232974"/>
            </a:xfrm>
            <a:prstGeom prst="rect">
              <a:avLst/>
            </a:prstGeom>
            <a:noFill/>
          </p:spPr>
        </p:pic>
        <p:sp>
          <p:nvSpPr>
            <p:cNvPr id="2" name="TextBox 1"/>
            <p:cNvSpPr txBox="1"/>
            <p:nvPr/>
          </p:nvSpPr>
          <p:spPr>
            <a:xfrm>
              <a:off x="3152980" y="553021"/>
              <a:ext cx="6184383" cy="456609"/>
            </a:xfrm>
            <a:prstGeom prst="rect">
              <a:avLst/>
            </a:prstGeom>
            <a:noFill/>
          </p:spPr>
          <p:txBody>
            <a:bodyPr wrap="none" lIns="0" tIns="0" rIns="0" bIns="40078" rtlCol="0">
              <a:spAutoFit/>
            </a:bodyPr>
            <a:lstStyle/>
            <a:p>
              <a:pPr>
                <a:lnSpc>
                  <a:spcPts val="3156"/>
                </a:lnSpc>
              </a:pPr>
              <a:r>
                <a:rPr lang="en-US" altLang="zh-CN" sz="3200" b="1" i="1" dirty="0">
                  <a:solidFill>
                    <a:srgbClr val="0070C0"/>
                  </a:solidFill>
                  <a:latin typeface="Calibri" pitchFamily="18" charset="0"/>
                  <a:cs typeface="Calibri" pitchFamily="18" charset="0"/>
                </a:rPr>
                <a:t>Una riflessione sui 2 mondi paralleli:</a:t>
              </a:r>
            </a:p>
          </p:txBody>
        </p:sp>
        <p:sp>
          <p:nvSpPr>
            <p:cNvPr id="3" name="TextBox 1"/>
            <p:cNvSpPr txBox="1"/>
            <p:nvPr/>
          </p:nvSpPr>
          <p:spPr>
            <a:xfrm>
              <a:off x="2371070" y="1520800"/>
              <a:ext cx="3591496" cy="4644505"/>
            </a:xfrm>
            <a:prstGeom prst="rect">
              <a:avLst/>
            </a:prstGeom>
            <a:noFill/>
          </p:spPr>
          <p:txBody>
            <a:bodyPr wrap="square" lIns="0" tIns="0" rIns="0" bIns="40078" rtlCol="0">
              <a:spAutoFit/>
            </a:bodyPr>
            <a:lstStyle/>
            <a:p>
              <a:pPr>
                <a:lnSpc>
                  <a:spcPts val="210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I </a:t>
              </a:r>
              <a:r>
                <a:rPr lang="en-US" altLang="zh-CN" sz="2100" b="1" i="1" dirty="0">
                  <a:solidFill>
                    <a:srgbClr val="0070C0"/>
                  </a:solidFill>
                  <a:latin typeface="Calibri" pitchFamily="18" charset="0"/>
                  <a:cs typeface="Calibri" pitchFamily="18" charset="0"/>
                </a:rPr>
                <a:t>farmaci  di marca </a:t>
              </a:r>
              <a:r>
                <a:rPr lang="en-US" altLang="zh-CN" sz="2100" i="1" dirty="0">
                  <a:solidFill>
                    <a:srgbClr val="000000"/>
                  </a:solidFill>
                  <a:latin typeface="Calibri" pitchFamily="18" charset="0"/>
                  <a:cs typeface="Calibri" pitchFamily="18" charset="0"/>
                </a:rPr>
                <a:t>spesso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sono registrati con studi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di NON inferiorità o vs P</a:t>
              </a:r>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210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Nella pratica clinica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b="1" i="1" dirty="0">
                  <a:solidFill>
                    <a:srgbClr val="0070C0"/>
                  </a:solidFill>
                  <a:latin typeface="Calibri" pitchFamily="18" charset="0"/>
                  <a:cs typeface="Calibri" pitchFamily="18" charset="0"/>
                </a:rPr>
                <a:t>si accettano  come  novità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farmaci  che hanno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dimostrato di essere non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migliori o difficilmente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collocabili rispetto allo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standard di cura, </a:t>
              </a:r>
            </a:p>
            <a:p>
              <a:pPr>
                <a:lnSpc>
                  <a:spcPts val="2454"/>
                </a:lnSpc>
                <a:tabLst>
                  <a:tab pos="322852" algn="l"/>
                  <a:tab pos="333985" algn="l"/>
                  <a:tab pos="411914" algn="l"/>
                  <a:tab pos="445313" algn="l"/>
                  <a:tab pos="456446" algn="l"/>
                  <a:tab pos="534375" algn="l"/>
                  <a:tab pos="679102" algn="l"/>
                  <a:tab pos="712500" algn="l"/>
                  <a:tab pos="834962" algn="l"/>
                </a:tabLst>
              </a:pPr>
              <a:r>
                <a:rPr lang="en-US" altLang="zh-CN" dirty="0"/>
                <a:t>					</a:t>
              </a:r>
              <a:r>
                <a:rPr lang="en-US" altLang="zh-CN" sz="2100" i="1" dirty="0">
                  <a:solidFill>
                    <a:srgbClr val="000000"/>
                  </a:solidFill>
                  <a:latin typeface="Calibri" pitchFamily="18" charset="0"/>
                  <a:cs typeface="Calibri" pitchFamily="18" charset="0"/>
                </a:rPr>
                <a:t>mediamente </a:t>
              </a:r>
              <a:r>
                <a:rPr lang="en-US" altLang="zh-CN" sz="2100" b="1" i="1" dirty="0">
                  <a:solidFill>
                    <a:srgbClr val="0070C0"/>
                  </a:solidFill>
                  <a:latin typeface="Calibri" pitchFamily="18" charset="0"/>
                  <a:cs typeface="Calibri" pitchFamily="18" charset="0"/>
                </a:rPr>
                <a:t>più costosi</a:t>
              </a:r>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2893"/>
                </a:lnSpc>
                <a:tabLst>
                  <a:tab pos="322852" algn="l"/>
                  <a:tab pos="333985" algn="l"/>
                  <a:tab pos="411914" algn="l"/>
                  <a:tab pos="445313" algn="l"/>
                  <a:tab pos="456446" algn="l"/>
                  <a:tab pos="534375" algn="l"/>
                  <a:tab pos="679102" algn="l"/>
                  <a:tab pos="712500" algn="l"/>
                  <a:tab pos="834962" algn="l"/>
                </a:tabLst>
              </a:pPr>
              <a:r>
                <a:rPr lang="en-US" altLang="zh-CN" sz="2500" b="1" i="1" dirty="0">
                  <a:solidFill>
                    <a:srgbClr val="0070C0"/>
                  </a:solidFill>
                  <a:latin typeface="Calibri" pitchFamily="18" charset="0"/>
                  <a:cs typeface="Calibri" pitchFamily="18" charset="0"/>
                </a:rPr>
                <a:t>Si  esaltano le  uguaglianze</a:t>
              </a:r>
            </a:p>
          </p:txBody>
        </p:sp>
        <p:sp>
          <p:nvSpPr>
            <p:cNvPr id="4" name="TextBox 1"/>
            <p:cNvSpPr txBox="1"/>
            <p:nvPr/>
          </p:nvSpPr>
          <p:spPr>
            <a:xfrm>
              <a:off x="6139442" y="1520800"/>
              <a:ext cx="3787446" cy="4657119"/>
            </a:xfrm>
            <a:prstGeom prst="rect">
              <a:avLst/>
            </a:prstGeom>
            <a:noFill/>
          </p:spPr>
          <p:txBody>
            <a:bodyPr wrap="none" lIns="0" tIns="0" rIns="0" bIns="40078" rtlCol="0">
              <a:spAutoFit/>
            </a:bodyPr>
            <a:lstStyle/>
            <a:p>
              <a:pPr>
                <a:lnSpc>
                  <a:spcPts val="210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sz="2100" i="1" dirty="0">
                  <a:solidFill>
                    <a:srgbClr val="000000"/>
                  </a:solidFill>
                  <a:latin typeface="Calibri" pitchFamily="18" charset="0"/>
                  <a:cs typeface="Calibri" pitchFamily="18" charset="0"/>
                </a:rPr>
                <a:t>I </a:t>
              </a:r>
              <a:r>
                <a:rPr lang="en-US" altLang="zh-CN" sz="2100" b="1" i="1" dirty="0">
                  <a:solidFill>
                    <a:srgbClr val="0070C0"/>
                  </a:solidFill>
                  <a:latin typeface="Calibri" pitchFamily="18" charset="0"/>
                  <a:cs typeface="Calibri" pitchFamily="18" charset="0"/>
                </a:rPr>
                <a:t>biosimilari</a:t>
              </a:r>
              <a:r>
                <a:rPr lang="en-US" altLang="zh-CN" sz="2100" dirty="0">
                  <a:latin typeface="Times New Roman" pitchFamily="18" charset="0"/>
                  <a:cs typeface="Times New Roman" pitchFamily="18" charset="0"/>
                </a:rPr>
                <a:t> </a:t>
              </a:r>
              <a:r>
                <a:rPr lang="en-US" altLang="zh-CN" sz="2100" i="1" dirty="0">
                  <a:solidFill>
                    <a:srgbClr val="000000"/>
                  </a:solidFill>
                  <a:latin typeface="Calibri" pitchFamily="18" charset="0"/>
                  <a:cs typeface="Calibri" pitchFamily="18" charset="0"/>
                </a:rPr>
                <a:t>sono registrati con un </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esercizio di comparabilità per  </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qualità, efficacia e sicurezza</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che deve dimostrare l’equivalenza </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rispetto all’originator</a:t>
              </a:r>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2542"/>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Nella pratica clinica </a:t>
              </a:r>
            </a:p>
            <a:p>
              <a:pPr>
                <a:lnSpc>
                  <a:spcPts val="2893"/>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500" b="1" i="1" dirty="0">
                  <a:solidFill>
                    <a:srgbClr val="0070C0"/>
                  </a:solidFill>
                  <a:latin typeface="Calibri" pitchFamily="18" charset="0"/>
                  <a:cs typeface="Calibri" pitchFamily="18" charset="0"/>
                </a:rPr>
                <a:t>non</a:t>
              </a:r>
              <a:r>
                <a:rPr lang="en-US" altLang="zh-CN" sz="2100" dirty="0">
                  <a:latin typeface="Times New Roman" pitchFamily="18" charset="0"/>
                  <a:cs typeface="Times New Roman" pitchFamily="18" charset="0"/>
                </a:rPr>
                <a:t> </a:t>
              </a:r>
              <a:r>
                <a:rPr lang="en-US" altLang="zh-CN" sz="2100" b="1" i="1" dirty="0">
                  <a:solidFill>
                    <a:srgbClr val="0070C0"/>
                  </a:solidFill>
                  <a:latin typeface="Calibri" pitchFamily="18" charset="0"/>
                  <a:cs typeface="Calibri" pitchFamily="18" charset="0"/>
                </a:rPr>
                <a:t>si accetta come simile</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un prodotto che può essere </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anche un po’ meglio </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dell’originator</a:t>
              </a:r>
            </a:p>
            <a:p>
              <a:pPr>
                <a:lnSpc>
                  <a:spcPts val="2454"/>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100" i="1" dirty="0">
                  <a:solidFill>
                    <a:srgbClr val="000000"/>
                  </a:solidFill>
                  <a:latin typeface="Calibri" pitchFamily="18" charset="0"/>
                  <a:cs typeface="Calibri" pitchFamily="18" charset="0"/>
                </a:rPr>
                <a:t>pur </a:t>
              </a:r>
              <a:r>
                <a:rPr lang="en-US" altLang="zh-CN" sz="2100" b="1" i="1" dirty="0">
                  <a:solidFill>
                    <a:srgbClr val="0070C0"/>
                  </a:solidFill>
                  <a:latin typeface="Calibri" pitchFamily="18" charset="0"/>
                  <a:cs typeface="Calibri" pitchFamily="18" charset="0"/>
                </a:rPr>
                <a:t>costando di meno</a:t>
              </a:r>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3068"/>
                </a:lnSpc>
                <a:tabLst>
                  <a:tab pos="22266" algn="l"/>
                  <a:tab pos="256055" algn="l"/>
                  <a:tab pos="311719" algn="l"/>
                  <a:tab pos="333985" algn="l"/>
                  <a:tab pos="367383" algn="l"/>
                  <a:tab pos="523243" algn="l"/>
                  <a:tab pos="656836" algn="l"/>
                  <a:tab pos="701368" algn="l"/>
                  <a:tab pos="745899" algn="l"/>
                  <a:tab pos="779297" algn="l"/>
                  <a:tab pos="1091016" algn="l"/>
                </a:tabLst>
              </a:pPr>
              <a:r>
                <a:rPr lang="en-US" altLang="zh-CN" dirty="0"/>
                <a:t>			</a:t>
              </a:r>
              <a:r>
                <a:rPr lang="en-US" altLang="zh-CN" sz="2500" b="1" i="1" dirty="0">
                  <a:solidFill>
                    <a:srgbClr val="0070C0"/>
                  </a:solidFill>
                  <a:latin typeface="Calibri" pitchFamily="18" charset="0"/>
                  <a:cs typeface="Calibri" pitchFamily="18" charset="0"/>
                </a:rPr>
                <a:t>Si esaltano le differenze</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3"/>
          <p:cNvSpPr/>
          <p:nvPr/>
        </p:nvSpPr>
        <p:spPr>
          <a:xfrm>
            <a:off x="2186572" y="328123"/>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3" name="Freeform 3"/>
          <p:cNvSpPr/>
          <p:nvPr/>
        </p:nvSpPr>
        <p:spPr>
          <a:xfrm>
            <a:off x="2186572" y="1105806"/>
            <a:ext cx="7819097" cy="760400"/>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5" name="Freeform 3"/>
          <p:cNvSpPr/>
          <p:nvPr/>
        </p:nvSpPr>
        <p:spPr>
          <a:xfrm>
            <a:off x="2186572" y="1882795"/>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6" name="Freeform 3"/>
          <p:cNvSpPr/>
          <p:nvPr/>
        </p:nvSpPr>
        <p:spPr>
          <a:xfrm>
            <a:off x="2186897" y="1882795"/>
            <a:ext cx="7818771" cy="760400"/>
          </a:xfrm>
          <a:custGeom>
            <a:avLst/>
            <a:gdLst>
              <a:gd name="connsiteX0" fmla="*/ 0 w 9143618"/>
              <a:gd name="connsiteY0" fmla="*/ 0 h 838200"/>
              <a:gd name="connsiteX1" fmla="*/ 9143618 w 9143618"/>
              <a:gd name="connsiteY1" fmla="*/ 0 h 838200"/>
              <a:gd name="connsiteX2" fmla="*/ 9143618 w 9143618"/>
              <a:gd name="connsiteY2" fmla="*/ 838200 h 838200"/>
              <a:gd name="connsiteX3" fmla="*/ 0 w 9143618"/>
              <a:gd name="connsiteY3" fmla="*/ 838200 h 838200"/>
              <a:gd name="connsiteX4" fmla="*/ 0 w 9143618"/>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618" h="838200">
                <a:moveTo>
                  <a:pt x="0" y="0"/>
                </a:moveTo>
                <a:lnTo>
                  <a:pt x="9143618" y="0"/>
                </a:lnTo>
                <a:lnTo>
                  <a:pt x="9143618"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7" name="Freeform 3"/>
          <p:cNvSpPr/>
          <p:nvPr/>
        </p:nvSpPr>
        <p:spPr>
          <a:xfrm>
            <a:off x="2186572" y="2660477"/>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8" name="Freeform 3"/>
          <p:cNvSpPr/>
          <p:nvPr/>
        </p:nvSpPr>
        <p:spPr>
          <a:xfrm>
            <a:off x="2186897" y="2660477"/>
            <a:ext cx="7818771" cy="760400"/>
          </a:xfrm>
          <a:custGeom>
            <a:avLst/>
            <a:gdLst>
              <a:gd name="connsiteX0" fmla="*/ 0 w 9143618"/>
              <a:gd name="connsiteY0" fmla="*/ 0 h 838200"/>
              <a:gd name="connsiteX1" fmla="*/ 9143618 w 9143618"/>
              <a:gd name="connsiteY1" fmla="*/ 0 h 838200"/>
              <a:gd name="connsiteX2" fmla="*/ 9143618 w 9143618"/>
              <a:gd name="connsiteY2" fmla="*/ 838200 h 838200"/>
              <a:gd name="connsiteX3" fmla="*/ 0 w 9143618"/>
              <a:gd name="connsiteY3" fmla="*/ 838200 h 838200"/>
              <a:gd name="connsiteX4" fmla="*/ 0 w 9143618"/>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618" h="838200">
                <a:moveTo>
                  <a:pt x="0" y="0"/>
                </a:moveTo>
                <a:lnTo>
                  <a:pt x="9143618" y="0"/>
                </a:lnTo>
                <a:lnTo>
                  <a:pt x="9143618"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9" name="Freeform 3"/>
          <p:cNvSpPr/>
          <p:nvPr/>
        </p:nvSpPr>
        <p:spPr>
          <a:xfrm>
            <a:off x="2186572" y="3438159"/>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10" name="Freeform 3"/>
          <p:cNvSpPr/>
          <p:nvPr/>
        </p:nvSpPr>
        <p:spPr>
          <a:xfrm>
            <a:off x="2186897" y="3438159"/>
            <a:ext cx="7818771" cy="760400"/>
          </a:xfrm>
          <a:custGeom>
            <a:avLst/>
            <a:gdLst>
              <a:gd name="connsiteX0" fmla="*/ 0 w 9143618"/>
              <a:gd name="connsiteY0" fmla="*/ 0 h 838200"/>
              <a:gd name="connsiteX1" fmla="*/ 9143618 w 9143618"/>
              <a:gd name="connsiteY1" fmla="*/ 0 h 838200"/>
              <a:gd name="connsiteX2" fmla="*/ 9143618 w 9143618"/>
              <a:gd name="connsiteY2" fmla="*/ 838200 h 838200"/>
              <a:gd name="connsiteX3" fmla="*/ 0 w 9143618"/>
              <a:gd name="connsiteY3" fmla="*/ 838200 h 838200"/>
              <a:gd name="connsiteX4" fmla="*/ 0 w 9143618"/>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618" h="838200">
                <a:moveTo>
                  <a:pt x="0" y="0"/>
                </a:moveTo>
                <a:lnTo>
                  <a:pt x="9143618" y="0"/>
                </a:lnTo>
                <a:lnTo>
                  <a:pt x="9143618"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11" name="Freeform 3"/>
          <p:cNvSpPr/>
          <p:nvPr/>
        </p:nvSpPr>
        <p:spPr>
          <a:xfrm>
            <a:off x="2186572" y="4215841"/>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12" name="Freeform 3"/>
          <p:cNvSpPr/>
          <p:nvPr/>
        </p:nvSpPr>
        <p:spPr>
          <a:xfrm>
            <a:off x="2186897" y="4215841"/>
            <a:ext cx="7818771" cy="760400"/>
          </a:xfrm>
          <a:custGeom>
            <a:avLst/>
            <a:gdLst>
              <a:gd name="connsiteX0" fmla="*/ 0 w 9143618"/>
              <a:gd name="connsiteY0" fmla="*/ 0 h 838200"/>
              <a:gd name="connsiteX1" fmla="*/ 9143618 w 9143618"/>
              <a:gd name="connsiteY1" fmla="*/ 0 h 838200"/>
              <a:gd name="connsiteX2" fmla="*/ 9143618 w 9143618"/>
              <a:gd name="connsiteY2" fmla="*/ 838200 h 838200"/>
              <a:gd name="connsiteX3" fmla="*/ 0 w 9143618"/>
              <a:gd name="connsiteY3" fmla="*/ 838200 h 838200"/>
              <a:gd name="connsiteX4" fmla="*/ 0 w 9143618"/>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618" h="838200">
                <a:moveTo>
                  <a:pt x="0" y="0"/>
                </a:moveTo>
                <a:lnTo>
                  <a:pt x="9143618" y="0"/>
                </a:lnTo>
                <a:lnTo>
                  <a:pt x="9143618"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13" name="Freeform 3"/>
          <p:cNvSpPr/>
          <p:nvPr/>
        </p:nvSpPr>
        <p:spPr>
          <a:xfrm>
            <a:off x="2186572" y="4993523"/>
            <a:ext cx="7819097" cy="760400"/>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sp>
        <p:nvSpPr>
          <p:cNvPr id="14" name="Freeform 3"/>
          <p:cNvSpPr/>
          <p:nvPr/>
        </p:nvSpPr>
        <p:spPr>
          <a:xfrm>
            <a:off x="2186572" y="5771204"/>
            <a:ext cx="7819097" cy="760400"/>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175595" y="299551"/>
            <a:ext cx="7840817" cy="6244496"/>
          </a:xfrm>
          <a:prstGeom prst="rect">
            <a:avLst/>
          </a:prstGeom>
          <a:noFill/>
        </p:spPr>
      </p:pic>
      <p:sp>
        <p:nvSpPr>
          <p:cNvPr id="2" name="TextBox 1"/>
          <p:cNvSpPr txBox="1"/>
          <p:nvPr/>
        </p:nvSpPr>
        <p:spPr>
          <a:xfrm>
            <a:off x="4065207" y="1025388"/>
            <a:ext cx="4136902" cy="463662"/>
          </a:xfrm>
          <a:prstGeom prst="rect">
            <a:avLst/>
          </a:prstGeom>
          <a:noFill/>
        </p:spPr>
        <p:txBody>
          <a:bodyPr wrap="square" lIns="0" tIns="0" rIns="0" bIns="40078" rtlCol="0">
            <a:spAutoFit/>
          </a:bodyPr>
          <a:lstStyle/>
          <a:p>
            <a:pPr>
              <a:lnSpc>
                <a:spcPts val="3331"/>
              </a:lnSpc>
            </a:pPr>
            <a:r>
              <a:rPr lang="en-US" altLang="zh-CN" sz="2800" dirty="0">
                <a:solidFill>
                  <a:srgbClr val="1A386D"/>
                </a:solidFill>
                <a:latin typeface="Tahoma" pitchFamily="18" charset="0"/>
                <a:cs typeface="Tahoma" pitchFamily="18" charset="0"/>
              </a:rPr>
              <a:t>Opportunità</a:t>
            </a:r>
            <a:r>
              <a:rPr lang="en-US" altLang="zh-CN" sz="2800" dirty="0">
                <a:latin typeface="Times New Roman" pitchFamily="18" charset="0"/>
                <a:cs typeface="Times New Roman" pitchFamily="18" charset="0"/>
              </a:rPr>
              <a:t> </a:t>
            </a:r>
            <a:r>
              <a:rPr lang="en-US" altLang="zh-CN" sz="2800" dirty="0">
                <a:solidFill>
                  <a:srgbClr val="1A386D"/>
                </a:solidFill>
                <a:latin typeface="Tahoma" pitchFamily="18" charset="0"/>
                <a:cs typeface="Tahoma" pitchFamily="18" charset="0"/>
              </a:rPr>
              <a:t>dei</a:t>
            </a:r>
            <a:r>
              <a:rPr lang="en-US" altLang="zh-CN" sz="2800" dirty="0">
                <a:latin typeface="Times New Roman" pitchFamily="18" charset="0"/>
                <a:cs typeface="Times New Roman" pitchFamily="18" charset="0"/>
              </a:rPr>
              <a:t> </a:t>
            </a:r>
            <a:r>
              <a:rPr lang="en-US" altLang="zh-CN" sz="2800" dirty="0">
                <a:solidFill>
                  <a:srgbClr val="1A386D"/>
                </a:solidFill>
                <a:latin typeface="Tahoma" pitchFamily="18" charset="0"/>
                <a:cs typeface="Tahoma" pitchFamily="18" charset="0"/>
              </a:rPr>
              <a:t>Biosimilari</a:t>
            </a:r>
          </a:p>
        </p:txBody>
      </p:sp>
      <p:sp>
        <p:nvSpPr>
          <p:cNvPr id="15" name="TextBox 1"/>
          <p:cNvSpPr txBox="1"/>
          <p:nvPr/>
        </p:nvSpPr>
        <p:spPr>
          <a:xfrm>
            <a:off x="2414508" y="1612974"/>
            <a:ext cx="7614136" cy="822735"/>
          </a:xfrm>
          <a:prstGeom prst="rect">
            <a:avLst/>
          </a:prstGeom>
          <a:noFill/>
        </p:spPr>
        <p:txBody>
          <a:bodyPr wrap="square" lIns="0" tIns="0" rIns="0" bIns="40078" rtlCol="0">
            <a:spAutoFit/>
          </a:bodyPr>
          <a:lstStyle/>
          <a:p>
            <a:pPr>
              <a:lnSpc>
                <a:spcPts val="2104"/>
              </a:lnSpc>
              <a:tabLst>
                <a:tab pos="155859" algn="l"/>
              </a:tabLst>
            </a:pPr>
            <a:r>
              <a:rPr lang="en-US" altLang="zh-CN" dirty="0">
                <a:solidFill>
                  <a:srgbClr val="1A386D"/>
                </a:solidFill>
                <a:latin typeface="Wingdings" pitchFamily="18" charset="0"/>
                <a:cs typeface="Wingdings" pitchFamily="18" charset="0"/>
              </a:rPr>
              <a:t></a:t>
            </a:r>
            <a:r>
              <a:rPr lang="en-US" altLang="zh-CN" dirty="0">
                <a:solidFill>
                  <a:srgbClr val="1A386D"/>
                </a:solidFill>
                <a:latin typeface="Tahoma" pitchFamily="18" charset="0"/>
                <a:cs typeface="Tahoma" pitchFamily="18" charset="0"/>
              </a:rPr>
              <a:t>L</a:t>
            </a:r>
            <a:r>
              <a:rPr lang="en-US" altLang="zh-CN" dirty="0">
                <a:solidFill>
                  <a:srgbClr val="1A386D"/>
                </a:solidFill>
                <a:latin typeface="MS PGothic" pitchFamily="18" charset="0"/>
                <a:cs typeface="MS PGothic" pitchFamily="18" charset="0"/>
              </a:rPr>
              <a:t>’</a:t>
            </a:r>
            <a:r>
              <a:rPr lang="en-US" altLang="zh-CN" dirty="0">
                <a:solidFill>
                  <a:srgbClr val="1A386D"/>
                </a:solidFill>
                <a:latin typeface="Tahoma" pitchFamily="18" charset="0"/>
                <a:cs typeface="Tahoma" pitchFamily="18" charset="0"/>
              </a:rPr>
              <a:t>introduzione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biosimilari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nei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sistemi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sanitari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favorisce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maggiore</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accesso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alla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cura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pazienti,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offrendo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un'occasione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unica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per</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gestire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costi</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crescenti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delle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terapie,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quelle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biologiche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particolare.</a:t>
            </a:r>
          </a:p>
        </p:txBody>
      </p:sp>
      <p:sp>
        <p:nvSpPr>
          <p:cNvPr id="16" name="TextBox 1"/>
          <p:cNvSpPr txBox="1"/>
          <p:nvPr/>
        </p:nvSpPr>
        <p:spPr>
          <a:xfrm>
            <a:off x="2414511" y="2500107"/>
            <a:ext cx="8045921" cy="822735"/>
          </a:xfrm>
          <a:prstGeom prst="rect">
            <a:avLst/>
          </a:prstGeom>
          <a:noFill/>
        </p:spPr>
        <p:txBody>
          <a:bodyPr wrap="square" lIns="0" tIns="0" rIns="0" bIns="40078" rtlCol="0">
            <a:spAutoFit/>
          </a:bodyPr>
          <a:lstStyle/>
          <a:p>
            <a:pPr>
              <a:lnSpc>
                <a:spcPts val="2104"/>
              </a:lnSpc>
              <a:tabLst>
                <a:tab pos="155859" algn="l"/>
              </a:tabLst>
            </a:pPr>
            <a:r>
              <a:rPr lang="en-US" altLang="zh-CN" dirty="0">
                <a:solidFill>
                  <a:srgbClr val="1A386D"/>
                </a:solidFill>
                <a:latin typeface="Wingdings" pitchFamily="18" charset="0"/>
                <a:cs typeface="Wingdings" pitchFamily="18" charset="0"/>
              </a:rPr>
              <a:t></a:t>
            </a:r>
            <a:r>
              <a:rPr lang="en-US" altLang="zh-CN" dirty="0">
                <a:solidFill>
                  <a:srgbClr val="1A386D"/>
                </a:solidFill>
                <a:latin typeface="Tahoma" pitchFamily="18" charset="0"/>
                <a:cs typeface="Tahoma" pitchFamily="18" charset="0"/>
              </a:rPr>
              <a:t>Il</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ruolo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biosimilari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non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è</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paragonabile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quello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generici,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anche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in</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termini</a:t>
            </a:r>
            <a:r>
              <a:rPr lang="en-US" altLang="zh-CN" dirty="0">
                <a:latin typeface="Times New Roman" pitchFamily="18" charset="0"/>
                <a:cs typeface="Times New Roman" pitchFamily="18" charset="0"/>
              </a:rPr>
              <a:t>  </a:t>
            </a:r>
            <a:r>
              <a:rPr lang="en-US" altLang="zh-CN" dirty="0" err="1">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err="1">
                <a:solidFill>
                  <a:srgbClr val="1A386D"/>
                </a:solidFill>
                <a:latin typeface="Tahoma" pitchFamily="18" charset="0"/>
                <a:cs typeface="Tahoma" pitchFamily="18" charset="0"/>
              </a:rPr>
              <a:t>risparmi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generabili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(20%-30%</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del</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biosimilare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vs</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40-70%</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dei</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generici).</a:t>
            </a:r>
          </a:p>
        </p:txBody>
      </p:sp>
      <p:sp>
        <p:nvSpPr>
          <p:cNvPr id="17" name="TextBox 1"/>
          <p:cNvSpPr txBox="1"/>
          <p:nvPr/>
        </p:nvSpPr>
        <p:spPr>
          <a:xfrm>
            <a:off x="2414508" y="3387241"/>
            <a:ext cx="7899214" cy="822735"/>
          </a:xfrm>
          <a:prstGeom prst="rect">
            <a:avLst/>
          </a:prstGeom>
          <a:noFill/>
        </p:spPr>
        <p:txBody>
          <a:bodyPr wrap="square" lIns="0" tIns="0" rIns="0" bIns="40078" rtlCol="0">
            <a:spAutoFit/>
          </a:bodyPr>
          <a:lstStyle/>
          <a:p>
            <a:pPr>
              <a:lnSpc>
                <a:spcPts val="2104"/>
              </a:lnSpc>
              <a:tabLst>
                <a:tab pos="155859" algn="l"/>
              </a:tabLst>
            </a:pPr>
            <a:r>
              <a:rPr lang="en-US" altLang="zh-CN" dirty="0">
                <a:solidFill>
                  <a:srgbClr val="1A386D"/>
                </a:solidFill>
                <a:latin typeface="Wingdings" pitchFamily="18" charset="0"/>
                <a:cs typeface="Wingdings" pitchFamily="18" charset="0"/>
              </a:rPr>
              <a:t></a:t>
            </a:r>
            <a:r>
              <a:rPr lang="en-US" altLang="zh-CN" dirty="0">
                <a:solidFill>
                  <a:srgbClr val="1A386D"/>
                </a:solidFill>
                <a:latin typeface="Tahoma" pitchFamily="18" charset="0"/>
                <a:cs typeface="Tahoma" pitchFamily="18" charset="0"/>
              </a:rPr>
              <a:t>Tali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differenze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sono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imputabili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costi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elevati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produzione,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sostituzione</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automatica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non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ammessa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ritardi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entrata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commercio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derivanti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da</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attività</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legale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tutela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della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proprietà</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intellettuale.</a:t>
            </a:r>
          </a:p>
        </p:txBody>
      </p:sp>
      <p:sp>
        <p:nvSpPr>
          <p:cNvPr id="18" name="TextBox 1"/>
          <p:cNvSpPr txBox="1"/>
          <p:nvPr/>
        </p:nvSpPr>
        <p:spPr>
          <a:xfrm>
            <a:off x="2414508" y="4285890"/>
            <a:ext cx="7864012" cy="1361344"/>
          </a:xfrm>
          <a:prstGeom prst="rect">
            <a:avLst/>
          </a:prstGeom>
          <a:noFill/>
        </p:spPr>
        <p:txBody>
          <a:bodyPr wrap="square" lIns="0" tIns="0" rIns="0" bIns="40078" rtlCol="0">
            <a:spAutoFit/>
          </a:bodyPr>
          <a:lstStyle/>
          <a:p>
            <a:pPr>
              <a:lnSpc>
                <a:spcPts val="2104"/>
              </a:lnSpc>
              <a:tabLst>
                <a:tab pos="155859" algn="l"/>
              </a:tabLst>
            </a:pPr>
            <a:r>
              <a:rPr lang="en-US" altLang="zh-CN" dirty="0">
                <a:solidFill>
                  <a:srgbClr val="1A386D"/>
                </a:solidFill>
                <a:latin typeface="Wingdings" pitchFamily="18" charset="0"/>
                <a:cs typeface="Wingdings" pitchFamily="18" charset="0"/>
              </a:rPr>
              <a:t></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Lo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sviluppo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concorrenza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del</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mercato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derivante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dall</a:t>
            </a:r>
            <a:r>
              <a:rPr lang="en-US" altLang="zh-CN" dirty="0">
                <a:solidFill>
                  <a:srgbClr val="1A386D"/>
                </a:solidFill>
                <a:latin typeface="MS PGothic" pitchFamily="18" charset="0"/>
                <a:cs typeface="MS PGothic" pitchFamily="18" charset="0"/>
              </a:rPr>
              <a:t>’</a:t>
            </a:r>
            <a:r>
              <a:rPr lang="en-US" altLang="zh-CN" dirty="0">
                <a:solidFill>
                  <a:srgbClr val="1A386D"/>
                </a:solidFill>
                <a:latin typeface="Tahoma" pitchFamily="18" charset="0"/>
                <a:cs typeface="Tahoma" pitchFamily="18" charset="0"/>
              </a:rPr>
              <a:t>introduzione</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anche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piccolo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numero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biosimilari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ad</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alto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impatto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spesa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a:t>
            </a:r>
          </a:p>
          <a:p>
            <a:pPr>
              <a:lnSpc>
                <a:spcPts val="2016"/>
              </a:lnSpc>
              <a:tabLst>
                <a:tab pos="155859" algn="l"/>
              </a:tabLst>
            </a:pPr>
            <a:r>
              <a:rPr lang="en-US" altLang="zh-CN" dirty="0"/>
              <a:t>	</a:t>
            </a:r>
            <a:r>
              <a:rPr lang="en-US" altLang="zh-CN" dirty="0">
                <a:solidFill>
                  <a:srgbClr val="1A386D"/>
                </a:solidFill>
                <a:latin typeface="Tahoma" pitchFamily="18" charset="0"/>
                <a:cs typeface="Tahoma" pitchFamily="18" charset="0"/>
              </a:rPr>
              <a:t>consumo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garantirà</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riduzione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dei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costi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sanitari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ed</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un</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risparmio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p>
          <a:p>
            <a:pPr>
              <a:lnSpc>
                <a:spcPts val="2104"/>
              </a:lnSpc>
              <a:tabLst>
                <a:tab pos="155859" algn="l"/>
              </a:tabLst>
            </a:pPr>
            <a:r>
              <a:rPr lang="en-US" altLang="zh-CN" dirty="0"/>
              <a:t>	</a:t>
            </a:r>
            <a:r>
              <a:rPr lang="en-US" altLang="zh-CN" dirty="0">
                <a:solidFill>
                  <a:srgbClr val="1A386D"/>
                </a:solidFill>
                <a:latin typeface="Tahoma" pitchFamily="18" charset="0"/>
                <a:cs typeface="Tahoma" pitchFamily="18" charset="0"/>
              </a:rPr>
              <a:t>diversi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milioni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€/anno,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ampliando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il</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numero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pazienti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trattabili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parità</a:t>
            </a:r>
          </a:p>
          <a:p>
            <a:pPr>
              <a:lnSpc>
                <a:spcPts val="2104"/>
              </a:lnSpc>
              <a:tabLst>
                <a:tab pos="155859" algn="l"/>
              </a:tabLst>
            </a:pPr>
            <a:r>
              <a:rPr lang="en-US" altLang="zh-CN" dirty="0"/>
              <a:t>	</a:t>
            </a:r>
            <a:r>
              <a:rPr lang="en-US" altLang="zh-CN" dirty="0">
                <a:solidFill>
                  <a:srgbClr val="1A386D"/>
                </a:solidFill>
                <a:latin typeface="Tahoma" pitchFamily="18" charset="0"/>
                <a:cs typeface="Tahoma" pitchFamily="18" charset="0"/>
              </a:rPr>
              <a:t>di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budget</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finanziare</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altri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trattamenti</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stimolando</a:t>
            </a:r>
            <a:r>
              <a:rPr lang="en-US" altLang="zh-CN" dirty="0">
                <a:latin typeface="Times New Roman" pitchFamily="18" charset="0"/>
                <a:cs typeface="Times New Roman" pitchFamily="18" charset="0"/>
              </a:rPr>
              <a:t> </a:t>
            </a:r>
            <a:r>
              <a:rPr lang="en-US" altLang="zh-CN" dirty="0">
                <a:solidFill>
                  <a:srgbClr val="1A386D"/>
                </a:solidFill>
                <a:latin typeface="Tahoma" pitchFamily="18" charset="0"/>
                <a:cs typeface="Tahoma" pitchFamily="18" charset="0"/>
              </a:rPr>
              <a:t>l</a:t>
            </a:r>
            <a:r>
              <a:rPr lang="en-US" altLang="zh-CN" dirty="0">
                <a:solidFill>
                  <a:srgbClr val="1A386D"/>
                </a:solidFill>
                <a:latin typeface="MS PGothic" pitchFamily="18" charset="0"/>
                <a:cs typeface="MS PGothic" pitchFamily="18" charset="0"/>
              </a:rPr>
              <a:t>’</a:t>
            </a:r>
            <a:r>
              <a:rPr lang="en-US" altLang="zh-CN" dirty="0">
                <a:solidFill>
                  <a:srgbClr val="1A386D"/>
                </a:solidFill>
                <a:latin typeface="Tahoma" pitchFamily="18" charset="0"/>
                <a:cs typeface="Tahoma" pitchFamily="18" charset="0"/>
              </a:rPr>
              <a:t>innovazione.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54011"/>
            <a:ext cx="4185008" cy="5391213"/>
          </a:xfrm>
          <a:prstGeom prst="rect">
            <a:avLst/>
          </a:prstGeom>
          <a:noFill/>
          <a:ln w="9525">
            <a:noFill/>
            <a:miter lim="800000"/>
            <a:headEnd/>
            <a:tailEnd/>
          </a:ln>
        </p:spPr>
      </p:pic>
      <p:sp>
        <p:nvSpPr>
          <p:cNvPr id="4" name="CasellaDiTesto 3"/>
          <p:cNvSpPr txBox="1"/>
          <p:nvPr/>
        </p:nvSpPr>
        <p:spPr>
          <a:xfrm>
            <a:off x="5045462" y="2204864"/>
            <a:ext cx="2160240"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DEFINIZIONE</a:t>
            </a:r>
          </a:p>
        </p:txBody>
      </p:sp>
      <p:sp>
        <p:nvSpPr>
          <p:cNvPr id="5" name="Rettangolo 4"/>
          <p:cNvSpPr/>
          <p:nvPr/>
        </p:nvSpPr>
        <p:spPr>
          <a:xfrm>
            <a:off x="5045462" y="2748657"/>
            <a:ext cx="5364088" cy="1754326"/>
          </a:xfrm>
          <a:prstGeom prst="rect">
            <a:avLst/>
          </a:prstGeom>
        </p:spPr>
        <p:txBody>
          <a:bodyPr wrap="square">
            <a:spAutoFit/>
          </a:bodyPr>
          <a:lstStyle/>
          <a:p>
            <a:r>
              <a:rPr lang="it-IT" dirty="0">
                <a:latin typeface="Arial" pitchFamily="34" charset="0"/>
                <a:cs typeface="Arial" pitchFamily="34" charset="0"/>
              </a:rPr>
              <a:t>I farmaci </a:t>
            </a:r>
            <a:r>
              <a:rPr lang="it-IT" dirty="0" err="1">
                <a:latin typeface="Arial" pitchFamily="34" charset="0"/>
                <a:cs typeface="Arial" pitchFamily="34" charset="0"/>
              </a:rPr>
              <a:t>biosimilari</a:t>
            </a:r>
            <a:r>
              <a:rPr lang="it-IT" dirty="0">
                <a:latin typeface="Arial" pitchFamily="34" charset="0"/>
                <a:cs typeface="Arial" pitchFamily="34" charset="0"/>
              </a:rPr>
              <a:t>, ottenuti mediante processi produttivi differenti rispetto ai medicinali di riferimento, non devono risultare “identici”, ma essenzialmente simili al farmaco originatore di riferimento in termini di qualità, efficacia e sicurezza.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0"/>
            <a:ext cx="3907204" cy="5033340"/>
          </a:xfrm>
          <a:prstGeom prst="rect">
            <a:avLst/>
          </a:prstGeom>
          <a:noFill/>
          <a:ln w="9525">
            <a:noFill/>
            <a:miter lim="800000"/>
            <a:headEnd/>
            <a:tailEnd/>
          </a:ln>
        </p:spPr>
      </p:pic>
      <p:sp>
        <p:nvSpPr>
          <p:cNvPr id="4" name="CasellaDiTesto 3"/>
          <p:cNvSpPr txBox="1"/>
          <p:nvPr/>
        </p:nvSpPr>
        <p:spPr>
          <a:xfrm>
            <a:off x="5303912" y="2064145"/>
            <a:ext cx="2880320"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COMPARABILITA’</a:t>
            </a:r>
          </a:p>
        </p:txBody>
      </p:sp>
      <p:sp>
        <p:nvSpPr>
          <p:cNvPr id="6" name="Rettangolo 5"/>
          <p:cNvSpPr/>
          <p:nvPr/>
        </p:nvSpPr>
        <p:spPr>
          <a:xfrm>
            <a:off x="5231904" y="2564904"/>
            <a:ext cx="5598368" cy="2031325"/>
          </a:xfrm>
          <a:prstGeom prst="rect">
            <a:avLst/>
          </a:prstGeom>
        </p:spPr>
        <p:txBody>
          <a:bodyPr wrap="square">
            <a:spAutoFit/>
          </a:bodyPr>
          <a:lstStyle/>
          <a:p>
            <a:r>
              <a:rPr lang="it-IT" dirty="0">
                <a:latin typeface="Arial" pitchFamily="34" charset="0"/>
                <a:cs typeface="Arial" pitchFamily="34" charset="0"/>
              </a:rPr>
              <a:t>In considerazione del fatto che il processo di valutazione della </a:t>
            </a:r>
            <a:r>
              <a:rPr lang="it-IT" dirty="0" err="1">
                <a:latin typeface="Arial" pitchFamily="34" charset="0"/>
                <a:cs typeface="Arial" pitchFamily="34" charset="0"/>
              </a:rPr>
              <a:t>biosimilarità</a:t>
            </a:r>
            <a:r>
              <a:rPr lang="it-IT" dirty="0">
                <a:latin typeface="Arial" pitchFamily="34" charset="0"/>
                <a:cs typeface="Arial" pitchFamily="34" charset="0"/>
              </a:rPr>
              <a:t> è condotto da EMA e dalle Autorità </a:t>
            </a:r>
            <a:r>
              <a:rPr lang="it-IT" dirty="0" err="1">
                <a:latin typeface="Arial" pitchFamily="34" charset="0"/>
                <a:cs typeface="Arial" pitchFamily="34" charset="0"/>
              </a:rPr>
              <a:t>regolatorie</a:t>
            </a:r>
            <a:r>
              <a:rPr lang="it-IT" dirty="0">
                <a:latin typeface="Arial" pitchFamily="34" charset="0"/>
                <a:cs typeface="Arial" pitchFamily="34" charset="0"/>
              </a:rPr>
              <a:t> nazionali, al massimo livello di conoscenze scientifiche e sulla base di tutte le evidenze disponibili, non sono necessarie ulteriori valutazioni comparative effettuate a livello regionale o locale”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20163"/>
            <a:ext cx="4242588" cy="5465388"/>
          </a:xfrm>
          <a:prstGeom prst="rect">
            <a:avLst/>
          </a:prstGeom>
          <a:noFill/>
          <a:ln w="9525">
            <a:noFill/>
            <a:miter lim="800000"/>
            <a:headEnd/>
            <a:tailEnd/>
          </a:ln>
        </p:spPr>
      </p:pic>
      <p:sp>
        <p:nvSpPr>
          <p:cNvPr id="4" name="CasellaDiTesto 3"/>
          <p:cNvSpPr txBox="1"/>
          <p:nvPr/>
        </p:nvSpPr>
        <p:spPr>
          <a:xfrm>
            <a:off x="5087888" y="1755467"/>
            <a:ext cx="3168352"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ESTRAPOLAZIONE</a:t>
            </a:r>
          </a:p>
        </p:txBody>
      </p:sp>
      <p:sp>
        <p:nvSpPr>
          <p:cNvPr id="5" name="Rettangolo 4"/>
          <p:cNvSpPr/>
          <p:nvPr/>
        </p:nvSpPr>
        <p:spPr>
          <a:xfrm>
            <a:off x="5087888" y="2281997"/>
            <a:ext cx="6606480" cy="3139321"/>
          </a:xfrm>
          <a:prstGeom prst="rect">
            <a:avLst/>
          </a:prstGeom>
        </p:spPr>
        <p:txBody>
          <a:bodyPr wrap="square">
            <a:spAutoFit/>
          </a:bodyPr>
          <a:lstStyle/>
          <a:p>
            <a:r>
              <a:rPr lang="it-IT" dirty="0">
                <a:latin typeface="Arial" pitchFamily="34" charset="0"/>
                <a:cs typeface="Arial" pitchFamily="34" charset="0"/>
              </a:rPr>
              <a:t>L’estrapolazione da un’indicazione all’altra per un farmaco </a:t>
            </a:r>
            <a:r>
              <a:rPr lang="it-IT" dirty="0" err="1">
                <a:latin typeface="Arial" pitchFamily="34" charset="0"/>
                <a:cs typeface="Arial" pitchFamily="34" charset="0"/>
              </a:rPr>
              <a:t>biosimilare</a:t>
            </a:r>
            <a:r>
              <a:rPr lang="it-IT" dirty="0">
                <a:latin typeface="Arial" pitchFamily="34" charset="0"/>
                <a:cs typeface="Arial" pitchFamily="34" charset="0"/>
              </a:rPr>
              <a:t> può essere accettabile in presenza di sufficienti dati di sicurezza e di efficacia, rilevanti per l’indicazione. L’eventuale “salto” tra indicazione e </a:t>
            </a:r>
            <a:r>
              <a:rPr lang="it-IT" dirty="0" err="1">
                <a:latin typeface="Arial" pitchFamily="34" charset="0"/>
                <a:cs typeface="Arial" pitchFamily="34" charset="0"/>
              </a:rPr>
              <a:t>setting</a:t>
            </a:r>
            <a:r>
              <a:rPr lang="it-IT" dirty="0">
                <a:latin typeface="Arial" pitchFamily="34" charset="0"/>
                <a:cs typeface="Arial" pitchFamily="34" charset="0"/>
              </a:rPr>
              <a:t> in cui sono stati condotti gli studi clinici sui quali si basi l’esercizio di comparabilità ed il successivo impiego previsto nella pratica clinica, rappresenta un elemento “delicato” in termini di accettabilità da parte della comunità oncologica. Strumenti di monitoraggio post-marketing, inclusa la conduzione di </a:t>
            </a:r>
            <a:r>
              <a:rPr lang="it-IT" b="1" dirty="0">
                <a:latin typeface="Arial" pitchFamily="34" charset="0"/>
                <a:cs typeface="Arial" pitchFamily="34" charset="0"/>
              </a:rPr>
              <a:t>studi clinici, </a:t>
            </a:r>
            <a:r>
              <a:rPr lang="it-IT" dirty="0">
                <a:latin typeface="Arial" pitchFamily="34" charset="0"/>
                <a:cs typeface="Arial" pitchFamily="34" charset="0"/>
              </a:rPr>
              <a:t>potrebbero aumentare la fiducia dei clinici nei confronti dei </a:t>
            </a:r>
            <a:r>
              <a:rPr lang="it-IT" dirty="0" err="1">
                <a:latin typeface="Arial" pitchFamily="34" charset="0"/>
                <a:cs typeface="Arial" pitchFamily="34" charset="0"/>
              </a:rPr>
              <a:t>biosimilari</a:t>
            </a:r>
            <a:r>
              <a:rPr lang="it-IT" dirty="0">
                <a:latin typeface="Arial" pitchFamily="34" charset="0"/>
                <a:cs typeface="Arial" pitchFamily="34" charset="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0217" y="-20163"/>
            <a:ext cx="4242588" cy="5465388"/>
          </a:xfrm>
          <a:prstGeom prst="rect">
            <a:avLst/>
          </a:prstGeom>
          <a:noFill/>
          <a:ln w="9525">
            <a:noFill/>
            <a:miter lim="800000"/>
            <a:headEnd/>
            <a:tailEnd/>
          </a:ln>
        </p:spPr>
      </p:pic>
      <p:sp>
        <p:nvSpPr>
          <p:cNvPr id="4" name="CasellaDiTesto 3"/>
          <p:cNvSpPr txBox="1"/>
          <p:nvPr/>
        </p:nvSpPr>
        <p:spPr>
          <a:xfrm>
            <a:off x="5591944" y="2060848"/>
            <a:ext cx="3168352"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SCELTA E SWITCH</a:t>
            </a:r>
          </a:p>
        </p:txBody>
      </p:sp>
      <p:sp>
        <p:nvSpPr>
          <p:cNvPr id="5" name="Rettangolo 4"/>
          <p:cNvSpPr/>
          <p:nvPr/>
        </p:nvSpPr>
        <p:spPr>
          <a:xfrm>
            <a:off x="5588009" y="2522513"/>
            <a:ext cx="5940152" cy="2031325"/>
          </a:xfrm>
          <a:prstGeom prst="rect">
            <a:avLst/>
          </a:prstGeom>
        </p:spPr>
        <p:txBody>
          <a:bodyPr wrap="square">
            <a:spAutoFit/>
          </a:bodyPr>
          <a:lstStyle/>
          <a:p>
            <a:r>
              <a:rPr lang="it-IT" dirty="0">
                <a:latin typeface="Arial" pitchFamily="34" charset="0"/>
                <a:cs typeface="Arial" pitchFamily="34" charset="0"/>
              </a:rPr>
              <a:t>In questo Position </a:t>
            </a:r>
            <a:r>
              <a:rPr lang="it-IT" dirty="0" err="1">
                <a:latin typeface="Arial" pitchFamily="34" charset="0"/>
                <a:cs typeface="Arial" pitchFamily="34" charset="0"/>
              </a:rPr>
              <a:t>Paper</a:t>
            </a:r>
            <a:r>
              <a:rPr lang="it-IT" dirty="0">
                <a:latin typeface="Arial" pitchFamily="34" charset="0"/>
                <a:cs typeface="Arial" pitchFamily="34" charset="0"/>
              </a:rPr>
              <a:t> AIOM, SIF,SIFO, CIPOMO e Fondazione AIOM sottolineano che la scelta di trattamento con un farmaco biologico di riferimento o con un </a:t>
            </a:r>
            <a:r>
              <a:rPr lang="it-IT" dirty="0" err="1">
                <a:latin typeface="Arial" pitchFamily="34" charset="0"/>
                <a:cs typeface="Arial" pitchFamily="34" charset="0"/>
              </a:rPr>
              <a:t>biosimilare</a:t>
            </a:r>
            <a:r>
              <a:rPr lang="it-IT" dirty="0">
                <a:latin typeface="Arial" pitchFamily="34" charset="0"/>
                <a:cs typeface="Arial" pitchFamily="34" charset="0"/>
              </a:rPr>
              <a:t> rimane una decisione clinica affidata al medico </a:t>
            </a:r>
            <a:r>
              <a:rPr lang="it-IT" dirty="0" err="1">
                <a:latin typeface="Arial" pitchFamily="34" charset="0"/>
                <a:cs typeface="Arial" pitchFamily="34" charset="0"/>
              </a:rPr>
              <a:t>prescrittore</a:t>
            </a:r>
            <a:r>
              <a:rPr lang="it-IT" dirty="0">
                <a:latin typeface="Arial" pitchFamily="34" charset="0"/>
                <a:cs typeface="Arial" pitchFamily="34" charset="0"/>
              </a:rPr>
              <a:t>. Tale considerazione vale anche per i pazienti già in cura, nei quali l’opportunità dello </a:t>
            </a:r>
            <a:r>
              <a:rPr lang="it-IT" dirty="0" err="1">
                <a:latin typeface="Arial" pitchFamily="34" charset="0"/>
                <a:cs typeface="Arial" pitchFamily="34" charset="0"/>
              </a:rPr>
              <a:t>switch</a:t>
            </a:r>
            <a:r>
              <a:rPr lang="it-IT" dirty="0">
                <a:latin typeface="Arial" pitchFamily="34" charset="0"/>
                <a:cs typeface="Arial" pitchFamily="34" charset="0"/>
              </a:rPr>
              <a:t> resta affidata al giudizio clinico.</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7953" y="-20163"/>
            <a:ext cx="4074896" cy="5249364"/>
          </a:xfrm>
          <a:prstGeom prst="rect">
            <a:avLst/>
          </a:prstGeom>
          <a:noFill/>
          <a:ln w="9525">
            <a:noFill/>
            <a:miter lim="800000"/>
            <a:headEnd/>
            <a:tailEnd/>
          </a:ln>
        </p:spPr>
      </p:pic>
      <p:sp>
        <p:nvSpPr>
          <p:cNvPr id="4" name="CasellaDiTesto 3"/>
          <p:cNvSpPr txBox="1"/>
          <p:nvPr/>
        </p:nvSpPr>
        <p:spPr>
          <a:xfrm>
            <a:off x="5215789" y="1882099"/>
            <a:ext cx="3168352"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SCELTA E SWITCH</a:t>
            </a:r>
          </a:p>
        </p:txBody>
      </p:sp>
      <p:sp>
        <p:nvSpPr>
          <p:cNvPr id="6" name="Rettangolo 5"/>
          <p:cNvSpPr/>
          <p:nvPr/>
        </p:nvSpPr>
        <p:spPr>
          <a:xfrm>
            <a:off x="5159896" y="2343764"/>
            <a:ext cx="6390456" cy="2862322"/>
          </a:xfrm>
          <a:prstGeom prst="rect">
            <a:avLst/>
          </a:prstGeom>
        </p:spPr>
        <p:txBody>
          <a:bodyPr wrap="square">
            <a:spAutoFit/>
          </a:bodyPr>
          <a:lstStyle/>
          <a:p>
            <a:r>
              <a:rPr lang="it-IT" dirty="0">
                <a:latin typeface="Arial" pitchFamily="34" charset="0"/>
                <a:cs typeface="Arial" pitchFamily="34" charset="0"/>
              </a:rPr>
              <a:t>L’eventuale decisione clinica di eseguire uno </a:t>
            </a:r>
            <a:r>
              <a:rPr lang="it-IT" b="1" dirty="0" err="1">
                <a:latin typeface="Arial" pitchFamily="34" charset="0"/>
                <a:cs typeface="Arial" pitchFamily="34" charset="0"/>
              </a:rPr>
              <a:t>switch</a:t>
            </a:r>
            <a:r>
              <a:rPr lang="it-IT" b="1" dirty="0">
                <a:latin typeface="Arial" pitchFamily="34" charset="0"/>
                <a:cs typeface="Arial" pitchFamily="34" charset="0"/>
              </a:rPr>
              <a:t> terapeutico</a:t>
            </a:r>
            <a:r>
              <a:rPr lang="it-IT" dirty="0">
                <a:latin typeface="Arial" pitchFamily="34" charset="0"/>
                <a:cs typeface="Arial" pitchFamily="34" charset="0"/>
              </a:rPr>
              <a:t> (da un farmaco originatore a un farmaco </a:t>
            </a:r>
            <a:r>
              <a:rPr lang="it-IT" dirty="0" err="1">
                <a:latin typeface="Arial" pitchFamily="34" charset="0"/>
                <a:cs typeface="Arial" pitchFamily="34" charset="0"/>
              </a:rPr>
              <a:t>biosimilare</a:t>
            </a:r>
            <a:r>
              <a:rPr lang="it-IT" dirty="0">
                <a:latin typeface="Arial" pitchFamily="34" charset="0"/>
                <a:cs typeface="Arial" pitchFamily="34" charset="0"/>
              </a:rPr>
              <a:t>, oppure da un farmaco </a:t>
            </a:r>
            <a:r>
              <a:rPr lang="it-IT" dirty="0" err="1">
                <a:latin typeface="Arial" pitchFamily="34" charset="0"/>
                <a:cs typeface="Arial" pitchFamily="34" charset="0"/>
              </a:rPr>
              <a:t>biosimilare</a:t>
            </a:r>
            <a:r>
              <a:rPr lang="it-IT" dirty="0">
                <a:latin typeface="Arial" pitchFamily="34" charset="0"/>
                <a:cs typeface="Arial" pitchFamily="34" charset="0"/>
              </a:rPr>
              <a:t> al farmaco originatore, oppure ancora da un farmaco </a:t>
            </a:r>
            <a:r>
              <a:rPr lang="it-IT" dirty="0" err="1">
                <a:latin typeface="Arial" pitchFamily="34" charset="0"/>
                <a:cs typeface="Arial" pitchFamily="34" charset="0"/>
              </a:rPr>
              <a:t>biosimilare</a:t>
            </a:r>
            <a:r>
              <a:rPr lang="it-IT" dirty="0">
                <a:latin typeface="Arial" pitchFamily="34" charset="0"/>
                <a:cs typeface="Arial" pitchFamily="34" charset="0"/>
              </a:rPr>
              <a:t> ad un altro farmaco </a:t>
            </a:r>
            <a:r>
              <a:rPr lang="it-IT" dirty="0" err="1">
                <a:latin typeface="Arial" pitchFamily="34" charset="0"/>
                <a:cs typeface="Arial" pitchFamily="34" charset="0"/>
              </a:rPr>
              <a:t>biosimilare</a:t>
            </a:r>
            <a:r>
              <a:rPr lang="it-IT" dirty="0">
                <a:latin typeface="Arial" pitchFamily="34" charset="0"/>
                <a:cs typeface="Arial" pitchFamily="34" charset="0"/>
              </a:rPr>
              <a:t> ) in un paziente già in trattamento deve essere </a:t>
            </a:r>
            <a:r>
              <a:rPr lang="it-IT" b="1" dirty="0">
                <a:latin typeface="Arial" pitchFamily="34" charset="0"/>
                <a:cs typeface="Arial" pitchFamily="34" charset="0"/>
              </a:rPr>
              <a:t>attentamente valutata dal medico</a:t>
            </a:r>
            <a:r>
              <a:rPr lang="it-IT" dirty="0">
                <a:latin typeface="Arial" pitchFamily="34" charset="0"/>
                <a:cs typeface="Arial" pitchFamily="34" charset="0"/>
              </a:rPr>
              <a:t>, che rimane il responsabile della prescrizione, ed eventualmente avvenire solo </a:t>
            </a:r>
            <a:r>
              <a:rPr lang="it-IT" b="1" dirty="0">
                <a:latin typeface="Arial" pitchFamily="34" charset="0"/>
                <a:cs typeface="Arial" pitchFamily="34" charset="0"/>
              </a:rPr>
              <a:t>dopo un’attenta informazione al paziente</a:t>
            </a:r>
            <a:r>
              <a:rPr lang="it-IT" dirty="0">
                <a:latin typeface="Arial" pitchFamily="34" charset="0"/>
                <a:cs typeface="Arial" pitchFamily="34" charset="0"/>
              </a:rPr>
              <a:t>, che dovrebbe essere monitorato per l’insorgenza di eventuali effetti collaterali.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188641"/>
            <a:ext cx="4024603" cy="5184576"/>
          </a:xfrm>
          <a:prstGeom prst="rect">
            <a:avLst/>
          </a:prstGeom>
          <a:noFill/>
          <a:ln w="9525">
            <a:noFill/>
            <a:miter lim="800000"/>
            <a:headEnd/>
            <a:tailEnd/>
          </a:ln>
        </p:spPr>
      </p:pic>
      <p:sp>
        <p:nvSpPr>
          <p:cNvPr id="4" name="CasellaDiTesto 3"/>
          <p:cNvSpPr txBox="1"/>
          <p:nvPr/>
        </p:nvSpPr>
        <p:spPr>
          <a:xfrm>
            <a:off x="5087888" y="2114792"/>
            <a:ext cx="4139952"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ACCETTAZIONE CLINICA</a:t>
            </a:r>
          </a:p>
        </p:txBody>
      </p:sp>
      <p:sp>
        <p:nvSpPr>
          <p:cNvPr id="6" name="Rettangolo 5"/>
          <p:cNvSpPr/>
          <p:nvPr/>
        </p:nvSpPr>
        <p:spPr>
          <a:xfrm>
            <a:off x="5087888" y="2780929"/>
            <a:ext cx="5868144" cy="1754326"/>
          </a:xfrm>
          <a:prstGeom prst="rect">
            <a:avLst/>
          </a:prstGeom>
        </p:spPr>
        <p:txBody>
          <a:bodyPr wrap="square">
            <a:spAutoFit/>
          </a:bodyPr>
          <a:lstStyle/>
          <a:p>
            <a:r>
              <a:rPr lang="it-IT" dirty="0">
                <a:latin typeface="Arial" pitchFamily="34" charset="0"/>
                <a:cs typeface="Arial" pitchFamily="34" charset="0"/>
              </a:rPr>
              <a:t>In tale condizione, strumenti di monitoraggio </a:t>
            </a:r>
            <a:r>
              <a:rPr lang="it-IT" dirty="0" err="1">
                <a:latin typeface="Arial" pitchFamily="34" charset="0"/>
                <a:cs typeface="Arial" pitchFamily="34" charset="0"/>
              </a:rPr>
              <a:t>postmarketing</a:t>
            </a:r>
            <a:r>
              <a:rPr lang="it-IT" dirty="0">
                <a:latin typeface="Arial" pitchFamily="34" charset="0"/>
                <a:cs typeface="Arial" pitchFamily="34" charset="0"/>
              </a:rPr>
              <a:t>, inclusa la conduzione di studi clinici prospettici di </a:t>
            </a:r>
            <a:r>
              <a:rPr lang="it-IT" dirty="0" err="1">
                <a:latin typeface="Arial" pitchFamily="34" charset="0"/>
                <a:cs typeface="Arial" pitchFamily="34" charset="0"/>
              </a:rPr>
              <a:t>real</a:t>
            </a:r>
            <a:r>
              <a:rPr lang="it-IT" dirty="0">
                <a:latin typeface="Arial" pitchFamily="34" charset="0"/>
                <a:cs typeface="Arial" pitchFamily="34" charset="0"/>
              </a:rPr>
              <a:t> life, possono essere opportuni per aumentare la fiducia nel farmaco </a:t>
            </a:r>
            <a:r>
              <a:rPr lang="it-IT" dirty="0" err="1">
                <a:latin typeface="Arial" pitchFamily="34" charset="0"/>
                <a:cs typeface="Arial" pitchFamily="34" charset="0"/>
              </a:rPr>
              <a:t>biosimilare</a:t>
            </a:r>
            <a:r>
              <a:rPr lang="it-IT" dirty="0">
                <a:latin typeface="Arial" pitchFamily="34" charset="0"/>
                <a:cs typeface="Arial" pitchFamily="34" charset="0"/>
              </a:rPr>
              <a:t>, incentivandone l’accettazione da parte della classe medica.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0" y="1"/>
            <a:ext cx="4226935" cy="5445224"/>
          </a:xfrm>
          <a:prstGeom prst="rect">
            <a:avLst/>
          </a:prstGeom>
          <a:noFill/>
          <a:ln w="9525">
            <a:noFill/>
            <a:miter lim="800000"/>
            <a:headEnd/>
            <a:tailEnd/>
          </a:ln>
        </p:spPr>
      </p:pic>
      <p:sp>
        <p:nvSpPr>
          <p:cNvPr id="4" name="CasellaDiTesto 3"/>
          <p:cNvSpPr txBox="1"/>
          <p:nvPr/>
        </p:nvSpPr>
        <p:spPr>
          <a:xfrm>
            <a:off x="4943872" y="1772816"/>
            <a:ext cx="4067944" cy="461665"/>
          </a:xfrm>
          <a:prstGeom prst="rect">
            <a:avLst/>
          </a:prstGeom>
          <a:noFill/>
        </p:spPr>
        <p:txBody>
          <a:bodyPr wrap="square" rtlCol="0">
            <a:spAutoFit/>
          </a:bodyPr>
          <a:lstStyle/>
          <a:p>
            <a:r>
              <a:rPr lang="it-IT" sz="2400" b="1" dirty="0">
                <a:solidFill>
                  <a:srgbClr val="FF0000"/>
                </a:solidFill>
                <a:latin typeface="Arial" pitchFamily="34" charset="0"/>
                <a:cs typeface="Arial" pitchFamily="34" charset="0"/>
              </a:rPr>
              <a:t>IL PARERE DEI PAZIENTI</a:t>
            </a:r>
          </a:p>
        </p:txBody>
      </p:sp>
      <p:sp>
        <p:nvSpPr>
          <p:cNvPr id="6" name="Rettangolo 5"/>
          <p:cNvSpPr/>
          <p:nvPr/>
        </p:nvSpPr>
        <p:spPr>
          <a:xfrm>
            <a:off x="4943872" y="2211686"/>
            <a:ext cx="6768752" cy="2862322"/>
          </a:xfrm>
          <a:prstGeom prst="rect">
            <a:avLst/>
          </a:prstGeom>
        </p:spPr>
        <p:txBody>
          <a:bodyPr wrap="square">
            <a:spAutoFit/>
          </a:bodyPr>
          <a:lstStyle/>
          <a:p>
            <a:r>
              <a:rPr lang="it-IT" dirty="0">
                <a:latin typeface="Arial" pitchFamily="34" charset="0"/>
                <a:cs typeface="Arial" pitchFamily="34" charset="0"/>
              </a:rPr>
              <a:t>I pazienti ritengono che sia compito delle società scientifiche stilare ed aggiornare le linee guida sui trattamenti terapeutici con particolare attenzione all’uso ed alla intercambiabilità tra farmaci biologici e </a:t>
            </a:r>
            <a:r>
              <a:rPr lang="it-IT" dirty="0" err="1">
                <a:latin typeface="Arial" pitchFamily="34" charset="0"/>
                <a:cs typeface="Arial" pitchFamily="34" charset="0"/>
              </a:rPr>
              <a:t>biosimilari</a:t>
            </a:r>
            <a:r>
              <a:rPr lang="it-IT" dirty="0">
                <a:latin typeface="Arial" pitchFamily="34" charset="0"/>
                <a:cs typeface="Arial" pitchFamily="34" charset="0"/>
              </a:rPr>
              <a:t> e tra </a:t>
            </a:r>
            <a:r>
              <a:rPr lang="it-IT" dirty="0" err="1">
                <a:latin typeface="Arial" pitchFamily="34" charset="0"/>
                <a:cs typeface="Arial" pitchFamily="34" charset="0"/>
              </a:rPr>
              <a:t>biosimilari</a:t>
            </a:r>
            <a:r>
              <a:rPr lang="it-IT" dirty="0">
                <a:latin typeface="Arial" pitchFamily="34" charset="0"/>
                <a:cs typeface="Arial" pitchFamily="34" charset="0"/>
              </a:rPr>
              <a:t>. Ritengono inoltre che il medico </a:t>
            </a:r>
            <a:r>
              <a:rPr lang="it-IT" dirty="0" err="1">
                <a:latin typeface="Arial" pitchFamily="34" charset="0"/>
                <a:cs typeface="Arial" pitchFamily="34" charset="0"/>
              </a:rPr>
              <a:t>prescrittore</a:t>
            </a:r>
            <a:r>
              <a:rPr lang="it-IT" dirty="0">
                <a:latin typeface="Arial" pitchFamily="34" charset="0"/>
                <a:cs typeface="Arial" pitchFamily="34" charset="0"/>
              </a:rPr>
              <a:t>, sul quale ricade la scelta finale del trattamento più idoneo per il paziente, dovrà conoscere ed essere libero di scegliere tra tutti i farmaci (originatori e </a:t>
            </a:r>
            <a:r>
              <a:rPr lang="it-IT" dirty="0" err="1">
                <a:latin typeface="Arial" pitchFamily="34" charset="0"/>
                <a:cs typeface="Arial" pitchFamily="34" charset="0"/>
              </a:rPr>
              <a:t>biosimiliari</a:t>
            </a:r>
            <a:r>
              <a:rPr lang="it-IT" dirty="0">
                <a:latin typeface="Arial" pitchFamily="34" charset="0"/>
                <a:cs typeface="Arial" pitchFamily="34" charset="0"/>
              </a:rPr>
              <a:t>) disponibili senza subire condizionamenti di natura economica e avendo pertanto la possibilità di poter garantire la </a:t>
            </a:r>
            <a:r>
              <a:rPr lang="it-IT" dirty="0" err="1">
                <a:latin typeface="Arial" pitchFamily="34" charset="0"/>
                <a:cs typeface="Arial" pitchFamily="34" charset="0"/>
              </a:rPr>
              <a:t>prescrivibilità</a:t>
            </a:r>
            <a:r>
              <a:rPr lang="it-IT" dirty="0">
                <a:latin typeface="Arial" pitchFamily="34" charset="0"/>
                <a:cs typeface="Arial" pitchFamily="34" charset="0"/>
              </a:rPr>
              <a:t> dell’originatore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1"/>
          </p:nvPr>
        </p:nvPicPr>
        <p:blipFill>
          <a:blip r:embed="rId2" cstate="print"/>
          <a:srcRect l="13219" t="27593" r="13997" b="31120"/>
          <a:stretch>
            <a:fillRect/>
          </a:stretch>
        </p:blipFill>
        <p:spPr bwMode="auto">
          <a:xfrm>
            <a:off x="422843" y="396530"/>
            <a:ext cx="5986856" cy="2456407"/>
          </a:xfrm>
          <a:prstGeom prst="rect">
            <a:avLst/>
          </a:prstGeom>
          <a:noFill/>
          <a:ln w="9525">
            <a:noFill/>
            <a:miter lim="800000"/>
            <a:headEnd/>
            <a:tailEnd/>
          </a:ln>
        </p:spPr>
      </p:pic>
      <p:sp>
        <p:nvSpPr>
          <p:cNvPr id="5" name="Rettangolo 4"/>
          <p:cNvSpPr/>
          <p:nvPr/>
        </p:nvSpPr>
        <p:spPr>
          <a:xfrm>
            <a:off x="319885" y="2868406"/>
            <a:ext cx="11449272" cy="2585323"/>
          </a:xfrm>
          <a:prstGeom prst="rect">
            <a:avLst/>
          </a:prstGeom>
        </p:spPr>
        <p:txBody>
          <a:bodyPr wrap="square">
            <a:spAutoFit/>
          </a:bodyPr>
          <a:lstStyle/>
          <a:p>
            <a:r>
              <a:rPr lang="en-US" dirty="0">
                <a:latin typeface="Arial" pitchFamily="34" charset="0"/>
                <a:cs typeface="Arial" pitchFamily="34" charset="0"/>
              </a:rPr>
              <a:t>ABSTRACT </a:t>
            </a:r>
            <a:r>
              <a:rPr lang="en-US" dirty="0" err="1">
                <a:latin typeface="Arial" pitchFamily="34" charset="0"/>
                <a:cs typeface="Arial" pitchFamily="34" charset="0"/>
              </a:rPr>
              <a:t>Biosimilars</a:t>
            </a:r>
            <a:r>
              <a:rPr lang="en-US" dirty="0">
                <a:latin typeface="Arial" pitchFamily="34" charset="0"/>
                <a:cs typeface="Arial" pitchFamily="34" charset="0"/>
              </a:rPr>
              <a:t> present a necessary and timely opportunity for physicians, patients and healthcare systems. If suitably developed clinically, manufactured to the correct standards and used appropriately, they can positively impact on the financial sustainability of healthcare systems. A critical consideration regarding the introduction of </a:t>
            </a:r>
            <a:r>
              <a:rPr lang="en-US" dirty="0" err="1">
                <a:latin typeface="Arial" pitchFamily="34" charset="0"/>
                <a:cs typeface="Arial" pitchFamily="34" charset="0"/>
              </a:rPr>
              <a:t>biosimilars</a:t>
            </a:r>
            <a:r>
              <a:rPr lang="en-US" dirty="0">
                <a:latin typeface="Arial" pitchFamily="34" charset="0"/>
                <a:cs typeface="Arial" pitchFamily="34" charset="0"/>
              </a:rPr>
              <a:t> into the clinic </a:t>
            </a:r>
            <a:r>
              <a:rPr lang="en-US" dirty="0" err="1">
                <a:latin typeface="Arial" pitchFamily="34" charset="0"/>
                <a:cs typeface="Arial" pitchFamily="34" charset="0"/>
              </a:rPr>
              <a:t>centres</a:t>
            </a:r>
            <a:r>
              <a:rPr lang="en-US" dirty="0">
                <a:latin typeface="Arial" pitchFamily="34" charset="0"/>
                <a:cs typeface="Arial" pitchFamily="34" charset="0"/>
              </a:rPr>
              <a:t> on the required information concerning all the respective procedures. This position paper aims to describe the issues revolving around </a:t>
            </a:r>
            <a:r>
              <a:rPr lang="en-US" dirty="0" err="1">
                <a:latin typeface="Arial" pitchFamily="34" charset="0"/>
                <a:cs typeface="Arial" pitchFamily="34" charset="0"/>
              </a:rPr>
              <a:t>biosimilars</a:t>
            </a:r>
            <a:r>
              <a:rPr lang="en-US" dirty="0">
                <a:latin typeface="Arial" pitchFamily="34" charset="0"/>
                <a:cs typeface="Arial" pitchFamily="34" charset="0"/>
              </a:rPr>
              <a:t> that are relevant to the field of oncology, especially the prescribers. More specifically, we discuss aspects related to definition, forms of </a:t>
            </a:r>
            <a:r>
              <a:rPr lang="en-US" dirty="0" err="1">
                <a:latin typeface="Arial" pitchFamily="34" charset="0"/>
                <a:cs typeface="Arial" pitchFamily="34" charset="0"/>
              </a:rPr>
              <a:t>biosimilars</a:t>
            </a:r>
            <a:r>
              <a:rPr lang="en-US" dirty="0">
                <a:latin typeface="Arial" pitchFamily="34" charset="0"/>
                <a:cs typeface="Arial" pitchFamily="34" charset="0"/>
              </a:rPr>
              <a:t>, </a:t>
            </a:r>
            <a:r>
              <a:rPr lang="en-US" dirty="0" err="1">
                <a:latin typeface="Arial" pitchFamily="34" charset="0"/>
                <a:cs typeface="Arial" pitchFamily="34" charset="0"/>
              </a:rPr>
              <a:t>labelling</a:t>
            </a:r>
            <a:r>
              <a:rPr lang="en-US" dirty="0">
                <a:latin typeface="Arial" pitchFamily="34" charset="0"/>
                <a:cs typeface="Arial" pitchFamily="34" charset="0"/>
              </a:rPr>
              <a:t>, extrapolation, interchangeability, switching, automatic substitution, clinical standards on safety and efficacy, responsibilities among prescribers and pharmacists, potential impact on financial burden in healthcare and the current scenario and future prospects of </a:t>
            </a:r>
            <a:r>
              <a:rPr lang="en-US" dirty="0" err="1">
                <a:latin typeface="Arial" pitchFamily="34" charset="0"/>
                <a:cs typeface="Arial" pitchFamily="34" charset="0"/>
              </a:rPr>
              <a:t>biosimilars</a:t>
            </a:r>
            <a:r>
              <a:rPr lang="en-US" dirty="0">
                <a:latin typeface="Arial" pitchFamily="34" charset="0"/>
                <a:cs typeface="Arial" pitchFamily="34" charset="0"/>
              </a:rPr>
              <a:t> in Europe and the rest of the world.</a:t>
            </a:r>
            <a:endParaRPr lang="it-IT"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22871"/>
            <a:ext cx="1187623" cy="848495"/>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2927648" y="829625"/>
            <a:ext cx="5857875" cy="4448175"/>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1"/>
          </p:nvPr>
        </p:nvPicPr>
        <p:blipFill>
          <a:blip r:embed="rId2" cstate="print"/>
          <a:srcRect l="13219" t="27593" r="13997" b="31120"/>
          <a:stretch>
            <a:fillRect/>
          </a:stretch>
        </p:blipFill>
        <p:spPr bwMode="auto">
          <a:xfrm flipH="1" flipV="1">
            <a:off x="1524003" y="-603448"/>
            <a:ext cx="179511" cy="72008"/>
          </a:xfrm>
          <a:prstGeom prst="rect">
            <a:avLst/>
          </a:prstGeom>
          <a:noFill/>
          <a:ln w="9525">
            <a:noFill/>
            <a:miter lim="800000"/>
            <a:headEnd/>
            <a:tailEnd/>
          </a:ln>
        </p:spPr>
      </p:pic>
      <p:graphicFrame>
        <p:nvGraphicFramePr>
          <p:cNvPr id="6" name="Tabella 5"/>
          <p:cNvGraphicFramePr>
            <a:graphicFrameLocks noGrp="1"/>
          </p:cNvGraphicFramePr>
          <p:nvPr>
            <p:extLst>
              <p:ext uri="{D42A27DB-BD31-4B8C-83A1-F6EECF244321}">
                <p14:modId xmlns:p14="http://schemas.microsoft.com/office/powerpoint/2010/main" val="844645952"/>
              </p:ext>
            </p:extLst>
          </p:nvPr>
        </p:nvGraphicFramePr>
        <p:xfrm>
          <a:off x="335360" y="1232716"/>
          <a:ext cx="10801200" cy="4195576"/>
        </p:xfrm>
        <a:graphic>
          <a:graphicData uri="http://schemas.openxmlformats.org/drawingml/2006/table">
            <a:tbl>
              <a:tblPr firstRow="1" bandRow="1">
                <a:tableStyleId>{5C22544A-7EE6-4342-B048-85BDC9FD1C3A}</a:tableStyleId>
              </a:tblPr>
              <a:tblGrid>
                <a:gridCol w="54006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288777">
                <a:tc>
                  <a:txBody>
                    <a:bodyPr/>
                    <a:lstStyle/>
                    <a:p>
                      <a:r>
                        <a:rPr lang="it-IT" sz="1600" dirty="0" err="1">
                          <a:latin typeface="Arial" pitchFamily="34" charset="0"/>
                          <a:cs typeface="Arial" pitchFamily="34" charset="0"/>
                        </a:rPr>
                        <a:t>Extrapolation</a:t>
                      </a:r>
                      <a:endParaRPr lang="it-IT"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Extrapolation to all clinical indications may be acceptable in the EU if there are enough relevant data related to the safety and efficacy of the </a:t>
                      </a:r>
                      <a:r>
                        <a:rPr lang="en-US" sz="1600" dirty="0" err="1">
                          <a:latin typeface="Arial" pitchFamily="34" charset="0"/>
                          <a:cs typeface="Arial" pitchFamily="34" charset="0"/>
                        </a:rPr>
                        <a:t>biosimilar</a:t>
                      </a:r>
                      <a:r>
                        <a:rPr lang="en-US" sz="1600" dirty="0">
                          <a:latin typeface="Arial" pitchFamily="34" charset="0"/>
                          <a:cs typeface="Arial" pitchFamily="34" charset="0"/>
                        </a:rPr>
                        <a:t>, any differences in the data are appropriately justified.</a:t>
                      </a:r>
                      <a:endParaRPr lang="it-IT" sz="1600" dirty="0">
                        <a:latin typeface="Arial" pitchFamily="34" charset="0"/>
                        <a:cs typeface="Arial" pitchFamily="34" charset="0"/>
                      </a:endParaRPr>
                    </a:p>
                    <a:p>
                      <a:endParaRPr lang="it-IT" sz="1600" dirty="0">
                        <a:latin typeface="Arial" pitchFamily="34" charset="0"/>
                        <a:cs typeface="Arial" pitchFamily="34" charset="0"/>
                      </a:endParaRPr>
                    </a:p>
                  </a:txBody>
                  <a:tcPr/>
                </a:tc>
                <a:extLst>
                  <a:ext uri="{0D108BD9-81ED-4DB2-BD59-A6C34878D82A}">
                    <a16:rowId xmlns:a16="http://schemas.microsoft.com/office/drawing/2014/main" val="10000"/>
                  </a:ext>
                </a:extLst>
              </a:tr>
              <a:tr h="1086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Switching and automatic substitution </a:t>
                      </a:r>
                      <a:endParaRPr lang="it-IT" sz="1600" dirty="0">
                        <a:latin typeface="Arial" pitchFamily="34" charset="0"/>
                        <a:cs typeface="Arial" pitchFamily="34" charset="0"/>
                      </a:endParaRPr>
                    </a:p>
                    <a:p>
                      <a:endParaRPr lang="it-IT"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The decision to change or switch should be taken by the physician having grasped a deep understanding of the product and subsequently informing the patient and closely monitoring the patient at all times. </a:t>
                      </a:r>
                      <a:endParaRPr lang="it-IT" sz="1600" dirty="0">
                        <a:latin typeface="Arial" pitchFamily="34" charset="0"/>
                        <a:cs typeface="Arial" pitchFamily="34" charset="0"/>
                      </a:endParaRPr>
                    </a:p>
                  </a:txBody>
                  <a:tcPr/>
                </a:tc>
                <a:extLst>
                  <a:ext uri="{0D108BD9-81ED-4DB2-BD59-A6C34878D82A}">
                    <a16:rowId xmlns:a16="http://schemas.microsoft.com/office/drawing/2014/main" val="10001"/>
                  </a:ext>
                </a:extLst>
              </a:tr>
              <a:tr h="1693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err="1">
                          <a:latin typeface="Arial" pitchFamily="34" charset="0"/>
                          <a:cs typeface="Arial" pitchFamily="34" charset="0"/>
                        </a:rPr>
                        <a:t>Interchangeability</a:t>
                      </a:r>
                      <a:endParaRPr lang="it-IT" sz="1600" dirty="0">
                        <a:latin typeface="Arial" pitchFamily="34" charset="0"/>
                        <a:cs typeface="Arial" pitchFamily="34" charset="0"/>
                      </a:endParaRPr>
                    </a:p>
                    <a:p>
                      <a:endParaRPr lang="it-IT"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itchFamily="34" charset="0"/>
                          <a:cs typeface="Arial" pitchFamily="34" charset="0"/>
                        </a:rPr>
                        <a:t>The EMA has not underlined any recommendations on interchangeability. Interchangeability and switching should only be permitted if:  the physician is well-informed about the products;  the patient is fully briefed by the physician and a nurse is closely monitoring the changes and tracking any adverse events.</a:t>
                      </a:r>
                      <a:endParaRPr lang="it-IT" sz="1600" dirty="0">
                        <a:latin typeface="Arial" pitchFamily="34" charset="0"/>
                        <a:cs typeface="Arial" pitchFamily="34" charset="0"/>
                      </a:endParaRPr>
                    </a:p>
                    <a:p>
                      <a:endParaRPr lang="it-IT" sz="1600" dirty="0">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pic>
        <p:nvPicPr>
          <p:cNvPr id="10" name="Immagine 9"/>
          <p:cNvPicPr/>
          <p:nvPr/>
        </p:nvPicPr>
        <p:blipFill>
          <a:blip r:embed="rId3" cstate="print"/>
          <a:srcRect t="13900" r="69984" b="73652"/>
          <a:stretch>
            <a:fillRect/>
          </a:stretch>
        </p:blipFill>
        <p:spPr bwMode="auto">
          <a:xfrm>
            <a:off x="191344" y="548680"/>
            <a:ext cx="1838325" cy="5715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07368" y="399178"/>
            <a:ext cx="1955800" cy="685800"/>
          </a:xfrm>
          <a:prstGeom prst="rect">
            <a:avLst/>
          </a:prstGeom>
          <a:noFill/>
        </p:spPr>
      </p:pic>
      <p:sp>
        <p:nvSpPr>
          <p:cNvPr id="2" name="TextBox 1"/>
          <p:cNvSpPr txBox="1"/>
          <p:nvPr/>
        </p:nvSpPr>
        <p:spPr>
          <a:xfrm>
            <a:off x="1866900" y="2076718"/>
            <a:ext cx="8506688" cy="2072362"/>
          </a:xfrm>
          <a:prstGeom prst="rect">
            <a:avLst/>
          </a:prstGeom>
          <a:noFill/>
        </p:spPr>
        <p:txBody>
          <a:bodyPr wrap="none" lIns="0" tIns="0" rIns="0" rtlCol="0">
            <a:spAutoFit/>
          </a:bodyPr>
          <a:lstStyle/>
          <a:p>
            <a:pPr>
              <a:lnSpc>
                <a:spcPts val="2300"/>
              </a:lnSpc>
            </a:pPr>
            <a:r>
              <a:rPr lang="en-US" altLang="zh-CN" sz="2304" b="1" dirty="0">
                <a:solidFill>
                  <a:srgbClr val="000000"/>
                </a:solidFill>
                <a:latin typeface="Calibri" pitchFamily="18" charset="0"/>
                <a:cs typeface="Calibri" pitchFamily="18" charset="0"/>
              </a:rPr>
              <a:t>The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ABC</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community</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strongly</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supports</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the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use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of</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biosimilars</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both</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for</a:t>
            </a:r>
          </a:p>
          <a:p>
            <a:pPr>
              <a:lnSpc>
                <a:spcPts val="2700"/>
              </a:lnSpc>
            </a:pPr>
            <a:r>
              <a:rPr lang="en-US" altLang="zh-CN" sz="2304" b="1" dirty="0">
                <a:solidFill>
                  <a:srgbClr val="000000"/>
                </a:solidFill>
                <a:latin typeface="Calibri" pitchFamily="18" charset="0"/>
                <a:cs typeface="Calibri" pitchFamily="18" charset="0"/>
              </a:rPr>
              <a:t>treatment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of</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breast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cancer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(i.e.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trastuzumab)</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and</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for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supportive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care</a:t>
            </a:r>
          </a:p>
          <a:p>
            <a:pPr>
              <a:lnSpc>
                <a:spcPts val="2700"/>
              </a:lnSpc>
            </a:pPr>
            <a:r>
              <a:rPr lang="en-US" altLang="zh-CN" sz="2304" b="1" dirty="0">
                <a:solidFill>
                  <a:srgbClr val="000000"/>
                </a:solidFill>
                <a:latin typeface="Calibri" pitchFamily="18" charset="0"/>
                <a:cs typeface="Calibri" pitchFamily="18" charset="0"/>
              </a:rPr>
              <a:t>(i.e.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growth</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factors).</a:t>
            </a:r>
          </a:p>
          <a:p>
            <a:pPr>
              <a:lnSpc>
                <a:spcPts val="2700"/>
              </a:lnSpc>
            </a:pPr>
            <a:r>
              <a:rPr lang="en-US" altLang="zh-CN" sz="2304" b="1" dirty="0">
                <a:solidFill>
                  <a:srgbClr val="000000"/>
                </a:solidFill>
                <a:latin typeface="Calibri" pitchFamily="18" charset="0"/>
                <a:cs typeface="Calibri" pitchFamily="18" charset="0"/>
              </a:rPr>
              <a:t>To</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used,</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the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biosimilar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must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be</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approved</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after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passing</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the</a:t>
            </a:r>
          </a:p>
          <a:p>
            <a:pPr>
              <a:lnSpc>
                <a:spcPts val="2700"/>
              </a:lnSpc>
            </a:pPr>
            <a:r>
              <a:rPr lang="en-US" altLang="zh-CN" sz="2304" b="1" dirty="0">
                <a:solidFill>
                  <a:srgbClr val="000000"/>
                </a:solidFill>
                <a:latin typeface="Calibri" pitchFamily="18" charset="0"/>
                <a:cs typeface="Calibri" pitchFamily="18" charset="0"/>
              </a:rPr>
              <a:t>stringent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development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and</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validation</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processes</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required</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by</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EMA</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or</a:t>
            </a:r>
          </a:p>
          <a:p>
            <a:pPr>
              <a:lnSpc>
                <a:spcPts val="2700"/>
              </a:lnSpc>
            </a:pPr>
            <a:r>
              <a:rPr lang="en-US" altLang="zh-CN" sz="2304" b="1" dirty="0">
                <a:solidFill>
                  <a:srgbClr val="000000"/>
                </a:solidFill>
                <a:latin typeface="Calibri" pitchFamily="18" charset="0"/>
                <a:cs typeface="Calibri" pitchFamily="18" charset="0"/>
              </a:rPr>
              <a:t>FDA</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or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other</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similarly</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strict</a:t>
            </a:r>
            <a:r>
              <a:rPr lang="en-US" altLang="zh-CN" sz="2304" dirty="0">
                <a:latin typeface="Times New Roman" pitchFamily="18" charset="0"/>
                <a:cs typeface="Times New Roman" pitchFamily="18" charset="0"/>
              </a:rPr>
              <a:t> </a:t>
            </a:r>
            <a:r>
              <a:rPr lang="en-US" altLang="zh-CN" sz="2304" b="1" dirty="0">
                <a:solidFill>
                  <a:srgbClr val="000000"/>
                </a:solidFill>
                <a:latin typeface="Calibri" pitchFamily="18" charset="0"/>
                <a:cs typeface="Calibri" pitchFamily="18" charset="0"/>
              </a:rPr>
              <a:t>authority.</a:t>
            </a:r>
          </a:p>
        </p:txBody>
      </p:sp>
      <p:sp>
        <p:nvSpPr>
          <p:cNvPr id="3" name="TextBox 1"/>
          <p:cNvSpPr txBox="1"/>
          <p:nvPr/>
        </p:nvSpPr>
        <p:spPr>
          <a:xfrm>
            <a:off x="1866902" y="4960090"/>
            <a:ext cx="2546979" cy="341119"/>
          </a:xfrm>
          <a:prstGeom prst="rect">
            <a:avLst/>
          </a:prstGeom>
          <a:noFill/>
        </p:spPr>
        <p:txBody>
          <a:bodyPr wrap="none" lIns="0" tIns="0" rIns="0" rtlCol="0">
            <a:spAutoFit/>
          </a:bodyPr>
          <a:lstStyle/>
          <a:p>
            <a:pPr>
              <a:lnSpc>
                <a:spcPts val="2300"/>
              </a:lnSpc>
            </a:pPr>
            <a:r>
              <a:rPr lang="en-US" altLang="zh-CN" sz="2304" b="1" dirty="0">
                <a:solidFill>
                  <a:srgbClr val="0070C0"/>
                </a:solidFill>
                <a:latin typeface="Calibri" pitchFamily="18" charset="0"/>
                <a:cs typeface="Calibri" pitchFamily="18" charset="0"/>
              </a:rPr>
              <a:t>(LoE/GoR:</a:t>
            </a:r>
            <a:r>
              <a:rPr lang="en-US" altLang="zh-CN" sz="2304" dirty="0">
                <a:latin typeface="Times New Roman" pitchFamily="18" charset="0"/>
                <a:cs typeface="Times New Roman" pitchFamily="18" charset="0"/>
              </a:rPr>
              <a:t> </a:t>
            </a:r>
            <a:r>
              <a:rPr lang="en-US" altLang="zh-CN" sz="2304" b="1" dirty="0">
                <a:solidFill>
                  <a:srgbClr val="0070C0"/>
                </a:solidFill>
                <a:latin typeface="Calibri" pitchFamily="18" charset="0"/>
                <a:cs typeface="Calibri" pitchFamily="18" charset="0"/>
              </a:rPr>
              <a:t>I/A)</a:t>
            </a:r>
            <a:r>
              <a:rPr lang="en-US" altLang="zh-CN" sz="2304" dirty="0">
                <a:latin typeface="Times New Roman" pitchFamily="18" charset="0"/>
                <a:cs typeface="Times New Roman" pitchFamily="18" charset="0"/>
              </a:rPr>
              <a:t> </a:t>
            </a:r>
            <a:r>
              <a:rPr lang="en-US" altLang="zh-CN" sz="2304" b="1" dirty="0">
                <a:solidFill>
                  <a:srgbClr val="0070C0"/>
                </a:solidFill>
                <a:latin typeface="Calibri" pitchFamily="18" charset="0"/>
                <a:cs typeface="Calibri" pitchFamily="18" charset="0"/>
              </a:rPr>
              <a:t>(90%)</a:t>
            </a:r>
          </a:p>
        </p:txBody>
      </p:sp>
      <p:sp>
        <p:nvSpPr>
          <p:cNvPr id="5" name="TextBox 1"/>
          <p:cNvSpPr txBox="1"/>
          <p:nvPr/>
        </p:nvSpPr>
        <p:spPr>
          <a:xfrm>
            <a:off x="1524001" y="1052737"/>
            <a:ext cx="9144000" cy="370422"/>
          </a:xfrm>
          <a:prstGeom prst="rect">
            <a:avLst/>
          </a:prstGeom>
          <a:noFill/>
        </p:spPr>
        <p:txBody>
          <a:bodyPr wrap="square" lIns="0" tIns="0" rIns="0" rtlCol="0">
            <a:spAutoFit/>
          </a:bodyPr>
          <a:lstStyle/>
          <a:p>
            <a:pPr algn="ctr">
              <a:lnSpc>
                <a:spcPts val="2400"/>
              </a:lnSpc>
            </a:pPr>
            <a:r>
              <a:rPr lang="en-US" altLang="zh-CN" sz="3200" b="1" dirty="0">
                <a:solidFill>
                  <a:srgbClr val="FF0000"/>
                </a:solidFill>
                <a:latin typeface="Arial" pitchFamily="34" charset="0"/>
                <a:cs typeface="Arial" pitchFamily="34" charset="0"/>
              </a:rPr>
              <a:t>BIOSIMILARS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p:cNvPicPr>
          <p:nvPr>
            <p:ph idx="1"/>
          </p:nvPr>
        </p:nvPicPr>
        <p:blipFill>
          <a:blip r:embed="rId2" cstate="print"/>
          <a:srcRect l="30015" t="20747" r="31882" b="9958"/>
          <a:stretch>
            <a:fillRect/>
          </a:stretch>
        </p:blipFill>
        <p:spPr bwMode="auto">
          <a:xfrm>
            <a:off x="0" y="0"/>
            <a:ext cx="4518550" cy="5517232"/>
          </a:xfrm>
          <a:prstGeom prst="rect">
            <a:avLst/>
          </a:prstGeom>
          <a:noFill/>
          <a:ln w="9525">
            <a:noFill/>
            <a:miter lim="800000"/>
            <a:headEnd/>
            <a:tailEnd/>
          </a:ln>
        </p:spPr>
      </p:pic>
      <p:sp>
        <p:nvSpPr>
          <p:cNvPr id="5" name="Rettangolo 4"/>
          <p:cNvSpPr/>
          <p:nvPr/>
        </p:nvSpPr>
        <p:spPr>
          <a:xfrm>
            <a:off x="5663952" y="3105834"/>
            <a:ext cx="3150096" cy="646331"/>
          </a:xfrm>
          <a:prstGeom prst="rect">
            <a:avLst/>
          </a:prstGeom>
        </p:spPr>
        <p:txBody>
          <a:bodyPr wrap="square">
            <a:spAutoFit/>
          </a:bodyPr>
          <a:lstStyle/>
          <a:p>
            <a:r>
              <a:rPr lang="it-IT" dirty="0">
                <a:latin typeface="Arial" pitchFamily="34" charset="0"/>
                <a:cs typeface="Arial" pitchFamily="34" charset="0"/>
              </a:rPr>
              <a:t>Informazioni sui medicinali </a:t>
            </a:r>
            <a:r>
              <a:rPr lang="it-IT" dirty="0" err="1">
                <a:latin typeface="Arial" pitchFamily="34" charset="0"/>
                <a:cs typeface="Arial" pitchFamily="34" charset="0"/>
              </a:rPr>
              <a:t>biosimilari</a:t>
            </a:r>
            <a:r>
              <a:rPr lang="it-IT" dirty="0">
                <a:latin typeface="Arial" pitchFamily="34" charset="0"/>
                <a:cs typeface="Arial" pitchFamily="34" charset="0"/>
              </a:rPr>
              <a:t> per i pazienti 2016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04667"/>
            <a:ext cx="9144000" cy="1103313"/>
          </a:xfrm>
        </p:spPr>
        <p:txBody>
          <a:bodyPr>
            <a:normAutofit/>
          </a:bodyPr>
          <a:lstStyle/>
          <a:p>
            <a:pPr algn="ctr"/>
            <a:r>
              <a:rPr lang="en-US" sz="3600" dirty="0">
                <a:solidFill>
                  <a:srgbClr val="FF0000"/>
                </a:solidFill>
              </a:rPr>
              <a:t>FDA Commissioner's Position on Biosimilars</a:t>
            </a:r>
          </a:p>
        </p:txBody>
      </p:sp>
      <p:sp>
        <p:nvSpPr>
          <p:cNvPr id="6" name="Text Box 11">
            <a:extLst>
              <a:ext uri="{FF2B5EF4-FFF2-40B4-BE49-F238E27FC236}">
                <a16:creationId xmlns:a16="http://schemas.microsoft.com/office/drawing/2014/main" id="{F67AEDEC-645C-49D3-8830-10F6A557FC22}"/>
              </a:ext>
            </a:extLst>
          </p:cNvPr>
          <p:cNvSpPr txBox="1">
            <a:spLocks noChangeArrowheads="1"/>
          </p:cNvSpPr>
          <p:nvPr/>
        </p:nvSpPr>
        <p:spPr bwMode="auto">
          <a:xfrm>
            <a:off x="7032104" y="5301208"/>
            <a:ext cx="6007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None/>
              <a:defRPr/>
            </a:pPr>
            <a:r>
              <a:rPr lang="en-US" altLang="en-US" sz="1600" b="1" dirty="0">
                <a:solidFill>
                  <a:schemeClr val="tx2"/>
                </a:solidFill>
              </a:rPr>
              <a:t>FDA News Release; September 14, 2017. </a:t>
            </a:r>
            <a:br>
              <a:rPr lang="en-US" altLang="en-US" sz="1600" b="1" dirty="0">
                <a:solidFill>
                  <a:schemeClr val="tx2"/>
                </a:solidFill>
              </a:rPr>
            </a:br>
            <a:endParaRPr lang="en-US" altLang="en-US" sz="1600" b="1" dirty="0">
              <a:solidFill>
                <a:schemeClr val="tx2"/>
              </a:solidFill>
            </a:endParaRPr>
          </a:p>
        </p:txBody>
      </p:sp>
      <p:sp>
        <p:nvSpPr>
          <p:cNvPr id="3" name="TextBox 2">
            <a:extLst>
              <a:ext uri="{FF2B5EF4-FFF2-40B4-BE49-F238E27FC236}">
                <a16:creationId xmlns:a16="http://schemas.microsoft.com/office/drawing/2014/main" id="{433295CE-4279-41D0-89E2-B29A467D6640}"/>
              </a:ext>
            </a:extLst>
          </p:cNvPr>
          <p:cNvSpPr txBox="1"/>
          <p:nvPr/>
        </p:nvSpPr>
        <p:spPr>
          <a:xfrm>
            <a:off x="623392" y="1556792"/>
            <a:ext cx="10657184" cy="3276282"/>
          </a:xfrm>
          <a:prstGeom prst="rect">
            <a:avLst/>
          </a:prstGeom>
          <a:noFill/>
        </p:spPr>
        <p:txBody>
          <a:bodyPr wrap="square" rtlCol="0">
            <a:spAutoFit/>
          </a:bodyPr>
          <a:lstStyle/>
          <a:p>
            <a:pPr>
              <a:lnSpc>
                <a:spcPct val="150000"/>
              </a:lnSpc>
              <a:defRPr/>
            </a:pPr>
            <a:r>
              <a:rPr lang="en-US" sz="2000" b="1" dirty="0">
                <a:solidFill>
                  <a:schemeClr val="tx2"/>
                </a:solidFill>
              </a:rPr>
              <a:t>“Bringing new biosimilars to patients, especially for diseases where the cost of existing treatments can be high, is an important way to help spur competition that can lower health-care costs and increase access to important therapies.”</a:t>
            </a:r>
          </a:p>
          <a:p>
            <a:pPr>
              <a:lnSpc>
                <a:spcPct val="150000"/>
              </a:lnSpc>
              <a:defRPr/>
            </a:pPr>
            <a:r>
              <a:rPr lang="en-US" sz="2000" b="1" dirty="0">
                <a:solidFill>
                  <a:schemeClr val="tx2"/>
                </a:solidFill>
              </a:rPr>
              <a:t>“We’ll continue to work hard to ensure that biosimilar medications are brought to the market quickly, through a process that makes certain that these new medicines meet the FDA’s rigorous gold standard for safety and effectiveness.” </a:t>
            </a:r>
          </a:p>
          <a:p>
            <a:pPr>
              <a:lnSpc>
                <a:spcPct val="150000"/>
              </a:lnSpc>
              <a:defRPr/>
            </a:pPr>
            <a:r>
              <a:rPr lang="en-US" sz="2000" b="1" dirty="0">
                <a:solidFill>
                  <a:schemeClr val="tx2"/>
                </a:solidFill>
              </a:rPr>
              <a:t>-- FDA Commissioner Scott Gottlieb, MD</a:t>
            </a:r>
          </a:p>
        </p:txBody>
      </p:sp>
    </p:spTree>
    <p:extLst>
      <p:ext uri="{BB962C8B-B14F-4D97-AF65-F5344CB8AC3E}">
        <p14:creationId xmlns:p14="http://schemas.microsoft.com/office/powerpoint/2010/main" val="1574081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srcRect/>
          <a:stretch>
            <a:fillRect/>
          </a:stretch>
        </p:blipFill>
        <p:spPr bwMode="auto">
          <a:xfrm>
            <a:off x="3935760" y="692696"/>
            <a:ext cx="3744415" cy="5031003"/>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95400" y="566364"/>
            <a:ext cx="6624735" cy="2862636"/>
          </a:xfrm>
          <a:prstGeom prst="rect">
            <a:avLst/>
          </a:prstGeom>
          <a:noFill/>
          <a:ln w="9525">
            <a:noFill/>
            <a:miter lim="800000"/>
            <a:headEnd/>
            <a:tailEnd/>
          </a:ln>
        </p:spPr>
      </p:pic>
      <p:sp>
        <p:nvSpPr>
          <p:cNvPr id="5" name="CasellaDiTesto 4"/>
          <p:cNvSpPr txBox="1"/>
          <p:nvPr/>
        </p:nvSpPr>
        <p:spPr>
          <a:xfrm>
            <a:off x="695400" y="3806726"/>
            <a:ext cx="10945216" cy="1200329"/>
          </a:xfrm>
          <a:prstGeom prst="rect">
            <a:avLst/>
          </a:prstGeom>
          <a:noFill/>
        </p:spPr>
        <p:txBody>
          <a:bodyPr wrap="square" rtlCol="0">
            <a:spAutoFit/>
          </a:bodyPr>
          <a:lstStyle/>
          <a:p>
            <a:r>
              <a:rPr lang="en-US" sz="2400" b="1" dirty="0"/>
              <a:t>The term ‘‘biosimilar” refers to a biological product that is highly similar to a licensed biological product (reference or originator product) with no clinically meaningful </a:t>
            </a:r>
          </a:p>
          <a:p>
            <a:r>
              <a:rPr lang="en-US" sz="2400" b="1" dirty="0"/>
              <a:t>differences in terms of safety, purity, or potency.</a:t>
            </a:r>
            <a:endParaRPr lang="it-IT" sz="2400"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847531" y="692696"/>
            <a:ext cx="7488829" cy="2610870"/>
          </a:xfrm>
          <a:prstGeom prst="rect">
            <a:avLst/>
          </a:prstGeom>
          <a:noFill/>
          <a:ln w="9525">
            <a:noFill/>
            <a:miter lim="800000"/>
            <a:headEnd/>
            <a:tailEnd/>
          </a:ln>
        </p:spPr>
      </p:pic>
      <p:sp>
        <p:nvSpPr>
          <p:cNvPr id="7" name="CasellaDiTesto 6"/>
          <p:cNvSpPr txBox="1"/>
          <p:nvPr/>
        </p:nvSpPr>
        <p:spPr>
          <a:xfrm>
            <a:off x="1271464" y="3429000"/>
            <a:ext cx="10081120" cy="1754326"/>
          </a:xfrm>
          <a:prstGeom prst="rect">
            <a:avLst/>
          </a:prstGeom>
          <a:noFill/>
        </p:spPr>
        <p:txBody>
          <a:bodyPr wrap="square" rtlCol="0">
            <a:spAutoFit/>
          </a:bodyPr>
          <a:lstStyle/>
          <a:p>
            <a:r>
              <a:rPr lang="en-US" b="1" dirty="0" err="1"/>
              <a:t>Biosimilar</a:t>
            </a:r>
            <a:endParaRPr lang="en-US" b="1" dirty="0"/>
          </a:p>
          <a:p>
            <a:r>
              <a:rPr lang="en-US" b="1" dirty="0"/>
              <a:t>A biological product developed such that there are ‘‘no clinically meaningful differences </a:t>
            </a:r>
          </a:p>
          <a:p>
            <a:r>
              <a:rPr lang="en-US" b="1" dirty="0"/>
              <a:t>between the biological product and the reference [originator] product in terms of safety, </a:t>
            </a:r>
          </a:p>
          <a:p>
            <a:r>
              <a:rPr lang="en-US" b="1" dirty="0"/>
              <a:t>purity, and potency’’ and ‘‘demonstrates similarity to the [originator] in terms of quality </a:t>
            </a:r>
          </a:p>
          <a:p>
            <a:r>
              <a:rPr lang="en-US" b="1" dirty="0"/>
              <a:t>characteristics, biological activity, safety, and </a:t>
            </a:r>
            <a:r>
              <a:rPr lang="en-US" b="1" dirty="0" err="1"/>
              <a:t>efﬁcacy</a:t>
            </a:r>
            <a:r>
              <a:rPr lang="en-US" b="1" dirty="0"/>
              <a:t> based on a comprehensive</a:t>
            </a:r>
            <a:endParaRPr lang="it-IT" b="1" dirty="0"/>
          </a:p>
          <a:p>
            <a:r>
              <a:rPr lang="en-US" b="1" dirty="0"/>
              <a:t>comparability exercise’’</a:t>
            </a:r>
            <a:endParaRPr lang="it-IT"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919536" y="260648"/>
            <a:ext cx="2813049" cy="980728"/>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919536" y="1520788"/>
            <a:ext cx="7672192" cy="3816424"/>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9536" y="1340768"/>
            <a:ext cx="8280920" cy="4032448"/>
          </a:xfrm>
        </p:spPr>
        <p:txBody>
          <a:bodyPr>
            <a:noAutofit/>
          </a:bodyPr>
          <a:lstStyle/>
          <a:p>
            <a:pPr>
              <a:lnSpc>
                <a:spcPct val="170000"/>
              </a:lnSpc>
              <a:buNone/>
            </a:pPr>
            <a:r>
              <a:rPr lang="it-IT" sz="2800" dirty="0">
                <a:latin typeface="Arial" pitchFamily="34" charset="0"/>
                <a:cs typeface="Arial" pitchFamily="34" charset="0"/>
              </a:rPr>
              <a:t>    I pareri e le raccomandazioni di  EMA,AIFA, AIOM, CIPOMO, SIFO, SIF, ESMO sono concordi sul valore dei </a:t>
            </a:r>
            <a:r>
              <a:rPr lang="it-IT" sz="2800" dirty="0" err="1">
                <a:latin typeface="Arial" pitchFamily="34" charset="0"/>
                <a:cs typeface="Arial" pitchFamily="34" charset="0"/>
              </a:rPr>
              <a:t>biosimilari</a:t>
            </a:r>
            <a:r>
              <a:rPr lang="it-IT" sz="2800" dirty="0">
                <a:latin typeface="Arial" pitchFamily="34" charset="0"/>
                <a:cs typeface="Arial" pitchFamily="34" charset="0"/>
              </a:rPr>
              <a:t> in oncologia.</a:t>
            </a:r>
          </a:p>
          <a:p>
            <a:pPr>
              <a:lnSpc>
                <a:spcPct val="170000"/>
              </a:lnSpc>
              <a:buNone/>
            </a:pPr>
            <a:r>
              <a:rPr lang="it-IT" sz="2800" dirty="0">
                <a:latin typeface="Arial" pitchFamily="34" charset="0"/>
                <a:cs typeface="Arial" pitchFamily="34" charset="0"/>
              </a:rPr>
              <a:t>    Restano differenze nazionali per quanto riguarda la intercambiabilità, l’estrapolazione, lo </a:t>
            </a:r>
            <a:r>
              <a:rPr lang="it-IT" sz="2800" dirty="0" err="1">
                <a:latin typeface="Arial" pitchFamily="34" charset="0"/>
                <a:cs typeface="Arial" pitchFamily="34" charset="0"/>
              </a:rPr>
              <a:t>switch</a:t>
            </a:r>
            <a:r>
              <a:rPr lang="it-IT" sz="2800" dirty="0">
                <a:latin typeface="Arial" pitchFamily="34" charset="0"/>
                <a:cs typeface="Arial" pitchFamily="34" charset="0"/>
              </a:rPr>
              <a:t>.</a:t>
            </a:r>
          </a:p>
        </p:txBody>
      </p:sp>
      <p:sp>
        <p:nvSpPr>
          <p:cNvPr id="4" name="Titolo 1"/>
          <p:cNvSpPr>
            <a:spLocks noGrp="1"/>
          </p:cNvSpPr>
          <p:nvPr>
            <p:ph type="title"/>
          </p:nvPr>
        </p:nvSpPr>
        <p:spPr>
          <a:xfrm>
            <a:off x="1524000" y="274638"/>
            <a:ext cx="9144000" cy="1143000"/>
          </a:xfrm>
        </p:spPr>
        <p:txBody>
          <a:bodyPr>
            <a:normAutofit/>
          </a:bodyPr>
          <a:lstStyle/>
          <a:p>
            <a:r>
              <a:rPr lang="it-IT" sz="4000" b="1" dirty="0">
                <a:solidFill>
                  <a:srgbClr val="FF0000"/>
                </a:solidFill>
                <a:latin typeface="Arial" pitchFamily="34" charset="0"/>
                <a:cs typeface="Arial" pitchFamily="34" charset="0"/>
              </a:rPr>
              <a:t>Statement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90A69E3-C7C7-43C6-ADF2-C7A4BF4CD199}"/>
              </a:ext>
            </a:extLst>
          </p:cNvPr>
          <p:cNvSpPr>
            <a:spLocks noGrp="1"/>
          </p:cNvSpPr>
          <p:nvPr>
            <p:ph type="title" idx="4294967295"/>
          </p:nvPr>
        </p:nvSpPr>
        <p:spPr>
          <a:xfrm>
            <a:off x="1631504" y="595430"/>
            <a:ext cx="9144000" cy="862013"/>
          </a:xfrm>
        </p:spPr>
        <p:txBody>
          <a:bodyPr>
            <a:noAutofit/>
          </a:bodyPr>
          <a:lstStyle/>
          <a:p>
            <a:pPr algn="ctr">
              <a:lnSpc>
                <a:spcPct val="90000"/>
              </a:lnSpc>
            </a:pPr>
            <a:r>
              <a:rPr lang="en-US" sz="3200" b="1" dirty="0">
                <a:solidFill>
                  <a:srgbClr val="FF0000"/>
                </a:solidFill>
                <a:latin typeface="Arial" pitchFamily="34" charset="0"/>
                <a:cs typeface="Arial" pitchFamily="34" charset="0"/>
              </a:rPr>
              <a:t>AIFA :  </a:t>
            </a:r>
            <a:r>
              <a:rPr lang="en-US" sz="3200" b="1" dirty="0" err="1">
                <a:solidFill>
                  <a:srgbClr val="FF0000"/>
                </a:solidFill>
                <a:latin typeface="Arial" pitchFamily="34" charset="0"/>
                <a:cs typeface="Arial" pitchFamily="34" charset="0"/>
              </a:rPr>
              <a:t>Biosimilari</a:t>
            </a:r>
            <a:r>
              <a:rPr lang="en-US" sz="3200" b="1" dirty="0">
                <a:solidFill>
                  <a:srgbClr val="FF0000"/>
                </a:solidFill>
                <a:latin typeface="Arial" pitchFamily="34" charset="0"/>
                <a:cs typeface="Arial" pitchFamily="34" charset="0"/>
              </a:rPr>
              <a:t> di Trastuzumab in </a:t>
            </a:r>
            <a:r>
              <a:rPr lang="en-US" sz="3200" b="1" dirty="0" err="1">
                <a:solidFill>
                  <a:srgbClr val="FF0000"/>
                </a:solidFill>
                <a:latin typeface="Arial" pitchFamily="34" charset="0"/>
                <a:cs typeface="Arial" pitchFamily="34" charset="0"/>
              </a:rPr>
              <a:t>associazione</a:t>
            </a:r>
            <a:r>
              <a:rPr lang="en-US" sz="3200" b="1" dirty="0">
                <a:solidFill>
                  <a:srgbClr val="FF0000"/>
                </a:solidFill>
                <a:latin typeface="Arial" pitchFamily="34" charset="0"/>
                <a:cs typeface="Arial" pitchFamily="34" charset="0"/>
              </a:rPr>
              <a:t> a </a:t>
            </a:r>
            <a:r>
              <a:rPr lang="en-US" sz="3200" b="1" dirty="0" err="1">
                <a:solidFill>
                  <a:srgbClr val="FF0000"/>
                </a:solidFill>
                <a:latin typeface="Arial" pitchFamily="34" charset="0"/>
                <a:cs typeface="Arial" pitchFamily="34" charset="0"/>
              </a:rPr>
              <a:t>Pertuzumab</a:t>
            </a:r>
            <a:r>
              <a:rPr lang="en-US" sz="3200" b="1" dirty="0">
                <a:solidFill>
                  <a:srgbClr val="FF0000"/>
                </a:solidFill>
                <a:latin typeface="Arial" pitchFamily="34" charset="0"/>
                <a:cs typeface="Arial" pitchFamily="34" charset="0"/>
              </a:rPr>
              <a:t> </a:t>
            </a:r>
          </a:p>
        </p:txBody>
      </p:sp>
      <p:pic>
        <p:nvPicPr>
          <p:cNvPr id="4" name="Picture 3">
            <a:extLst>
              <a:ext uri="{FF2B5EF4-FFF2-40B4-BE49-F238E27FC236}">
                <a16:creationId xmlns:a16="http://schemas.microsoft.com/office/drawing/2014/main" id="{A67DBFF4-9C68-489A-9FD9-EC9E93050AD3}"/>
              </a:ext>
            </a:extLst>
          </p:cNvPr>
          <p:cNvPicPr>
            <a:picLocks noChangeAspect="1"/>
          </p:cNvPicPr>
          <p:nvPr/>
        </p:nvPicPr>
        <p:blipFill>
          <a:blip r:embed="rId3" cstate="print"/>
          <a:stretch>
            <a:fillRect/>
          </a:stretch>
        </p:blipFill>
        <p:spPr>
          <a:xfrm>
            <a:off x="2913414" y="1916832"/>
            <a:ext cx="6308576" cy="2438186"/>
          </a:xfrm>
          <a:prstGeom prst="rect">
            <a:avLst/>
          </a:prstGeom>
        </p:spPr>
      </p:pic>
      <p:pic>
        <p:nvPicPr>
          <p:cNvPr id="31" name="Picture 3">
            <a:extLst>
              <a:ext uri="{FF2B5EF4-FFF2-40B4-BE49-F238E27FC236}">
                <a16:creationId xmlns:a16="http://schemas.microsoft.com/office/drawing/2014/main" id="{561085A4-6199-4572-84DD-920B38B201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142" y="602583"/>
            <a:ext cx="1244724" cy="64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164C75C9-7BA5-4FAF-95A0-4A7654CBA8FC}"/>
              </a:ext>
            </a:extLst>
          </p:cNvPr>
          <p:cNvPicPr>
            <a:picLocks noChangeAspect="1"/>
          </p:cNvPicPr>
          <p:nvPr/>
        </p:nvPicPr>
        <p:blipFill>
          <a:blip r:embed="rId5" cstate="print"/>
          <a:stretch>
            <a:fillRect/>
          </a:stretch>
        </p:blipFill>
        <p:spPr>
          <a:xfrm>
            <a:off x="2279576" y="4684642"/>
            <a:ext cx="7441338" cy="1685636"/>
          </a:xfrm>
          <a:prstGeom prst="rect">
            <a:avLst/>
          </a:prstGeom>
          <a:ln>
            <a:solidFill>
              <a:schemeClr val="accent1"/>
            </a:solidFill>
          </a:ln>
        </p:spPr>
      </p:pic>
    </p:spTree>
    <p:extLst>
      <p:ext uri="{BB962C8B-B14F-4D97-AF65-F5344CB8AC3E}">
        <p14:creationId xmlns:p14="http://schemas.microsoft.com/office/powerpoint/2010/main" val="34803584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5137</Words>
  <Application>Microsoft Office PowerPoint</Application>
  <PresentationFormat>Widescreen</PresentationFormat>
  <Paragraphs>885</Paragraphs>
  <Slides>119</Slides>
  <Notes>31</Notes>
  <HiddenSlides>0</HiddenSlides>
  <MMClips>0</MMClips>
  <ScaleCrop>false</ScaleCrop>
  <HeadingPairs>
    <vt:vector size="6" baseType="variant">
      <vt:variant>
        <vt:lpstr>Caratteri utilizzati</vt:lpstr>
      </vt:variant>
      <vt:variant>
        <vt:i4>7</vt:i4>
      </vt:variant>
      <vt:variant>
        <vt:lpstr>Tema</vt:lpstr>
      </vt:variant>
      <vt:variant>
        <vt:i4>5</vt:i4>
      </vt:variant>
      <vt:variant>
        <vt:lpstr>Titoli diapositive</vt:lpstr>
      </vt:variant>
      <vt:variant>
        <vt:i4>119</vt:i4>
      </vt:variant>
    </vt:vector>
  </HeadingPairs>
  <TitlesOfParts>
    <vt:vector size="131" baseType="lpstr">
      <vt:lpstr>MS PGothic</vt:lpstr>
      <vt:lpstr>Arial</vt:lpstr>
      <vt:lpstr>Calibri</vt:lpstr>
      <vt:lpstr>Helvetica</vt:lpstr>
      <vt:lpstr>Tahoma</vt:lpstr>
      <vt:lpstr>Times New Roman</vt:lpstr>
      <vt:lpstr>Wingdings</vt:lpstr>
      <vt:lpstr>Tema di Office</vt:lpstr>
      <vt:lpstr>Office Theme</vt:lpstr>
      <vt:lpstr>2_Tema di Office</vt:lpstr>
      <vt:lpstr>1_Tema di Office</vt:lpstr>
      <vt:lpstr>3_Tema di Office</vt:lpstr>
      <vt:lpstr>Perché parliamo di biosimilari</vt:lpstr>
      <vt:lpstr>Cosa pensi nei biosimilari?</vt:lpstr>
      <vt:lpstr>Quanto hai fiducia nei biosimilari?</vt:lpstr>
      <vt:lpstr>Workshop 1</vt:lpstr>
      <vt:lpstr>Presentazione standard di PowerPoint</vt:lpstr>
      <vt:lpstr>Presentazione standard di PowerPoint</vt:lpstr>
      <vt:lpstr>Workshop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Sviluppo dei biosimilari</vt:lpstr>
      <vt:lpstr>Presentazione standard di PowerPoint</vt:lpstr>
      <vt:lpstr>Presentazione standard di PowerPoint</vt:lpstr>
      <vt:lpstr>Presentazione standard di PowerPoint</vt:lpstr>
      <vt:lpstr>Presentazione standard di PowerPoint</vt:lpstr>
      <vt:lpstr>Presentazione standard di PowerPoint</vt:lpstr>
      <vt:lpstr>Statement</vt:lpstr>
      <vt:lpstr>Workshop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Phase 1 PK studies of trastuzumab biosimilars in healthy volunteers</vt:lpstr>
      <vt:lpstr>Equivalence margins:  how similar is similar enough?</vt:lpstr>
      <vt:lpstr>Presentazione standard di PowerPoint</vt:lpstr>
      <vt:lpstr>Workshop 1</vt:lpstr>
      <vt:lpstr>Presentazione standard di PowerPoint</vt:lpstr>
      <vt:lpstr>SB3 Phase I Study Design</vt:lpstr>
      <vt:lpstr>Serum PK after a single dose of 6 mg/kg in healthy male  subjects of SB3</vt:lpstr>
      <vt:lpstr>Summary statistics of PK parameters</vt:lpstr>
      <vt:lpstr>Summary statistics of PK parameters</vt:lpstr>
      <vt:lpstr>Statistical Comparison of Secondary PK Parameters </vt:lpstr>
      <vt:lpstr>Impact of Anti-drug antibodies (ADA) on PK parameters </vt:lpstr>
      <vt:lpstr>Statement</vt:lpstr>
      <vt:lpstr>Workshop 1</vt:lpstr>
      <vt:lpstr>Presentazione standard di PowerPoint</vt:lpstr>
      <vt:lpstr>Presentazione standard di PowerPoint</vt:lpstr>
      <vt:lpstr>Presentazione standard di PowerPoint</vt:lpstr>
      <vt:lpstr>Presentazione standard di PowerPoint</vt:lpstr>
      <vt:lpstr>Phase III SB3 Study Design</vt:lpstr>
      <vt:lpstr>Presentazione standard di PowerPoint</vt:lpstr>
      <vt:lpstr>Key Eligibility Criteria</vt:lpstr>
      <vt:lpstr>Patient Disposition</vt:lpstr>
      <vt:lpstr>Demographics &amp; Baseline Characteristics</vt:lpstr>
      <vt:lpstr>Efficacy Result_PPS</vt:lpstr>
      <vt:lpstr>Efficacy Result</vt:lpstr>
      <vt:lpstr>Efficacy Result</vt:lpstr>
      <vt:lpstr>Efficacy Result</vt:lpstr>
      <vt:lpstr>Summary of safety during overall study period</vt:lpstr>
      <vt:lpstr>Safety Result</vt:lpstr>
      <vt:lpstr>Safety Result</vt:lpstr>
      <vt:lpstr>Pharmacokinetic &amp; Immunogenicity Result</vt:lpstr>
      <vt:lpstr>Conclusion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pCR and long-term survival in clinical trials of neoadjuvant treatment of early breast cancer</vt:lpstr>
      <vt:lpstr>Statements</vt:lpstr>
      <vt:lpstr>Statement</vt:lpstr>
      <vt:lpstr>Workshop 2</vt:lpstr>
      <vt:lpstr>Workshop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FDA Commissioner's Position on Biosimilars</vt:lpstr>
      <vt:lpstr>Presentazione standard di PowerPoint</vt:lpstr>
      <vt:lpstr>Presentazione standard di PowerPoint</vt:lpstr>
      <vt:lpstr>Presentazione standard di PowerPoint</vt:lpstr>
      <vt:lpstr>Presentazione standard di PowerPoint</vt:lpstr>
      <vt:lpstr>Statement</vt:lpstr>
      <vt:lpstr>AIFA :  Biosimilari di Trastuzumab in associazione a Pertuzumab </vt:lpstr>
      <vt:lpstr>All’articolo 15 del decreto-legge 6 luglio 2012,  n. 95, convertito, con modicazioni, dalla legge 7 agosto 2012, n. 135, dopo il comma 11 -ter è inserito il seguente:</vt:lpstr>
      <vt:lpstr>Workshop 2</vt:lpstr>
      <vt:lpstr>Cosa pensi nei biosimilari?</vt:lpstr>
      <vt:lpstr>Quanto hai fiducia nei biosimilari?</vt:lpstr>
      <vt:lpstr>Presentazione standard di PowerPoint</vt:lpstr>
      <vt:lpstr>Presentazione standard di PowerPoint</vt:lpstr>
      <vt:lpstr>Presentazione standard di PowerPoint</vt:lpstr>
      <vt:lpstr>Statement</vt:lpstr>
      <vt:lpstr>Workshop 2</vt:lpstr>
      <vt:lpstr>Cost of Biologic Anticancer Agents</vt:lpstr>
      <vt:lpstr>Growth in Cost of Oncology Therapeutics, US</vt:lpstr>
      <vt:lpstr>Cost of Biologic Oncology Agents Over Time</vt:lpstr>
      <vt:lpstr>Where Will Cost Control Come From?</vt:lpstr>
      <vt:lpstr>Biosimilars Have the Potential to Lower Healthcare Costs</vt:lpstr>
      <vt:lpstr>Presentazione standard di PowerPoint</vt:lpstr>
      <vt:lpstr>Presentazione standard di PowerPoint</vt:lpstr>
      <vt:lpstr>Presentazione standard di PowerPoint</vt:lpstr>
      <vt:lpstr>Presentazione standard di PowerPoint</vt:lpstr>
      <vt:lpstr>Presentazione standard di PowerPoint</vt:lpstr>
      <vt:lpstr>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Perché parliamo di biosimilari</dc:title>
  <dc:creator>Sandro</dc:creator>
  <cp:lastModifiedBy>grafica</cp:lastModifiedBy>
  <cp:revision>220</cp:revision>
  <dcterms:created xsi:type="dcterms:W3CDTF">2019-04-09T12:09:27Z</dcterms:created>
  <dcterms:modified xsi:type="dcterms:W3CDTF">2019-05-08T14:09:26Z</dcterms:modified>
</cp:coreProperties>
</file>